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7"/>
  </p:notesMasterIdLst>
  <p:sldIdLst>
    <p:sldId id="256" r:id="rId2"/>
    <p:sldId id="328" r:id="rId3"/>
    <p:sldId id="297" r:id="rId4"/>
    <p:sldId id="318" r:id="rId5"/>
    <p:sldId id="326" r:id="rId6"/>
    <p:sldId id="260" r:id="rId7"/>
    <p:sldId id="327" r:id="rId8"/>
    <p:sldId id="314" r:id="rId9"/>
    <p:sldId id="300" r:id="rId10"/>
    <p:sldId id="335" r:id="rId11"/>
    <p:sldId id="329" r:id="rId12"/>
    <p:sldId id="336" r:id="rId13"/>
    <p:sldId id="322" r:id="rId14"/>
    <p:sldId id="301" r:id="rId15"/>
    <p:sldId id="302" r:id="rId16"/>
    <p:sldId id="303" r:id="rId17"/>
    <p:sldId id="337" r:id="rId18"/>
    <p:sldId id="338" r:id="rId19"/>
    <p:sldId id="339" r:id="rId20"/>
    <p:sldId id="340" r:id="rId21"/>
    <p:sldId id="341" r:id="rId22"/>
    <p:sldId id="342" r:id="rId23"/>
    <p:sldId id="333" r:id="rId24"/>
    <p:sldId id="308" r:id="rId25"/>
    <p:sldId id="32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Proxima Nova" panose="020B0604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Natalie Zapoteco" initials="NZ" lastIdx="3" clrIdx="2">
    <p:extLst>
      <p:ext uri="{19B8F6BF-5375-455C-9EA6-DF929625EA0E}">
        <p15:presenceInfo xmlns:p15="http://schemas.microsoft.com/office/powerpoint/2012/main" userId="41526ea36428b7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AD013E"/>
    <a:srgbClr val="D99694"/>
    <a:srgbClr val="DD5D00"/>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45EE0-10C8-4C4B-B4D6-86DD38628ABC}" v="29" dt="2023-06-22T22:04:09.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7" autoAdjust="0"/>
    <p:restoredTop sz="67752" autoAdjust="0"/>
  </p:normalViewPr>
  <p:slideViewPr>
    <p:cSldViewPr>
      <p:cViewPr varScale="1">
        <p:scale>
          <a:sx n="41" d="100"/>
          <a:sy n="41" d="100"/>
        </p:scale>
        <p:origin x="208"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os May" userId="fzJl+xyujlE+eZf/wQYcEwUGSrpT+e5gRaWkQRTITgI=" providerId="None" clId="Web-{E5745EE0-10C8-4C4B-B4D6-86DD38628ABC}"/>
    <pc:docChg chg="modSld">
      <pc:chgData name="Ados May" userId="fzJl+xyujlE+eZf/wQYcEwUGSrpT+e5gRaWkQRTITgI=" providerId="None" clId="Web-{E5745EE0-10C8-4C4B-B4D6-86DD38628ABC}" dt="2023-06-22T22:04:07.197" v="10" actId="20577"/>
      <pc:docMkLst>
        <pc:docMk/>
      </pc:docMkLst>
      <pc:sldChg chg="modSp">
        <pc:chgData name="Ados May" userId="fzJl+xyujlE+eZf/wQYcEwUGSrpT+e5gRaWkQRTITgI=" providerId="None" clId="Web-{E5745EE0-10C8-4C4B-B4D6-86DD38628ABC}" dt="2023-06-22T22:03:32.119" v="6" actId="20577"/>
        <pc:sldMkLst>
          <pc:docMk/>
          <pc:sldMk cId="3804271983" sldId="303"/>
        </pc:sldMkLst>
        <pc:spChg chg="mod">
          <ac:chgData name="Ados May" userId="fzJl+xyujlE+eZf/wQYcEwUGSrpT+e5gRaWkQRTITgI=" providerId="None" clId="Web-{E5745EE0-10C8-4C4B-B4D6-86DD38628ABC}" dt="2023-06-22T22:03:32.119" v="6" actId="20577"/>
          <ac:spMkLst>
            <pc:docMk/>
            <pc:sldMk cId="3804271983" sldId="303"/>
            <ac:spMk id="28" creationId="{6B72E052-BCD2-4ECF-8B90-D2A9416F84A9}"/>
          </ac:spMkLst>
        </pc:spChg>
      </pc:sldChg>
      <pc:sldChg chg="modSp">
        <pc:chgData name="Ados May" userId="fzJl+xyujlE+eZf/wQYcEwUGSrpT+e5gRaWkQRTITgI=" providerId="None" clId="Web-{E5745EE0-10C8-4C4B-B4D6-86DD38628ABC}" dt="2023-06-22T21:59:17.676" v="1" actId="20577"/>
        <pc:sldMkLst>
          <pc:docMk/>
          <pc:sldMk cId="2291483176" sldId="318"/>
        </pc:sldMkLst>
        <pc:spChg chg="mod">
          <ac:chgData name="Ados May" userId="fzJl+xyujlE+eZf/wQYcEwUGSrpT+e5gRaWkQRTITgI=" providerId="None" clId="Web-{E5745EE0-10C8-4C4B-B4D6-86DD38628ABC}" dt="2023-06-22T21:59:17.676" v="1" actId="20577"/>
          <ac:spMkLst>
            <pc:docMk/>
            <pc:sldMk cId="2291483176" sldId="318"/>
            <ac:spMk id="64" creationId="{170FDB7D-F254-4B52-A416-DF32A7B1ED9B}"/>
          </ac:spMkLst>
        </pc:spChg>
      </pc:sldChg>
      <pc:sldChg chg="modSp">
        <pc:chgData name="Ados May" userId="fzJl+xyujlE+eZf/wQYcEwUGSrpT+e5gRaWkQRTITgI=" providerId="None" clId="Web-{E5745EE0-10C8-4C4B-B4D6-86DD38628ABC}" dt="2023-06-22T22:02:57.899" v="5" actId="14100"/>
        <pc:sldMkLst>
          <pc:docMk/>
          <pc:sldMk cId="57318118" sldId="322"/>
        </pc:sldMkLst>
        <pc:spChg chg="mod">
          <ac:chgData name="Ados May" userId="fzJl+xyujlE+eZf/wQYcEwUGSrpT+e5gRaWkQRTITgI=" providerId="None" clId="Web-{E5745EE0-10C8-4C4B-B4D6-86DD38628ABC}" dt="2023-06-22T22:02:57.899" v="5" actId="14100"/>
          <ac:spMkLst>
            <pc:docMk/>
            <pc:sldMk cId="57318118" sldId="322"/>
            <ac:spMk id="29" creationId="{E516080E-B78D-44FF-B4B2-ABB1F2E88D31}"/>
          </ac:spMkLst>
        </pc:spChg>
        <pc:picChg chg="mod">
          <ac:chgData name="Ados May" userId="fzJl+xyujlE+eZf/wQYcEwUGSrpT+e5gRaWkQRTITgI=" providerId="None" clId="Web-{E5745EE0-10C8-4C4B-B4D6-86DD38628ABC}" dt="2023-06-22T22:02:48.352" v="4" actId="1076"/>
          <ac:picMkLst>
            <pc:docMk/>
            <pc:sldMk cId="57318118" sldId="322"/>
            <ac:picMk id="12" creationId="{77FA5253-7CFF-44F7-BE03-18E24A7559F9}"/>
          </ac:picMkLst>
        </pc:picChg>
      </pc:sldChg>
      <pc:sldChg chg="modSp">
        <pc:chgData name="Ados May" userId="fzJl+xyujlE+eZf/wQYcEwUGSrpT+e5gRaWkQRTITgI=" providerId="None" clId="Web-{E5745EE0-10C8-4C4B-B4D6-86DD38628ABC}" dt="2023-06-22T22:02:35.336" v="2" actId="20577"/>
        <pc:sldMkLst>
          <pc:docMk/>
          <pc:sldMk cId="2643993863" sldId="329"/>
        </pc:sldMkLst>
        <pc:spChg chg="mod">
          <ac:chgData name="Ados May" userId="fzJl+xyujlE+eZf/wQYcEwUGSrpT+e5gRaWkQRTITgI=" providerId="None" clId="Web-{E5745EE0-10C8-4C4B-B4D6-86DD38628ABC}" dt="2023-06-22T22:02:35.336" v="2" actId="20577"/>
          <ac:spMkLst>
            <pc:docMk/>
            <pc:sldMk cId="2643993863" sldId="329"/>
            <ac:spMk id="9" creationId="{DF933640-14A6-43A2-8825-4C132BDD58F9}"/>
          </ac:spMkLst>
        </pc:spChg>
      </pc:sldChg>
      <pc:sldChg chg="modSp">
        <pc:chgData name="Ados May" userId="fzJl+xyujlE+eZf/wQYcEwUGSrpT+e5gRaWkQRTITgI=" providerId="None" clId="Web-{E5745EE0-10C8-4C4B-B4D6-86DD38628ABC}" dt="2023-06-22T22:02:39.508" v="3" actId="20577"/>
        <pc:sldMkLst>
          <pc:docMk/>
          <pc:sldMk cId="431423730" sldId="336"/>
        </pc:sldMkLst>
        <pc:spChg chg="mod">
          <ac:chgData name="Ados May" userId="fzJl+xyujlE+eZf/wQYcEwUGSrpT+e5gRaWkQRTITgI=" providerId="None" clId="Web-{E5745EE0-10C8-4C4B-B4D6-86DD38628ABC}" dt="2023-06-22T22:02:39.508" v="3" actId="20577"/>
          <ac:spMkLst>
            <pc:docMk/>
            <pc:sldMk cId="431423730" sldId="336"/>
            <ac:spMk id="9" creationId="{DF933640-14A6-43A2-8825-4C132BDD58F9}"/>
          </ac:spMkLst>
        </pc:spChg>
      </pc:sldChg>
      <pc:sldChg chg="modSp">
        <pc:chgData name="Ados May" userId="fzJl+xyujlE+eZf/wQYcEwUGSrpT+e5gRaWkQRTITgI=" providerId="None" clId="Web-{E5745EE0-10C8-4C4B-B4D6-86DD38628ABC}" dt="2023-06-22T22:03:36.650" v="7" actId="20577"/>
        <pc:sldMkLst>
          <pc:docMk/>
          <pc:sldMk cId="27596996" sldId="337"/>
        </pc:sldMkLst>
        <pc:spChg chg="mod">
          <ac:chgData name="Ados May" userId="fzJl+xyujlE+eZf/wQYcEwUGSrpT+e5gRaWkQRTITgI=" providerId="None" clId="Web-{E5745EE0-10C8-4C4B-B4D6-86DD38628ABC}" dt="2023-06-22T22:03:36.650" v="7" actId="20577"/>
          <ac:spMkLst>
            <pc:docMk/>
            <pc:sldMk cId="27596996" sldId="337"/>
            <ac:spMk id="28" creationId="{6B72E052-BCD2-4ECF-8B90-D2A9416F84A9}"/>
          </ac:spMkLst>
        </pc:spChg>
      </pc:sldChg>
      <pc:sldChg chg="modSp">
        <pc:chgData name="Ados May" userId="fzJl+xyujlE+eZf/wQYcEwUGSrpT+e5gRaWkQRTITgI=" providerId="None" clId="Web-{E5745EE0-10C8-4C4B-B4D6-86DD38628ABC}" dt="2023-06-22T22:03:44.009" v="8" actId="20577"/>
        <pc:sldMkLst>
          <pc:docMk/>
          <pc:sldMk cId="1543491103" sldId="339"/>
        </pc:sldMkLst>
        <pc:spChg chg="mod">
          <ac:chgData name="Ados May" userId="fzJl+xyujlE+eZf/wQYcEwUGSrpT+e5gRaWkQRTITgI=" providerId="None" clId="Web-{E5745EE0-10C8-4C4B-B4D6-86DD38628ABC}" dt="2023-06-22T22:03:44.009" v="8" actId="20577"/>
          <ac:spMkLst>
            <pc:docMk/>
            <pc:sldMk cId="1543491103" sldId="339"/>
            <ac:spMk id="28" creationId="{6B72E052-BCD2-4ECF-8B90-D2A9416F84A9}"/>
          </ac:spMkLst>
        </pc:spChg>
      </pc:sldChg>
      <pc:sldChg chg="modSp">
        <pc:chgData name="Ados May" userId="fzJl+xyujlE+eZf/wQYcEwUGSrpT+e5gRaWkQRTITgI=" providerId="None" clId="Web-{E5745EE0-10C8-4C4B-B4D6-86DD38628ABC}" dt="2023-06-22T22:04:02.307" v="9" actId="20577"/>
        <pc:sldMkLst>
          <pc:docMk/>
          <pc:sldMk cId="3267976532" sldId="340"/>
        </pc:sldMkLst>
        <pc:spChg chg="mod">
          <ac:chgData name="Ados May" userId="fzJl+xyujlE+eZf/wQYcEwUGSrpT+e5gRaWkQRTITgI=" providerId="None" clId="Web-{E5745EE0-10C8-4C4B-B4D6-86DD38628ABC}" dt="2023-06-22T22:04:02.307" v="9" actId="20577"/>
          <ac:spMkLst>
            <pc:docMk/>
            <pc:sldMk cId="3267976532" sldId="340"/>
            <ac:spMk id="28" creationId="{6B72E052-BCD2-4ECF-8B90-D2A9416F84A9}"/>
          </ac:spMkLst>
        </pc:spChg>
      </pc:sldChg>
      <pc:sldChg chg="modSp">
        <pc:chgData name="Ados May" userId="fzJl+xyujlE+eZf/wQYcEwUGSrpT+e5gRaWkQRTITgI=" providerId="None" clId="Web-{E5745EE0-10C8-4C4B-B4D6-86DD38628ABC}" dt="2023-06-22T22:04:07.197" v="10" actId="20577"/>
        <pc:sldMkLst>
          <pc:docMk/>
          <pc:sldMk cId="3151449743" sldId="341"/>
        </pc:sldMkLst>
        <pc:spChg chg="mod">
          <ac:chgData name="Ados May" userId="fzJl+xyujlE+eZf/wQYcEwUGSrpT+e5gRaWkQRTITgI=" providerId="None" clId="Web-{E5745EE0-10C8-4C4B-B4D6-86DD38628ABC}" dt="2023-06-22T22:04:07.197" v="10" actId="20577"/>
          <ac:spMkLst>
            <pc:docMk/>
            <pc:sldMk cId="3151449743" sldId="341"/>
            <ac:spMk id="28" creationId="{6B72E052-BCD2-4ECF-8B90-D2A9416F84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describes the importance of these outlets for providing commodities and information, and outlines key issues for planning and implementing programs to support pharmacy and drug shop staff. While many pharmacies and drug shops already provide family planning, this high-impact practice focuses on how to strengthen and improve these services and their impact.</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Leigh Wynne, FHI 360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REVISED:4/23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Drug shops, in particular, remove barriers to family planning access in underserved areas.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Studies show that clients often find private providers, such as drug shop operators, more acceptable than public sector clinics.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Pharmacies and drug shops offer clients proximity, expediency, flexibility in operating hours, and responsiveness to the client’s needs compared to public sector clinics.</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Supporting and strengthening pharmacies and drug shops is an effective way to complement the public sector and expand the impact of a health system.</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can help to alleviate the burden on the public sector and expand access to services.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Implementing these guidelines requires policy change, which has happened in a number of countries.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Recommendations for family planning in the WHO self-care guidance include making oral contraceptives available over-the-counter without a prescription and making self-administered injectable contraception available.</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97495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ACCESS: </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Pharmacies and drug shops are an </a:t>
            </a:r>
            <a:r>
              <a:rPr lang="en-US" sz="1200" b="1" dirty="0">
                <a:solidFill>
                  <a:srgbClr val="000000"/>
                </a:solidFill>
                <a:latin typeface="Arial" panose="020B0604020202020204" pitchFamily="34" charset="0"/>
                <a:cs typeface="Arial" panose="020B0604020202020204" pitchFamily="34" charset="0"/>
              </a:rPr>
              <a:t>important source of supply for a range of contraceptives </a:t>
            </a:r>
            <a:r>
              <a:rPr lang="en-US" sz="1200" dirty="0">
                <a:solidFill>
                  <a:srgbClr val="000000"/>
                </a:solidFill>
                <a:latin typeface="Arial" panose="020B0604020202020204" pitchFamily="34" charset="0"/>
                <a:cs typeface="Arial" panose="020B0604020202020204" pitchFamily="34" charset="0"/>
              </a:rPr>
              <a:t>in many countries.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 many countries, around half of pill users and as many as 80% or more of condom users obtained their methods at pharmacies or drug shops, with a growing proportion of injectable users also using these sources.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 study in Uganda found that “almost half of the drug shop clients had switched from other providers, primarily from government health clinics, mostly as a result of more convenient locations, shorter waiting times, and fewer stock-outs in drug shops.”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Pharmacies and drug shops are </a:t>
            </a:r>
            <a:r>
              <a:rPr lang="en-US" sz="1200" b="1" dirty="0">
                <a:solidFill>
                  <a:srgbClr val="000000"/>
                </a:solidFill>
                <a:latin typeface="Arial" panose="020B0604020202020204" pitchFamily="34" charset="0"/>
                <a:cs typeface="Arial" panose="020B0604020202020204" pitchFamily="34" charset="0"/>
              </a:rPr>
              <a:t>popular for short-acting contraceptive users, including hard-to-reach or underserved populations</a:t>
            </a:r>
            <a:r>
              <a:rPr lang="en-US" sz="1200" dirty="0">
                <a:solidFill>
                  <a:srgbClr val="000000"/>
                </a:solidFill>
                <a:latin typeface="Arial" panose="020B0604020202020204" pitchFamily="34" charset="0"/>
                <a:cs typeface="Arial" panose="020B0604020202020204" pitchFamily="34" charset="0"/>
              </a:rPr>
              <a:t>, such as unmarried women, males, and youth, due to </a:t>
            </a:r>
            <a:r>
              <a:rPr lang="en-US" sz="1200" b="1" dirty="0">
                <a:solidFill>
                  <a:srgbClr val="000000"/>
                </a:solidFill>
                <a:latin typeface="Arial" panose="020B0604020202020204" pitchFamily="34" charset="0"/>
                <a:cs typeface="Arial" panose="020B0604020202020204" pitchFamily="34" charset="0"/>
              </a:rPr>
              <a:t>convenience, cost, and confidentiality</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Young women (often single), who may be stigmatized in traditional family planning outlets, constitute a majority of the women who source their contraception in drug shops and pharmacies in countries with a low modern contraceptive prevalence rate.</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Drug shops are convenient for </a:t>
            </a:r>
            <a:r>
              <a:rPr lang="en-US" sz="1200" b="1" i="0" kern="1200" dirty="0">
                <a:solidFill>
                  <a:schemeClr val="tx1"/>
                </a:solidFill>
                <a:effectLst/>
                <a:latin typeface="+mn-lt"/>
                <a:ea typeface="+mn-ea"/>
                <a:cs typeface="+mn-cs"/>
              </a:rPr>
              <a:t>men and boys</a:t>
            </a:r>
            <a:r>
              <a:rPr lang="en-US" sz="1200" b="0" i="0" kern="1200" dirty="0">
                <a:solidFill>
                  <a:schemeClr val="tx1"/>
                </a:solidFill>
                <a:effectLst/>
                <a:latin typeface="+mn-lt"/>
                <a:ea typeface="+mn-ea"/>
                <a:cs typeface="+mn-cs"/>
              </a:rPr>
              <a:t> who may be less willing to go to clinics or pharmacies, especially if they have to travel longer distances.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 countries with low </a:t>
            </a:r>
            <a:r>
              <a:rPr lang="en-US" sz="1200" b="0" i="0" kern="1200" dirty="0" err="1">
                <a:solidFill>
                  <a:schemeClr val="tx1"/>
                </a:solidFill>
                <a:effectLst/>
                <a:latin typeface="+mn-lt"/>
                <a:ea typeface="+mn-ea"/>
                <a:cs typeface="+mn-cs"/>
              </a:rPr>
              <a:t>mCPR</a:t>
            </a:r>
            <a:r>
              <a:rPr lang="en-US" sz="1200" b="0" i="0" kern="1200" dirty="0">
                <a:solidFill>
                  <a:schemeClr val="tx1"/>
                </a:solidFill>
                <a:effectLst/>
                <a:latin typeface="+mn-lt"/>
                <a:ea typeface="+mn-ea"/>
                <a:cs typeface="+mn-cs"/>
              </a:rPr>
              <a:t> countries (</a:t>
            </a:r>
            <a:r>
              <a:rPr lang="en-US" sz="1200" b="0" i="0" kern="1200" dirty="0" err="1">
                <a:solidFill>
                  <a:schemeClr val="tx1"/>
                </a:solidFill>
                <a:effectLst/>
                <a:latin typeface="+mn-lt"/>
                <a:ea typeface="+mn-ea"/>
                <a:cs typeface="+mn-cs"/>
              </a:rPr>
              <a:t>mCPR</a:t>
            </a:r>
            <a:r>
              <a:rPr lang="en-US" sz="1200" b="0" i="0" kern="1200" dirty="0">
                <a:solidFill>
                  <a:schemeClr val="tx1"/>
                </a:solidFill>
                <a:effectLst/>
                <a:latin typeface="+mn-lt"/>
                <a:ea typeface="+mn-ea"/>
                <a:cs typeface="+mn-cs"/>
              </a:rPr>
              <a:t> &lt; 20%), “over one-third of pharmacy and drug shop clients are </a:t>
            </a:r>
            <a:r>
              <a:rPr lang="en-US" sz="1200" b="1" i="0" kern="1200" dirty="0">
                <a:solidFill>
                  <a:schemeClr val="tx1"/>
                </a:solidFill>
                <a:effectLst/>
                <a:latin typeface="+mn-lt"/>
                <a:ea typeface="+mn-ea"/>
                <a:cs typeface="+mn-cs"/>
              </a:rPr>
              <a:t>youth</a:t>
            </a:r>
            <a:r>
              <a:rPr lang="en-US" sz="1200" b="0" i="0" kern="1200" dirty="0">
                <a:solidFill>
                  <a:schemeClr val="tx1"/>
                </a:solidFill>
                <a:effectLst/>
                <a:latin typeface="+mn-lt"/>
                <a:ea typeface="+mn-ea"/>
                <a:cs typeface="+mn-cs"/>
              </a:rPr>
              <a:t>.”</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QUALITY: </a:t>
            </a:r>
          </a:p>
          <a:p>
            <a:pPr marL="171450" indent="-171450">
              <a:spcAft>
                <a:spcPts val="2400"/>
              </a:spcAft>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Training and support improve the quality of family planning services </a:t>
            </a:r>
            <a:r>
              <a:rPr lang="en-US" sz="1200" dirty="0">
                <a:solidFill>
                  <a:srgbClr val="000000"/>
                </a:solidFill>
                <a:latin typeface="Arial" panose="020B0604020202020204" pitchFamily="34" charset="0"/>
                <a:cs typeface="Arial" panose="020B0604020202020204" pitchFamily="34" charset="0"/>
              </a:rPr>
              <a:t>offered by pharmacies and drug shops, thereby improving client satisfaction.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With training and supportive supervision, pharmacy and drug shop staff generally provide family planning services </a:t>
            </a:r>
            <a:r>
              <a:rPr lang="en-US" sz="1200" b="1" i="0" kern="1200" dirty="0">
                <a:solidFill>
                  <a:schemeClr val="tx1"/>
                </a:solidFill>
                <a:effectLst/>
                <a:latin typeface="+mn-lt"/>
                <a:ea typeface="+mn-ea"/>
                <a:cs typeface="+mn-cs"/>
              </a:rPr>
              <a:t>safely, reliably, and with greater client satisfaction</a:t>
            </a:r>
            <a:r>
              <a:rPr lang="en-US" sz="1200" b="0" i="0" kern="1200" dirty="0">
                <a:solidFill>
                  <a:schemeClr val="tx1"/>
                </a:solidFill>
                <a:effectLst/>
                <a:latin typeface="+mn-lt"/>
                <a:ea typeface="+mn-ea"/>
                <a:cs typeface="+mn-cs"/>
              </a:rPr>
              <a:t>.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Studies have shown that, after appropriate training, drug shops are more likely to use sharps disposal boxes; give information on side effects of EC; and make referrals to facilities.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Social franchising and social marketing have helped expand the role of private sector pharmacies and drug shops in increasing access to a range of contraceptives, and also play a role in improving skills and quality.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effectLst/>
                <a:latin typeface="+mn-lt"/>
                <a:ea typeface="+mn-ea"/>
                <a:cs typeface="+mn-cs"/>
              </a:rPr>
              <a:t>Pharmacies and Drugs Shops is a promising practice.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 </a:t>
            </a:r>
            <a:r>
              <a:rPr lang="en-US" sz="1200" b="0" i="1" u="none" strike="noStrike" baseline="0" dirty="0">
                <a:solidFill>
                  <a:srgbClr val="1E1E1E"/>
                </a:solidFill>
                <a:latin typeface="Arial" panose="020B0604020202020204" pitchFamily="34" charset="0"/>
                <a:cs typeface="Arial" panose="020B0604020202020204" pitchFamily="34" charset="0"/>
              </a:rPr>
              <a:t>promising </a:t>
            </a:r>
            <a:r>
              <a:rPr lang="en-US" sz="1200" b="0" i="0" u="none" strike="noStrike" baseline="0" dirty="0">
                <a:solidFill>
                  <a:srgbClr val="1E1E1E"/>
                </a:solidFill>
                <a:latin typeface="Arial" panose="020B0604020202020204" pitchFamily="34" charset="0"/>
                <a:cs typeface="Arial" panose="020B0604020202020204" pitchFamily="34" charset="0"/>
              </a:rPr>
              <a:t>practice has limited evidence, with more information needed to fully document implementation experience and impact. The advisory group recommends that such promising interventions be promoted widely, provided they are implemented within the context of research and are carefully evaluated in terms of both impact and process. </a:t>
            </a:r>
            <a:endParaRPr lang="en-US" sz="10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kern="1200" dirty="0">
                <a:solidFill>
                  <a:schemeClr val="tx1"/>
                </a:solidFill>
                <a:effectLst/>
                <a:latin typeface="+mn-lt"/>
                <a:ea typeface="+mn-ea"/>
                <a:cs typeface="+mn-cs"/>
              </a:rPr>
              <a:t>Social marketing: </a:t>
            </a: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www.fphighimpactpractices.org</a:t>
            </a:r>
            <a:r>
              <a:rPr lang="en-US" sz="1200" b="0" i="0" u="sng" kern="1200" dirty="0">
                <a:solidFill>
                  <a:schemeClr val="tx1"/>
                </a:solidFill>
                <a:effectLst/>
                <a:latin typeface="+mn-lt"/>
                <a:ea typeface="+mn-ea"/>
                <a:cs typeface="+mn-cs"/>
              </a:rPr>
              <a:t>/briefs/social-marketing/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kern="1200" dirty="0">
                <a:solidFill>
                  <a:schemeClr val="tx1"/>
                </a:solidFill>
                <a:effectLst/>
                <a:latin typeface="+mn-lt"/>
                <a:ea typeface="+mn-ea"/>
                <a:cs typeface="+mn-cs"/>
              </a:rPr>
              <a:t>Social franchising: </a:t>
            </a: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www.fphighimpactpractices.org</a:t>
            </a:r>
            <a:r>
              <a:rPr lang="en-US" sz="1200" b="0" i="0" u="sng" kern="1200" dirty="0">
                <a:solidFill>
                  <a:schemeClr val="tx1"/>
                </a:solidFill>
                <a:effectLst/>
                <a:latin typeface="+mn-lt"/>
                <a:ea typeface="+mn-ea"/>
                <a:cs typeface="+mn-cs"/>
              </a:rPr>
              <a:t>/briefs/social-franchising/ HIP briefs</a:t>
            </a:r>
            <a:endParaRPr lang="en-US" sz="1200" u="sng"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87909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a:t>
            </a:r>
            <a:r>
              <a:rPr lang="en-US" b="0" dirty="0">
                <a:latin typeface="Arial" panose="020B0604020202020204" pitchFamily="34" charset="0"/>
                <a:cs typeface="Arial" panose="020B0604020202020204" pitchFamily="34" charset="0"/>
              </a:rPr>
              <a:t>recording of the webinar on Pharmacies and Drug Shops and a downloadable PDF </a:t>
            </a:r>
            <a:r>
              <a:rPr lang="en-US" dirty="0">
                <a:latin typeface="Arial" panose="020B0604020202020204" pitchFamily="34" charset="0"/>
                <a:cs typeface="Arial" panose="020B0604020202020204" pitchFamily="34" charset="0"/>
              </a:rPr>
              <a:t>version of the presentation: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/briefs/drug-shops-and-pharmacies/</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Pharmacies and Drug Shops</a:t>
            </a:r>
            <a:r>
              <a:rPr lang="en-US" dirty="0">
                <a:latin typeface="Arial" panose="020B0604020202020204" pitchFamily="34" charset="0"/>
                <a:cs typeface="Arial" panose="020B0604020202020204" pitchFamily="34" charset="0"/>
              </a:rPr>
              <a: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browser):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/briefs/drug-shops-and-pharmacies/</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184260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911574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27613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Pharmacies and Drug Shops,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202244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3093896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46605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Drug Shop Operators Family Planning Curriculum</a:t>
            </a:r>
            <a:r>
              <a:rPr lang="en-US" sz="1200" b="0" i="0" u="none" strike="noStrike" baseline="0" dirty="0">
                <a:solidFill>
                  <a:srgbClr val="1E1E1E"/>
                </a:solidFill>
                <a:latin typeface="Arial" panose="020B0604020202020204" pitchFamily="34" charset="0"/>
                <a:cs typeface="Arial" panose="020B0604020202020204" pitchFamily="34" charset="0"/>
              </a:rPr>
              <a:t>.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toolkits.knowledgesuccess.org</a:t>
            </a:r>
            <a:r>
              <a:rPr lang="en-US" sz="1200" b="0" i="0" u="sng" strike="noStrike" baseline="0" dirty="0">
                <a:solidFill>
                  <a:srgbClr val="1E1E1E"/>
                </a:solidFill>
                <a:latin typeface="Arial" panose="020B0604020202020204" pitchFamily="34" charset="0"/>
                <a:cs typeface="Arial" panose="020B0604020202020204" pitchFamily="34" charset="0"/>
              </a:rPr>
              <a:t>/toolkits/cba2i/drug-shop-provision-family-planning</a:t>
            </a:r>
          </a:p>
          <a:p>
            <a:br>
              <a:rPr lang="en-US" sz="1200" b="0" i="0" u="none" strike="noStrike" baseline="0" dirty="0">
                <a:solidFill>
                  <a:srgbClr val="000000"/>
                </a:solidFill>
                <a:latin typeface="Arial" panose="020B0604020202020204" pitchFamily="34" charset="0"/>
                <a:cs typeface="Arial" panose="020B0604020202020204" pitchFamily="34" charset="0"/>
              </a:rPr>
            </a:br>
            <a:r>
              <a:rPr lang="en-US" sz="1200" b="1" i="1" u="none" strike="noStrike" baseline="0" dirty="0">
                <a:solidFill>
                  <a:srgbClr val="1E1E1E"/>
                </a:solidFill>
                <a:latin typeface="Arial" panose="020B0604020202020204" pitchFamily="34" charset="0"/>
                <a:cs typeface="Arial" panose="020B0604020202020204" pitchFamily="34" charset="0"/>
              </a:rPr>
              <a:t>Toolkit: Expanding Access to Injectable Contraception through Pharmacies</a:t>
            </a:r>
            <a:r>
              <a:rPr lang="en-US" sz="1200" b="0" i="1"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(SHOPS PLUS). Available from:</a:t>
            </a:r>
            <a:r>
              <a:rPr lang="en-US" sz="1200" b="0" i="0" u="sng" strike="noStrike" baseline="0" dirty="0">
                <a:solidFill>
                  <a:srgbClr val="1E1E1E"/>
                </a:solidFill>
                <a:latin typeface="Arial" panose="020B0604020202020204" pitchFamily="34" charset="0"/>
                <a:cs typeface="Arial" panose="020B0604020202020204" pitchFamily="34" charset="0"/>
              </a:rPr>
              <a:t> https://</a:t>
            </a:r>
            <a:r>
              <a:rPr lang="en-US" sz="1200" b="0" i="0" u="sng" strike="noStrike" baseline="0" dirty="0" err="1">
                <a:solidFill>
                  <a:srgbClr val="1E1E1E"/>
                </a:solidFill>
                <a:latin typeface="Arial" panose="020B0604020202020204" pitchFamily="34" charset="0"/>
                <a:cs typeface="Arial" panose="020B0604020202020204" pitchFamily="34" charset="0"/>
              </a:rPr>
              <a:t>shopsplusproject.org</a:t>
            </a:r>
            <a:r>
              <a:rPr lang="en-US" sz="1200" b="0" i="0" u="sng" strike="noStrike" baseline="0" dirty="0">
                <a:solidFill>
                  <a:srgbClr val="1E1E1E"/>
                </a:solidFill>
                <a:latin typeface="Arial" panose="020B0604020202020204" pitchFamily="34" charset="0"/>
                <a:cs typeface="Arial" panose="020B0604020202020204" pitchFamily="34" charset="0"/>
              </a:rPr>
              <a:t>/resource-center/toolkit-expanding-access-injectable-contraceptives-through-pharmacies</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Private Sector Counts </a:t>
            </a:r>
            <a:r>
              <a:rPr lang="en-US" sz="1200" b="0" i="1" u="none" strike="noStrike" baseline="0" dirty="0">
                <a:solidFill>
                  <a:srgbClr val="1E1E1E"/>
                </a:solidFill>
                <a:latin typeface="Arial" panose="020B0604020202020204" pitchFamily="34" charset="0"/>
                <a:cs typeface="Arial" panose="020B0604020202020204" pitchFamily="34" charset="0"/>
              </a:rPr>
              <a:t>and</a:t>
            </a:r>
            <a:r>
              <a:rPr lang="en-US" sz="1200" b="1" i="1" u="none" strike="noStrike" baseline="0" dirty="0">
                <a:solidFill>
                  <a:srgbClr val="1E1E1E"/>
                </a:solidFill>
                <a:latin typeface="Arial" panose="020B0604020202020204" pitchFamily="34" charset="0"/>
                <a:cs typeface="Arial" panose="020B0604020202020204" pitchFamily="34" charset="0"/>
              </a:rPr>
              <a:t> FP Market Analyzer</a:t>
            </a:r>
            <a:r>
              <a:rPr lang="en-US" sz="1200" b="0" i="0" u="none" strike="noStrike" baseline="0" dirty="0">
                <a:solidFill>
                  <a:srgbClr val="1E1E1E"/>
                </a:solidFill>
                <a:latin typeface="Arial" panose="020B0604020202020204" pitchFamily="34" charset="0"/>
                <a:cs typeface="Arial" panose="020B0604020202020204" pitchFamily="34" charset="0"/>
              </a:rPr>
              <a:t> are two </a:t>
            </a:r>
            <a:r>
              <a:rPr lang="en-US" sz="1200" b="0" i="0" kern="1200" dirty="0">
                <a:solidFill>
                  <a:schemeClr val="tx1"/>
                </a:solidFill>
                <a:effectLst/>
                <a:latin typeface="+mn-lt"/>
                <a:ea typeface="+mn-ea"/>
                <a:cs typeface="+mn-cs"/>
              </a:rPr>
              <a:t>tools from SHOPS PLUS to understand where women access contraception and help with data visualization to inform advocacy</a:t>
            </a:r>
            <a:r>
              <a:rPr lang="en-US" sz="1200" b="0" i="0" u="none" strike="noStrike" kern="1200" baseline="0" dirty="0">
                <a:solidFill>
                  <a:srgbClr val="1E1E1E"/>
                </a:solidFill>
                <a:effectLst/>
                <a:latin typeface="Arial" panose="020B0604020202020204" pitchFamily="34" charset="0"/>
                <a:ea typeface="+mn-ea"/>
                <a:cs typeface="Arial" panose="020B0604020202020204" pitchFamily="34" charset="0"/>
              </a:rPr>
              <a:t>. Available from: </a:t>
            </a:r>
            <a:r>
              <a:rPr lang="en-US" sz="1200" b="0" i="0" u="sng" strike="noStrike" kern="1200" baseline="0" dirty="0">
                <a:solidFill>
                  <a:srgbClr val="1E1E1E"/>
                </a:solidFill>
                <a:effectLst/>
                <a:latin typeface="Arial" panose="020B0604020202020204" pitchFamily="34" charset="0"/>
                <a:ea typeface="+mn-ea"/>
                <a:cs typeface="Arial" panose="020B0604020202020204" pitchFamily="34" charset="0"/>
              </a:rPr>
              <a:t>https://</a:t>
            </a:r>
            <a:r>
              <a:rPr lang="en-US" sz="1200" b="0" i="0" u="sng" strike="noStrike" kern="1200" baseline="0" dirty="0" err="1">
                <a:solidFill>
                  <a:srgbClr val="1E1E1E"/>
                </a:solidFill>
                <a:effectLst/>
                <a:latin typeface="Arial" panose="020B0604020202020204" pitchFamily="34" charset="0"/>
                <a:ea typeface="+mn-ea"/>
                <a:cs typeface="Arial" panose="020B0604020202020204" pitchFamily="34" charset="0"/>
              </a:rPr>
              <a:t>www.privatesectorcounts.org</a:t>
            </a:r>
            <a:r>
              <a:rPr lang="en-US" sz="1200" b="0" i="0" u="sng" strike="noStrike" kern="1200" baseline="0" dirty="0">
                <a:solidFill>
                  <a:srgbClr val="1E1E1E"/>
                </a:solidFill>
                <a:effectLst/>
                <a:latin typeface="Arial" panose="020B0604020202020204" pitchFamily="34" charset="0"/>
                <a:ea typeface="+mn-ea"/>
                <a:cs typeface="Arial" panose="020B0604020202020204" pitchFamily="34" charset="0"/>
              </a:rPr>
              <a:t>/</a:t>
            </a:r>
            <a:r>
              <a:rPr lang="en-US" sz="1200" b="0" i="0" u="none" strike="noStrike" kern="1200" baseline="0" dirty="0">
                <a:solidFill>
                  <a:srgbClr val="1E1E1E"/>
                </a:solidFill>
                <a:effectLst/>
                <a:latin typeface="Arial" panose="020B0604020202020204" pitchFamily="34" charset="0"/>
                <a:ea typeface="+mn-ea"/>
                <a:cs typeface="Arial" panose="020B0604020202020204" pitchFamily="34" charset="0"/>
              </a:rPr>
              <a:t> and </a:t>
            </a:r>
            <a:r>
              <a:rPr lang="en-US" sz="1200" b="0" i="0" u="sng" strike="noStrike" kern="1200" baseline="0" dirty="0">
                <a:solidFill>
                  <a:srgbClr val="1E1E1E"/>
                </a:solidFill>
                <a:effectLst/>
                <a:latin typeface="Arial" panose="020B0604020202020204" pitchFamily="34" charset="0"/>
                <a:ea typeface="+mn-ea"/>
                <a:cs typeface="Arial" panose="020B0604020202020204" pitchFamily="34" charset="0"/>
              </a:rPr>
              <a:t>https://</a:t>
            </a:r>
            <a:r>
              <a:rPr lang="en-US" sz="1200" b="0" i="0" u="sng" strike="noStrike" kern="1200" baseline="0" dirty="0" err="1">
                <a:solidFill>
                  <a:srgbClr val="1E1E1E"/>
                </a:solidFill>
                <a:effectLst/>
                <a:latin typeface="Arial" panose="020B0604020202020204" pitchFamily="34" charset="0"/>
                <a:ea typeface="+mn-ea"/>
                <a:cs typeface="Arial" panose="020B0604020202020204" pitchFamily="34" charset="0"/>
              </a:rPr>
              <a:t>fpmarketanalyzer.org</a:t>
            </a:r>
            <a:r>
              <a:rPr lang="en-US" sz="1200" b="0" i="0" u="sng" strike="noStrike" kern="1200" baseline="0" dirty="0">
                <a:solidFill>
                  <a:srgbClr val="1E1E1E"/>
                </a:solidFill>
                <a:effectLst/>
                <a:latin typeface="Arial" panose="020B0604020202020204" pitchFamily="34" charset="0"/>
                <a:ea typeface="+mn-ea"/>
                <a:cs typeface="Arial" panose="020B0604020202020204" pitchFamily="34" charset="0"/>
              </a:rPr>
              <a:t>/</a:t>
            </a:r>
            <a:endParaRPr lang="en-US" sz="1200" b="0" i="0" u="sng"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Pharmacies and Drug Shops a Service Delivery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brief describes the importance of these outlets for providing commodities and information, and outlines key issues for planning and implementing programs to support pharmacy and drug shop staff. While many pharmacies and drug shops already provide family planning, this high-impact practice focuses on how to strengthen and improve these services and their impact.</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/drug-shops-and-pharmacies-sources-for-family-planning-commodities-and-information-webinar/</a:t>
            </a:r>
            <a:endParaRPr lang="en-US" sz="1200" b="1" i="0" u="sng" strike="noStrike" baseline="0" dirty="0">
              <a:solidFill>
                <a:srgbClr val="1E1E1E"/>
              </a:solidFill>
              <a:latin typeface="Arial" panose="020B0604020202020204" pitchFamily="34" charset="0"/>
              <a:cs typeface="Arial" panose="020B0604020202020204" pitchFamily="34" charset="0"/>
            </a:endParaRP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Presenters include: </a:t>
            </a:r>
            <a:endParaRPr lang="en-US" sz="1200" b="0" i="0" u="none" strike="noStrike" kern="1200" baseline="0" dirty="0">
              <a:solidFill>
                <a:srgbClr val="1E1E1E"/>
              </a:solidFill>
              <a:effectLst/>
              <a:latin typeface="Arial" panose="020B0604020202020204" pitchFamily="34" charset="0"/>
              <a:ea typeface="+mn-ea"/>
              <a:cs typeface="Arial" panose="020B0604020202020204" pitchFamily="34" charset="0"/>
            </a:endParaRPr>
          </a:p>
          <a:p>
            <a:pPr marL="742950" lvl="1" indent="-285750">
              <a:buFontTx/>
              <a:buChar char="-"/>
            </a:pPr>
            <a:r>
              <a:rPr lang="en-US" sz="1200" b="0" i="0" kern="1200" dirty="0">
                <a:solidFill>
                  <a:schemeClr val="tx1"/>
                </a:solidFill>
                <a:effectLst/>
                <a:latin typeface="+mn-lt"/>
                <a:ea typeface="+mn-ea"/>
                <a:cs typeface="+mn-cs"/>
              </a:rPr>
              <a:t>John </a:t>
            </a:r>
            <a:r>
              <a:rPr lang="en-US" sz="1200" b="0" i="0" kern="1200" dirty="0" err="1">
                <a:solidFill>
                  <a:schemeClr val="tx1"/>
                </a:solidFill>
                <a:effectLst/>
                <a:latin typeface="+mn-lt"/>
                <a:ea typeface="+mn-ea"/>
                <a:cs typeface="+mn-cs"/>
              </a:rPr>
              <a:t>Stanback</a:t>
            </a:r>
            <a:r>
              <a:rPr lang="en-US" sz="1200" b="0" i="0" kern="1200" dirty="0">
                <a:solidFill>
                  <a:schemeClr val="tx1"/>
                </a:solidFill>
                <a:effectLst/>
                <a:latin typeface="+mn-lt"/>
                <a:ea typeface="+mn-ea"/>
                <a:cs typeface="+mn-cs"/>
              </a:rPr>
              <a:t>, FHI 360, Facilitator</a:t>
            </a:r>
          </a:p>
          <a:p>
            <a:pPr marL="742950" lvl="1" indent="-285750">
              <a:buFontTx/>
              <a:buChar char="-"/>
            </a:pPr>
            <a:r>
              <a:rPr lang="en-US" sz="1200" b="0" i="0" kern="1200" dirty="0">
                <a:solidFill>
                  <a:schemeClr val="tx1"/>
                </a:solidFill>
                <a:effectLst/>
                <a:latin typeface="+mn-lt"/>
                <a:ea typeface="+mn-ea"/>
                <a:cs typeface="+mn-cs"/>
              </a:rPr>
              <a:t>Mario Philip </a:t>
            </a:r>
            <a:r>
              <a:rPr lang="en-US" sz="1200" b="0" i="0" kern="1200" dirty="0" err="1">
                <a:solidFill>
                  <a:schemeClr val="tx1"/>
                </a:solidFill>
                <a:effectLst/>
                <a:latin typeface="+mn-lt"/>
                <a:ea typeface="+mn-ea"/>
                <a:cs typeface="+mn-cs"/>
              </a:rPr>
              <a:t>Festin</a:t>
            </a:r>
            <a:r>
              <a:rPr lang="en-US" sz="1200" b="0" i="0" kern="1200" dirty="0">
                <a:solidFill>
                  <a:schemeClr val="tx1"/>
                </a:solidFill>
                <a:effectLst/>
                <a:latin typeface="+mn-lt"/>
                <a:ea typeface="+mn-ea"/>
                <a:cs typeface="+mn-cs"/>
              </a:rPr>
              <a:t>, WHO</a:t>
            </a:r>
          </a:p>
          <a:p>
            <a:pPr marL="742950" lvl="1" indent="-285750">
              <a:buFontTx/>
              <a:buChar char="-"/>
            </a:pPr>
            <a:r>
              <a:rPr lang="en-US" sz="1200" b="0" i="0" kern="1200" dirty="0" err="1">
                <a:solidFill>
                  <a:schemeClr val="tx1"/>
                </a:solidFill>
                <a:effectLst/>
                <a:latin typeface="+mn-lt"/>
                <a:ea typeface="+mn-ea"/>
                <a:cs typeface="+mn-cs"/>
              </a:rPr>
              <a:t>Pamely</a:t>
            </a:r>
            <a:r>
              <a:rPr lang="en-US" sz="1200" b="0" i="0" kern="1200" dirty="0">
                <a:solidFill>
                  <a:schemeClr val="tx1"/>
                </a:solidFill>
                <a:effectLst/>
                <a:latin typeface="+mn-lt"/>
                <a:ea typeface="+mn-ea"/>
                <a:cs typeface="+mn-cs"/>
              </a:rPr>
              <a:t> Riley, </a:t>
            </a:r>
            <a:r>
              <a:rPr lang="en-US" sz="1200" b="0" i="0" kern="1200" dirty="0" err="1">
                <a:solidFill>
                  <a:schemeClr val="tx1"/>
                </a:solidFill>
                <a:effectLst/>
                <a:latin typeface="+mn-lt"/>
                <a:ea typeface="+mn-ea"/>
                <a:cs typeface="+mn-cs"/>
              </a:rPr>
              <a:t>Abt</a:t>
            </a:r>
            <a:r>
              <a:rPr lang="en-US" sz="1200" b="0" i="0" kern="1200" dirty="0">
                <a:solidFill>
                  <a:schemeClr val="tx1"/>
                </a:solidFill>
                <a:effectLst/>
                <a:latin typeface="+mn-lt"/>
                <a:ea typeface="+mn-ea"/>
                <a:cs typeface="+mn-cs"/>
              </a:rPr>
              <a:t> Associates</a:t>
            </a:r>
          </a:p>
          <a:p>
            <a:pPr marL="742950" lvl="1" indent="-285750">
              <a:buFontTx/>
              <a:buChar char="-"/>
            </a:pPr>
            <a:r>
              <a:rPr lang="en-US" sz="1200" b="0" i="0" kern="1200" dirty="0">
                <a:solidFill>
                  <a:schemeClr val="tx1"/>
                </a:solidFill>
                <a:effectLst/>
                <a:latin typeface="+mn-lt"/>
                <a:ea typeface="+mn-ea"/>
                <a:cs typeface="+mn-cs"/>
              </a:rPr>
              <a:t>Tracy Orr, FHI 360</a:t>
            </a:r>
          </a:p>
          <a:p>
            <a:pPr marL="742950" lvl="1" indent="-285750">
              <a:buFontTx/>
              <a:buChar char="-"/>
            </a:pPr>
            <a:r>
              <a:rPr lang="en-US" sz="1200" b="0" i="0" kern="1200" dirty="0">
                <a:solidFill>
                  <a:schemeClr val="tx1"/>
                </a:solidFill>
                <a:effectLst/>
                <a:latin typeface="+mn-lt"/>
                <a:ea typeface="+mn-ea"/>
                <a:cs typeface="+mn-cs"/>
              </a:rPr>
              <a:t>Frederick </a:t>
            </a:r>
            <a:r>
              <a:rPr lang="en-US" sz="1200" b="0" i="0" kern="1200" dirty="0" err="1">
                <a:solidFill>
                  <a:schemeClr val="tx1"/>
                </a:solidFill>
                <a:effectLst/>
                <a:latin typeface="+mn-lt"/>
                <a:ea typeface="+mn-ea"/>
                <a:cs typeface="+mn-cs"/>
              </a:rPr>
              <a:t>Mubiru</a:t>
            </a:r>
            <a:r>
              <a:rPr lang="en-US" sz="1200" b="0" i="0" kern="1200" dirty="0">
                <a:solidFill>
                  <a:schemeClr val="tx1"/>
                </a:solidFill>
                <a:effectLst/>
                <a:latin typeface="+mn-lt"/>
                <a:ea typeface="+mn-ea"/>
                <a:cs typeface="+mn-cs"/>
              </a:rPr>
              <a:t>, FHI 360 Uganda</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Private sector pharmacies and drug shops are often the first line of health care in low- and middle-income countries, particularly for many </a:t>
            </a:r>
            <a:r>
              <a:rPr lang="en-US" sz="1200" b="1" dirty="0">
                <a:solidFill>
                  <a:srgbClr val="000000"/>
                </a:solidFill>
                <a:latin typeface="Arial" panose="020B0604020202020204" pitchFamily="34" charset="0"/>
                <a:cs typeface="Arial" panose="020B0604020202020204" pitchFamily="34" charset="0"/>
              </a:rPr>
              <a:t>underserved populations and especially in rural areas that have very few private or public clinics</a:t>
            </a:r>
            <a:r>
              <a:rPr lang="en-US" sz="1200" dirty="0">
                <a:solidFill>
                  <a:srgbClr val="000000"/>
                </a:solidFill>
                <a:latin typeface="Arial" panose="020B0604020202020204" pitchFamily="34" charset="0"/>
                <a:cs typeface="Arial" panose="020B0604020202020204" pitchFamily="34" charset="0"/>
              </a:rPr>
              <a:t>.</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Pharmacies and drug shops, with their convenience, anonymity, and cost savings (compared to private physicians), are an </a:t>
            </a:r>
            <a:r>
              <a:rPr lang="en-US" sz="1200" b="1" dirty="0">
                <a:solidFill>
                  <a:srgbClr val="000000"/>
                </a:solidFill>
                <a:latin typeface="Arial" panose="020B0604020202020204" pitchFamily="34" charset="0"/>
                <a:cs typeface="Arial" panose="020B0604020202020204" pitchFamily="34" charset="0"/>
              </a:rPr>
              <a:t>essential source of health services, products, and information</a:t>
            </a:r>
            <a:r>
              <a:rPr lang="en-US" sz="1200" dirty="0">
                <a:solidFill>
                  <a:srgbClr val="000000"/>
                </a:solidFill>
                <a:latin typeface="Arial" panose="020B0604020202020204" pitchFamily="34" charset="0"/>
                <a:cs typeface="Arial" panose="020B0604020202020204" pitchFamily="34" charset="0"/>
              </a:rPr>
              <a:t> that is particularly important in the context of “high maternal mortality and morbidity, poorly stocked clinics, high unmet need for family planning” and critical health-worker shortages.</a:t>
            </a:r>
          </a:p>
          <a:p>
            <a:pPr marL="171450"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Despite their popularity and potential, pharmacies and drug shops have often not been considered part of the larger health system; </a:t>
            </a:r>
            <a:r>
              <a:rPr lang="en-US" sz="1200" b="1" i="0" kern="1200" dirty="0">
                <a:solidFill>
                  <a:schemeClr val="tx1"/>
                </a:solidFill>
                <a:effectLst/>
                <a:latin typeface="+mn-lt"/>
                <a:ea typeface="+mn-ea"/>
                <a:cs typeface="+mn-cs"/>
              </a:rPr>
              <a:t>they are typically missing from countries’ health strategies, policies and regulation, and monitoring</a:t>
            </a:r>
            <a:r>
              <a:rPr lang="en-US" sz="1200" b="0" i="0" kern="1200" dirty="0">
                <a:solidFill>
                  <a:schemeClr val="tx1"/>
                </a:solidFill>
                <a:effectLst/>
                <a:latin typeface="+mn-lt"/>
                <a:ea typeface="+mn-ea"/>
                <a:cs typeface="+mn-cs"/>
              </a:rPr>
              <a:t>.</a:t>
            </a:r>
          </a:p>
          <a:p>
            <a:pPr marL="171450"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Evidence shows that with training and support, </a:t>
            </a:r>
            <a:r>
              <a:rPr lang="en-US" sz="1200" b="1" i="0" kern="1200" dirty="0">
                <a:solidFill>
                  <a:schemeClr val="tx1"/>
                </a:solidFill>
                <a:effectLst/>
                <a:latin typeface="+mn-lt"/>
                <a:ea typeface="+mn-ea"/>
                <a:cs typeface="+mn-cs"/>
              </a:rPr>
              <a:t>pharmacy and drug shop staff can facilitate the use of a broad range of modern contraception</a:t>
            </a:r>
            <a:r>
              <a:rPr lang="en-US" sz="1200" b="0" i="0" kern="1200" dirty="0">
                <a:solidFill>
                  <a:schemeClr val="tx1"/>
                </a:solidFill>
                <a:effectLst/>
                <a:latin typeface="+mn-lt"/>
                <a:ea typeface="+mn-ea"/>
                <a:cs typeface="+mn-cs"/>
              </a:rPr>
              <a:t>, especially in areas where the unmet need is high, access to family planning services is poor, and health worker shortages and other barriers prevent women, men, and youth from accessing family planning services.</a:t>
            </a: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/briefs/drug-shops-and-pharmacies/</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/briefs/drug-shops-and-pharmacies/</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Pharmacy and drug shop staff advise clients and treat a variety of ailments in many countries, providing an opportunity to reach existing and potential family planning clients.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Both pharmacies and drug shops are particularly important in countries where health system infrastructure is weak, overburdened, poorly distributed, or understaffed.</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Training and support for pharmacy and drug shop staff can strengthen these widely used services to ensure that users receive quality services.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Besides providing information on family planning, pharmacy and drug shop staff can safely provide a wide range of methods.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Female condoms</a:t>
            </a:r>
            <a:r>
              <a:rPr lang="en-US" sz="1200" b="0" i="0" kern="1200" dirty="0">
                <a:solidFill>
                  <a:schemeClr val="tx1"/>
                </a:solidFill>
                <a:effectLst/>
                <a:latin typeface="+mn-lt"/>
                <a:ea typeface="+mn-ea"/>
                <a:cs typeface="+mn-cs"/>
              </a:rPr>
              <a:t> are also an appropriate method for distribution at drug shops and a study in Nigeria found that both male and female condoms were mostly procured from patent medicine dealers and pharmacy shops.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Pharmacies and drug shops are the main source for obtaining </a:t>
            </a:r>
            <a:r>
              <a:rPr lang="en-US" sz="1200" b="1" i="0" kern="1200" dirty="0">
                <a:solidFill>
                  <a:schemeClr val="tx1"/>
                </a:solidFill>
                <a:effectLst/>
                <a:latin typeface="+mn-lt"/>
                <a:ea typeface="+mn-ea"/>
                <a:cs typeface="+mn-cs"/>
              </a:rPr>
              <a:t>oral contraceptives (OCs)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emergency contraception (EC)</a:t>
            </a:r>
            <a:r>
              <a:rPr lang="en-US" sz="1200" b="0" i="0" kern="1200" dirty="0">
                <a:solidFill>
                  <a:schemeClr val="tx1"/>
                </a:solidFill>
                <a:effectLst/>
                <a:latin typeface="+mn-lt"/>
                <a:ea typeface="+mn-ea"/>
                <a:cs typeface="+mn-cs"/>
              </a:rPr>
              <a:t> in many countries.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 significant proportion of women rely on pharmacies and drug shops for </a:t>
            </a:r>
            <a:r>
              <a:rPr lang="en-US" sz="1200" b="1" i="0" kern="1200" dirty="0">
                <a:solidFill>
                  <a:schemeClr val="tx1"/>
                </a:solidFill>
                <a:effectLst/>
                <a:latin typeface="+mn-lt"/>
                <a:ea typeface="+mn-ea"/>
                <a:cs typeface="+mn-cs"/>
              </a:rPr>
              <a:t>injectable contraception</a:t>
            </a:r>
            <a:r>
              <a:rPr lang="en-US" sz="1200" b="0" i="0" kern="1200" dirty="0">
                <a:solidFill>
                  <a:schemeClr val="tx1"/>
                </a:solidFill>
                <a:effectLst/>
                <a:latin typeface="+mn-lt"/>
                <a:ea typeface="+mn-ea"/>
                <a:cs typeface="+mn-cs"/>
              </a:rPr>
              <a:t>, including both through intramuscular (IM) and subcutaneous (SC) administration. </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Pharmacies and Drug Shops</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drug-shops-and-pharmaci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oolkits.knowledgesuccess.org/toolkits/cba2i/drug-shop-provision-family-planning" TargetMode="External"/><Relationship Id="rId3" Type="http://schemas.openxmlformats.org/officeDocument/2006/relationships/hyperlink" Target="https://shopsplusproject.org/resource-center/toolkit-expanding-access-injectable-contraceptives-through-pharmacies" TargetMode="External"/><Relationship Id="rId7" Type="http://schemas.openxmlformats.org/officeDocument/2006/relationships/image" Target="../media/image22.svg"/><Relationship Id="rId12"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hyperlink" Target="https://fpmarketanalyzer.org/" TargetMode="External"/><Relationship Id="rId10" Type="http://schemas.openxmlformats.org/officeDocument/2006/relationships/image" Target="../media/image24.png"/><Relationship Id="rId4" Type="http://schemas.openxmlformats.org/officeDocument/2006/relationships/hyperlink" Target="https://www.privatesectorcounts.org/" TargetMode="Externa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87B76B-3304-4A47-A394-65B6DC284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941" y="-1"/>
            <a:ext cx="11250059" cy="7557291"/>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35547"/>
            <a:ext cx="7151453" cy="7151453"/>
          </a:xfrm>
          <a:prstGeom prst="rect">
            <a:avLst/>
          </a:prstGeom>
        </p:spPr>
      </p:pic>
      <p:sp>
        <p:nvSpPr>
          <p:cNvPr id="6" name="TextBox 6"/>
          <p:cNvSpPr txBox="1"/>
          <p:nvPr/>
        </p:nvSpPr>
        <p:spPr>
          <a:xfrm>
            <a:off x="1649950" y="455779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Pharmacies and Drug Shops</a:t>
            </a:r>
          </a:p>
        </p:txBody>
      </p:sp>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570545"/>
            <a:ext cx="4451409" cy="1112852"/>
          </a:xfrm>
          <a:prstGeom prst="rect">
            <a:avLst/>
          </a:prstGeom>
        </p:spPr>
      </p:pic>
      <p:sp>
        <p:nvSpPr>
          <p:cNvPr id="9" name="TextBox 9"/>
          <p:cNvSpPr txBox="1"/>
          <p:nvPr/>
        </p:nvSpPr>
        <p:spPr>
          <a:xfrm>
            <a:off x="1674516" y="7075201"/>
            <a:ext cx="9462031" cy="1103315"/>
          </a:xfrm>
          <a:prstGeom prst="rect">
            <a:avLst/>
          </a:prstGeom>
        </p:spPr>
        <p:txBody>
          <a:bodyPr lIns="0" tIns="0" rIns="0" bIns="0" rtlCol="0" anchor="t">
            <a:spAutoFit/>
          </a:bodyPr>
          <a:lstStyle/>
          <a:p>
            <a:pPr lvl="0">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Expanding contraceptive choice and access in the private sector.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02155" y="3973577"/>
            <a:ext cx="14630400" cy="338554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Drug shops, in particular, remove barriers to family planning access in underserved areas.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Supporting and strengthening pharmacies and drug shops is an effective way to complement the public sector and expand the impact of a health system.</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11586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b="1" dirty="0">
                <a:solidFill>
                  <a:srgbClr val="000000"/>
                </a:solidFill>
                <a:latin typeface="Arial"/>
                <a:cs typeface="Arial"/>
              </a:rPr>
              <a:t>ACCESS: </a:t>
            </a:r>
            <a:endParaRPr lang="en-US" sz="4000"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Pharmacies and drug shops are an </a:t>
            </a:r>
            <a:r>
              <a:rPr lang="en-US" sz="4000" b="1" dirty="0">
                <a:solidFill>
                  <a:srgbClr val="054A8E"/>
                </a:solidFill>
                <a:latin typeface="Arial" panose="020B0604020202020204" pitchFamily="34" charset="0"/>
                <a:cs typeface="Arial" panose="020B0604020202020204" pitchFamily="34" charset="0"/>
              </a:rPr>
              <a:t>important source of supply for a range of contraceptives</a:t>
            </a:r>
            <a:r>
              <a:rPr lang="en-US" sz="4000" dirty="0">
                <a:solidFill>
                  <a:srgbClr val="000000"/>
                </a:solidFill>
                <a:latin typeface="Arial" panose="020B0604020202020204" pitchFamily="34" charset="0"/>
                <a:cs typeface="Arial" panose="020B0604020202020204" pitchFamily="34" charset="0"/>
              </a:rPr>
              <a:t> in many countries.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Pharmacies and drug shops are </a:t>
            </a:r>
            <a:r>
              <a:rPr lang="en-US" sz="4000" b="1" dirty="0">
                <a:solidFill>
                  <a:srgbClr val="054A8E"/>
                </a:solidFill>
                <a:latin typeface="Arial" panose="020B0604020202020204" pitchFamily="34" charset="0"/>
                <a:cs typeface="Arial" panose="020B0604020202020204" pitchFamily="34" charset="0"/>
              </a:rPr>
              <a:t>popular for short-acting contraceptive users, including hard-to-reach or underserved populations</a:t>
            </a:r>
            <a:r>
              <a:rPr lang="en-US" sz="4000" dirty="0">
                <a:solidFill>
                  <a:srgbClr val="000000"/>
                </a:solidFill>
                <a:latin typeface="Arial" panose="020B0604020202020204" pitchFamily="34" charset="0"/>
                <a:cs typeface="Arial" panose="020B0604020202020204" pitchFamily="34" charset="0"/>
              </a:rPr>
              <a:t>, such as unmarried women, males, and youth, due to </a:t>
            </a:r>
            <a:r>
              <a:rPr lang="en-US" sz="4000" b="1" dirty="0">
                <a:solidFill>
                  <a:srgbClr val="054A8E"/>
                </a:solidFill>
                <a:latin typeface="Arial" panose="020B0604020202020204" pitchFamily="34" charset="0"/>
                <a:cs typeface="Arial" panose="020B0604020202020204" pitchFamily="34" charset="0"/>
              </a:rPr>
              <a:t>convenience, cost, and confidentiality</a:t>
            </a:r>
            <a:r>
              <a:rPr lang="en-US" sz="4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399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447800" y="3499880"/>
            <a:ext cx="14630400" cy="2769989"/>
          </a:xfrm>
          <a:prstGeom prst="rect">
            <a:avLst/>
          </a:prstGeom>
        </p:spPr>
        <p:txBody>
          <a:bodyPr wrap="square" lIns="0" tIns="0" rIns="0" bIns="0" rtlCol="0" anchor="t">
            <a:spAutoFit/>
          </a:bodyPr>
          <a:lstStyle/>
          <a:p>
            <a:pPr>
              <a:spcAft>
                <a:spcPts val="2400"/>
              </a:spcAft>
            </a:pPr>
            <a:r>
              <a:rPr lang="en-US" sz="4000" b="1" dirty="0">
                <a:solidFill>
                  <a:srgbClr val="000000"/>
                </a:solidFill>
                <a:latin typeface="Arial"/>
                <a:cs typeface="Arial"/>
              </a:rPr>
              <a:t>QUALITY: </a:t>
            </a:r>
            <a:endParaRPr lang="en-US" sz="4000"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Training and support improve the quality of family planning services </a:t>
            </a:r>
            <a:r>
              <a:rPr lang="en-US" sz="4000" dirty="0">
                <a:solidFill>
                  <a:srgbClr val="000000"/>
                </a:solidFill>
                <a:latin typeface="Arial" panose="020B0604020202020204" pitchFamily="34" charset="0"/>
                <a:cs typeface="Arial" panose="020B0604020202020204" pitchFamily="34" charset="0"/>
              </a:rPr>
              <a:t>offered by pharmacies and drug shops, thereby improving client satisfaction.</a:t>
            </a:r>
          </a:p>
        </p:txBody>
      </p:sp>
    </p:spTree>
    <p:extLst>
      <p:ext uri="{BB962C8B-B14F-4D97-AF65-F5344CB8AC3E}">
        <p14:creationId xmlns:p14="http://schemas.microsoft.com/office/powerpoint/2010/main" val="43142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45863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Recommended 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460714"/>
            <a:ext cx="11586271" cy="5232202"/>
          </a:xfrm>
          <a:prstGeom prst="rect">
            <a:avLst/>
          </a:prstGeom>
          <a:noFill/>
        </p:spPr>
        <p:txBody>
          <a:bodyPr wrap="square">
            <a:spAutoFit/>
          </a:bodyPr>
          <a:lstStyle/>
          <a:p>
            <a:pPr marL="571500" lvl="0" indent="-571500">
              <a:spcBef>
                <a:spcPct val="0"/>
              </a:spcBef>
              <a:spcAft>
                <a:spcPts val="6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Percent of pharmacies and drug shops providing family planning services, including at least three modern methods. The methods should be specific to the country or area where the practice is being implemented.</a:t>
            </a:r>
          </a:p>
          <a:p>
            <a:pPr marL="571500" lvl="0" indent="-571500">
              <a:spcBef>
                <a:spcPct val="0"/>
              </a:spcBef>
              <a:spcAft>
                <a:spcPts val="6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Percent of pharmacies and drug shops with staff members trained in family planning.</a:t>
            </a:r>
          </a:p>
          <a:p>
            <a:pPr marL="571500" lvl="0" indent="-571500">
              <a:spcBef>
                <a:spcPct val="0"/>
              </a:spcBef>
              <a:spcAft>
                <a:spcPts val="6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Percent of women/men who received their last method from a pharmacy or drug shop.</a:t>
            </a: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5000" y="2492459"/>
            <a:ext cx="3962400" cy="3962400"/>
          </a:xfrm>
          <a:prstGeom prst="rect">
            <a:avLst/>
          </a:prstGeom>
        </p:spPr>
      </p:pic>
      <p:sp>
        <p:nvSpPr>
          <p:cNvPr id="2" name="Slide Number Placeholder 1">
            <a:extLst>
              <a:ext uri="{FF2B5EF4-FFF2-40B4-BE49-F238E27FC236}">
                <a16:creationId xmlns:a16="http://schemas.microsoft.com/office/drawing/2014/main" id="{F6C144AE-3A26-4165-A233-31713BE83521}"/>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73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00000"/>
                  </a:solidFill>
                  <a:latin typeface="Arial" panose="020B0604020202020204" pitchFamily="34" charset="0"/>
                  <a:cs typeface="Arial" panose="020B0604020202020204" pitchFamily="34" charset="0"/>
                </a:rPr>
                <a:t> 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Know the legal, regulatory, and policy environment.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Efforts to expand the role of pharmacies and drug shops should consider whether country policies and regulations are supportive and adequate for expanding access to family planning information and products.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80427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Strategically support advocacy to address policy barriers.</a:t>
            </a:r>
            <a:r>
              <a:rPr lang="en-US" sz="4000" b="1" dirty="0">
                <a:solidFill>
                  <a:srgbClr val="000000"/>
                </a:solidFill>
                <a:latin typeface="Arial"/>
                <a:cs typeface="Arial"/>
              </a:rPr>
              <a:t>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Evidence-based advocacy can support changes in policy related to the sale of family planning methods through pharmacies and drug shops, and to support training, accreditation, and regulation.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759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23220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Provide drug shop and pharmacy staff training and support on the family planning methods they offer, including promotional materials for clients and job aids for staff to improve quality of services.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Because pharmacy and drug shop staff often work long hours and can be reticent to attend training sessions, training courses should be as brief as possible at convenient hours, such as in the evening.</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29979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Promote simple and clear processes for licensing pharmacies and drug shops.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It is important to work with national authorities to seek their input into successful strategies for engagement, continuing education, and monitoring.</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4349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93448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Pharmacies and Drug Shops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38770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is the Impact?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Recommended Indicators</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37383"/>
            <a:chOff x="5430154" y="7476088"/>
            <a:chExt cx="10698651" cy="1437383"/>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37382"/>
              <a:chOff x="12030950" y="5400146"/>
              <a:chExt cx="5675191" cy="1437382"/>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395567" y="5424449"/>
                <a:ext cx="5123605" cy="1413079"/>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45309" y="4950137"/>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Formalize and strengthen the linkages between pharmacies and drug shops and the larger health system.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Globally and nationally, efforts should be made to include pharmacy and drug shop provision into family planning guidance, such as service delivery guidelines.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Locally, pharmacy and drug shop staff should be comfortable referring clients to higher level clinical services and should be knowledgeable about what services are available and where.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26797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2769989"/>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a:cs typeface="Arial"/>
              </a:rPr>
              <a:t>Create a quality assurance or oversight system.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Quality assurance systems are desirable for providing ongoing support to drug shop and pharmacy staff, and can ensure periodic reviews, including use of regular monitoring data.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15144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Strengthen pharmacy and drug shop business practices, such as pricing, financing, and supply management, to improve sustainability of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Market forces will typically determine pricing, but training should also provide support to pharmacy and drug shop staff to identify the best way to price their products.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Promoting the stocking of generic products can potentially increase cost-efficiency.</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0434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649755" y="3541205"/>
            <a:ext cx="14935200" cy="5447645"/>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What kinds of training, supportive supervision, or other interventions work best to improve family planning knowledge and practice among pharmacy and drug shop staff?</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What are the best ways to facilitate effective referrals?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What kinds of training, supportive supervision, or other interventions work best to improve family planning knowledge and practice among pharmacy and drug shop staff?</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What are the best ways to facilitate effective referrals?</a:t>
            </a:r>
            <a:endParaRPr lang="en-US" sz="4000" dirty="0">
              <a:solidFill>
                <a:srgbClr val="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12680CC-90D5-4ECB-9994-CDD915AFE3F4}"/>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21047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FDDC292-B279-4095-AEE0-9F915B29C582}"/>
              </a:ext>
            </a:extLst>
          </p:cNvPr>
          <p:cNvGrpSpPr/>
          <p:nvPr/>
        </p:nvGrpSpPr>
        <p:grpSpPr>
          <a:xfrm>
            <a:off x="5268982" y="6396698"/>
            <a:ext cx="3080430" cy="2415089"/>
            <a:chOff x="6786529" y="4493437"/>
            <a:chExt cx="4948271" cy="2415089"/>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7022434" y="4552625"/>
              <a:ext cx="4476460" cy="2355901"/>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Toolkit: Expanding Access to Injectable Contraception through Pharmacies</a:t>
              </a:r>
              <a:endParaRPr lang="en-US" sz="2400" b="1" dirty="0">
                <a:solidFill>
                  <a:srgbClr val="054A8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390233" y="6362028"/>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153139" y="5268677"/>
              <a:ext cx="2839761" cy="759888"/>
            </a:xfrm>
            <a:prstGeom prst="rect">
              <a:avLst/>
            </a:prstGeom>
          </p:spPr>
          <p:txBody>
            <a:bodyPr wrap="square" lIns="0" tIns="0" rIns="0" bIns="0" rtlCol="0" anchor="t">
              <a:spAutoFit/>
            </a:bodyPr>
            <a:lstStyle/>
            <a:p>
              <a:pPr marL="0" lvl="0" indent="0" algn="ctr">
                <a:lnSpc>
                  <a:spcPts val="3079"/>
                </a:lnSpc>
                <a:spcBef>
                  <a:spcPct val="0"/>
                </a:spcBef>
              </a:pPr>
              <a:r>
                <a:rPr lang="en-US" sz="2200" b="1" dirty="0">
                  <a:solidFill>
                    <a:srgbClr val="054A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Private Sector Counts</a:t>
              </a:r>
              <a:endParaRPr lang="en-US" sz="2200" b="1" dirty="0">
                <a:solidFill>
                  <a:srgbClr val="054A8E"/>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A4AE62B9-0CFF-461C-9F2E-17CC11919688}"/>
              </a:ext>
            </a:extLst>
          </p:cNvPr>
          <p:cNvGrpSpPr/>
          <p:nvPr/>
        </p:nvGrpSpPr>
        <p:grpSpPr>
          <a:xfrm>
            <a:off x="13511484" y="6396697"/>
            <a:ext cx="3080430" cy="2412653"/>
            <a:chOff x="14359612" y="5387905"/>
            <a:chExt cx="3153822" cy="2412653"/>
          </a:xfrm>
        </p:grpSpPr>
        <p:sp>
          <p:nvSpPr>
            <p:cNvPr id="52" name="AutoShape 2">
              <a:extLst>
                <a:ext uri="{FF2B5EF4-FFF2-40B4-BE49-F238E27FC236}">
                  <a16:creationId xmlns:a16="http://schemas.microsoft.com/office/drawing/2014/main" id="{B8A9EE8D-AABE-4F3F-BF09-0DE85518B865}"/>
                </a:ext>
              </a:extLst>
            </p:cNvPr>
            <p:cNvSpPr/>
            <p:nvPr/>
          </p:nvSpPr>
          <p:spPr>
            <a:xfrm>
              <a:off x="14359612" y="5387905"/>
              <a:ext cx="3153822"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53" name="TextBox 11">
              <a:extLst>
                <a:ext uri="{FF2B5EF4-FFF2-40B4-BE49-F238E27FC236}">
                  <a16:creationId xmlns:a16="http://schemas.microsoft.com/office/drawing/2014/main" id="{07D48A6E-4DA7-434C-A31A-B7E7177F3CCF}"/>
                </a:ext>
              </a:extLst>
            </p:cNvPr>
            <p:cNvSpPr txBox="1"/>
            <p:nvPr/>
          </p:nvSpPr>
          <p:spPr>
            <a:xfrm>
              <a:off x="14550200" y="6211370"/>
              <a:ext cx="2772644" cy="765722"/>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FP Market Analyzer</a:t>
              </a:r>
              <a:endParaRPr lang="en-US" sz="2400" b="1" dirty="0">
                <a:solidFill>
                  <a:srgbClr val="054A8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24</a:t>
            </a:fld>
            <a:endParaRPr lang="en-US"/>
          </a:p>
        </p:txBody>
      </p:sp>
      <p:grpSp>
        <p:nvGrpSpPr>
          <p:cNvPr id="11" name="Group 10">
            <a:extLst>
              <a:ext uri="{FF2B5EF4-FFF2-40B4-BE49-F238E27FC236}">
                <a16:creationId xmlns:a16="http://schemas.microsoft.com/office/drawing/2014/main" id="{A888A86B-3700-9B42-9F33-440695158EB0}"/>
              </a:ext>
            </a:extLst>
          </p:cNvPr>
          <p:cNvGrpSpPr/>
          <p:nvPr/>
        </p:nvGrpSpPr>
        <p:grpSpPr>
          <a:xfrm>
            <a:off x="1147731" y="2365422"/>
            <a:ext cx="3080430" cy="6443929"/>
            <a:chOff x="1147731" y="2365422"/>
            <a:chExt cx="3080430" cy="6443929"/>
          </a:xfrm>
        </p:grpSpPr>
        <p:grpSp>
          <p:nvGrpSpPr>
            <p:cNvPr id="5" name="Group 4">
              <a:extLst>
                <a:ext uri="{FF2B5EF4-FFF2-40B4-BE49-F238E27FC236}">
                  <a16:creationId xmlns:a16="http://schemas.microsoft.com/office/drawing/2014/main" id="{F328638C-59A2-4145-9CA4-0A0AF36EA664}"/>
                </a:ext>
              </a:extLst>
            </p:cNvPr>
            <p:cNvGrpSpPr/>
            <p:nvPr/>
          </p:nvGrpSpPr>
          <p:grpSpPr>
            <a:xfrm>
              <a:off x="1147731" y="6403026"/>
              <a:ext cx="3080430" cy="2406325"/>
              <a:chOff x="990600" y="7169340"/>
              <a:chExt cx="4643377" cy="1182812"/>
            </a:xfrm>
          </p:grpSpPr>
          <p:sp>
            <p:nvSpPr>
              <p:cNvPr id="27" name="AutoShape 2">
                <a:extLst>
                  <a:ext uri="{FF2B5EF4-FFF2-40B4-BE49-F238E27FC236}">
                    <a16:creationId xmlns:a16="http://schemas.microsoft.com/office/drawing/2014/main" id="{4BAC6A1D-313D-415D-9402-8808B4F6B211}"/>
                  </a:ext>
                </a:extLst>
              </p:cNvPr>
              <p:cNvSpPr/>
              <p:nvPr/>
            </p:nvSpPr>
            <p:spPr>
              <a:xfrm>
                <a:off x="990600" y="7169340"/>
                <a:ext cx="4643377" cy="118281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0" name="TextBox 11">
                <a:extLst>
                  <a:ext uri="{FF2B5EF4-FFF2-40B4-BE49-F238E27FC236}">
                    <a16:creationId xmlns:a16="http://schemas.microsoft.com/office/drawing/2014/main" id="{A674A6EA-E609-4527-89C5-0F88E33CDA72}"/>
                  </a:ext>
                </a:extLst>
              </p:cNvPr>
              <p:cNvSpPr txBox="1"/>
              <p:nvPr/>
            </p:nvSpPr>
            <p:spPr>
              <a:xfrm>
                <a:off x="1104505" y="7376333"/>
                <a:ext cx="4476459" cy="767206"/>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Drug Shop Operators Family Planning Curriculum</a:t>
                </a:r>
                <a:endParaRPr lang="en-US" sz="2400" b="1" dirty="0">
                  <a:solidFill>
                    <a:srgbClr val="054A8E"/>
                  </a:solidFill>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917FC72B-B9F4-7147-BF07-E96076CAACBD}"/>
                </a:ext>
              </a:extLst>
            </p:cNvPr>
            <p:cNvPicPr>
              <a:picLocks noChangeAspect="1"/>
            </p:cNvPicPr>
            <p:nvPr/>
          </p:nvPicPr>
          <p:blipFill rotWithShape="1">
            <a:blip r:embed="rId9">
              <a:extLst>
                <a:ext uri="{28A0092B-C50C-407E-A947-70E740481C1C}">
                  <a14:useLocalDpi xmlns:a14="http://schemas.microsoft.com/office/drawing/2010/main" val="0"/>
                </a:ext>
              </a:extLst>
            </a:blip>
            <a:srcRect t="1365" r="446"/>
            <a:stretch/>
          </p:blipFill>
          <p:spPr>
            <a:xfrm>
              <a:off x="1376551" y="2365422"/>
              <a:ext cx="2663185" cy="3759896"/>
            </a:xfrm>
            <a:prstGeom prst="rect">
              <a:avLst/>
            </a:prstGeom>
            <a:ln>
              <a:solidFill>
                <a:schemeClr val="tx1"/>
              </a:solidFill>
            </a:ln>
          </p:spPr>
        </p:pic>
      </p:grpSp>
      <p:pic>
        <p:nvPicPr>
          <p:cNvPr id="13" name="Picture 12">
            <a:extLst>
              <a:ext uri="{FF2B5EF4-FFF2-40B4-BE49-F238E27FC236}">
                <a16:creationId xmlns:a16="http://schemas.microsoft.com/office/drawing/2014/main" id="{3FC596A3-3D35-E04F-8D05-47767E1B8D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6723" y="2332753"/>
            <a:ext cx="2664947" cy="3754885"/>
          </a:xfrm>
          <a:prstGeom prst="rect">
            <a:avLst/>
          </a:prstGeom>
          <a:ln>
            <a:solidFill>
              <a:schemeClr val="tx1"/>
            </a:solidFill>
          </a:ln>
        </p:spPr>
      </p:pic>
      <p:pic>
        <p:nvPicPr>
          <p:cNvPr id="15" name="Picture 14">
            <a:extLst>
              <a:ext uri="{FF2B5EF4-FFF2-40B4-BE49-F238E27FC236}">
                <a16:creationId xmlns:a16="http://schemas.microsoft.com/office/drawing/2014/main" id="{F6288D39-61A6-F944-93EA-9764A02EF3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719225" y="2362575"/>
            <a:ext cx="2686534" cy="3725063"/>
          </a:xfrm>
          <a:prstGeom prst="rect">
            <a:avLst/>
          </a:prstGeom>
          <a:ln>
            <a:solidFill>
              <a:schemeClr val="tx1"/>
            </a:solidFill>
          </a:ln>
        </p:spPr>
      </p:pic>
      <p:pic>
        <p:nvPicPr>
          <p:cNvPr id="17" name="Picture 16">
            <a:extLst>
              <a:ext uri="{FF2B5EF4-FFF2-40B4-BE49-F238E27FC236}">
                <a16:creationId xmlns:a16="http://schemas.microsoft.com/office/drawing/2014/main" id="{C59A3695-A321-A04D-8D51-A47B222097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7974" y="2332752"/>
            <a:ext cx="2664947" cy="3754885"/>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80769" cy="3122373"/>
            <a:chOff x="612797" y="3662175"/>
            <a:chExt cx="17080769"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6" y="3663327"/>
              <a:ext cx="5744800" cy="3080592"/>
              <a:chOff x="11984969" y="4121436"/>
              <a:chExt cx="5744800"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76324"/>
                <a:ext cx="5675191" cy="2225704"/>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a:cs typeface="Arial"/>
                  </a:rPr>
                  <a:t>7 briefs</a:t>
                </a:r>
                <a:endParaRPr lang="en-US" sz="2500" dirty="0">
                  <a:solidFill>
                    <a:schemeClr val="bg1"/>
                  </a:solidFill>
                  <a:latin typeface="Arial"/>
                  <a:cs typeface="Arial"/>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EBCA076C-BD74-DC45-A013-78D4F767C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77" y="6688423"/>
            <a:ext cx="16915155" cy="1053944"/>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187189"/>
            <a:chOff x="-1192946" y="454440"/>
            <a:chExt cx="14009365" cy="4249586"/>
          </a:xfrm>
        </p:grpSpPr>
        <p:sp>
          <p:nvSpPr>
            <p:cNvPr id="5" name="TextBox 5"/>
            <p:cNvSpPr txBox="1"/>
            <p:nvPr/>
          </p:nvSpPr>
          <p:spPr>
            <a:xfrm>
              <a:off x="-1161685" y="2139220"/>
              <a:ext cx="13501365"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Train and support pharmacies and drug shops to provide family planning information and a broad range of quality contraceptive methods.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927916" y="2628900"/>
            <a:ext cx="15140884" cy="646330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Private sector pharmacies and drug shops are often the first line of health care in low- and middle-income countries, particularly for many </a:t>
            </a:r>
            <a:r>
              <a:rPr lang="en-US" sz="4000" b="1" dirty="0">
                <a:solidFill>
                  <a:srgbClr val="054A8E"/>
                </a:solidFill>
                <a:latin typeface="Arial" panose="020B0604020202020204" pitchFamily="34" charset="0"/>
                <a:cs typeface="Arial" panose="020B0604020202020204" pitchFamily="34" charset="0"/>
              </a:rPr>
              <a:t>underserved populations and especially in rural areas that have very few private or public clinics</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Evidence shows that with training and support, </a:t>
            </a:r>
            <a:r>
              <a:rPr lang="en-US" sz="4000" b="1" dirty="0">
                <a:solidFill>
                  <a:srgbClr val="054A8E"/>
                </a:solidFill>
                <a:latin typeface="Arial" panose="020B0604020202020204" pitchFamily="34" charset="0"/>
                <a:cs typeface="Arial" panose="020B0604020202020204" pitchFamily="34" charset="0"/>
              </a:rPr>
              <a:t>pharmacy and drug shop staff can facilitate the use of a broad range of modern contraception</a:t>
            </a:r>
            <a:r>
              <a:rPr lang="en-US" sz="4000" dirty="0">
                <a:solidFill>
                  <a:srgbClr val="000000"/>
                </a:solidFill>
                <a:latin typeface="Arial" panose="020B0604020202020204" pitchFamily="34" charset="0"/>
                <a:cs typeface="Arial" panose="020B0604020202020204" pitchFamily="34" charset="0"/>
              </a:rPr>
              <a:t>, especially in areas where the unmet need is high, access to family planning services is poor, and health worker shortages and other barriers prevent women, men, and youth from accessing family planning services.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a:extLst>
              <a:ext uri="{FF2B5EF4-FFF2-40B4-BE49-F238E27FC236}">
                <a16:creationId xmlns:a16="http://schemas.microsoft.com/office/drawing/2014/main" id="{A88D024A-694A-D54B-B996-AAFE745A4E09}"/>
              </a:ext>
            </a:extLst>
          </p:cNvPr>
          <p:cNvPicPr>
            <a:picLocks noChangeAspect="1"/>
          </p:cNvPicPr>
          <p:nvPr/>
        </p:nvPicPr>
        <p:blipFill rotWithShape="1">
          <a:blip r:embed="rId3">
            <a:extLst>
              <a:ext uri="{28A0092B-C50C-407E-A947-70E740481C1C}">
                <a14:useLocalDpi xmlns:a14="http://schemas.microsoft.com/office/drawing/2010/main" val="0"/>
              </a:ext>
            </a:extLst>
          </a:blip>
          <a:srcRect r="7612"/>
          <a:stretch/>
        </p:blipFill>
        <p:spPr>
          <a:xfrm>
            <a:off x="4953000" y="2357869"/>
            <a:ext cx="11222792" cy="6652209"/>
          </a:xfrm>
          <a:prstGeom prst="rect">
            <a:avLst/>
          </a:prstGeom>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02155" y="3973577"/>
            <a:ext cx="14630400" cy="400109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Pharmacy and drug shop staff advise clients and treat a variety of ailments in many countries, providing an opportunity to reach existing and potential family planning clients.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Besides providing information on family planning, pharmacy and drug shop staff can safely provide a wide range of methods. </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69790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15409</TotalTime>
  <Words>3697</Words>
  <Application>Microsoft Macintosh PowerPoint</Application>
  <PresentationFormat>Custom</PresentationFormat>
  <Paragraphs>276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354</cp:revision>
  <dcterms:created xsi:type="dcterms:W3CDTF">2006-08-16T00:00:00Z</dcterms:created>
  <dcterms:modified xsi:type="dcterms:W3CDTF">2023-06-28T12:37:19Z</dcterms:modified>
  <dc:identifier>DAEXLFOVi-U</dc:identifier>
</cp:coreProperties>
</file>