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31"/>
  </p:notesMasterIdLst>
  <p:sldIdLst>
    <p:sldId id="335" r:id="rId2"/>
    <p:sldId id="328" r:id="rId3"/>
    <p:sldId id="297" r:id="rId4"/>
    <p:sldId id="318" r:id="rId5"/>
    <p:sldId id="326" r:id="rId6"/>
    <p:sldId id="260" r:id="rId7"/>
    <p:sldId id="327" r:id="rId8"/>
    <p:sldId id="336" r:id="rId9"/>
    <p:sldId id="314" r:id="rId10"/>
    <p:sldId id="300" r:id="rId11"/>
    <p:sldId id="337" r:id="rId12"/>
    <p:sldId id="331" r:id="rId13"/>
    <p:sldId id="350" r:id="rId14"/>
    <p:sldId id="322" r:id="rId15"/>
    <p:sldId id="301" r:id="rId16"/>
    <p:sldId id="302" r:id="rId17"/>
    <p:sldId id="303" r:id="rId18"/>
    <p:sldId id="338" r:id="rId19"/>
    <p:sldId id="339" r:id="rId20"/>
    <p:sldId id="340" r:id="rId21"/>
    <p:sldId id="341" r:id="rId22"/>
    <p:sldId id="342" r:id="rId23"/>
    <p:sldId id="343" r:id="rId24"/>
    <p:sldId id="344" r:id="rId25"/>
    <p:sldId id="345" r:id="rId26"/>
    <p:sldId id="346" r:id="rId27"/>
    <p:sldId id="333" r:id="rId28"/>
    <p:sldId id="308" r:id="rId29"/>
    <p:sldId id="320" r:id="rId30"/>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Proxima Nova" panose="020B0604020202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6BBB99"/>
    <a:srgbClr val="054A8E"/>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70543" autoAdjust="0"/>
  </p:normalViewPr>
  <p:slideViewPr>
    <p:cSldViewPr>
      <p:cViewPr varScale="1">
        <p:scale>
          <a:sx n="39" d="100"/>
          <a:sy n="39" d="100"/>
        </p:scale>
        <p:origin x="184" y="464"/>
      </p:cViewPr>
      <p:guideLst>
        <p:guide orient="horz" pos="2160"/>
        <p:guide pos="2880"/>
      </p:guideLst>
    </p:cSldViewPr>
  </p:slideViewPr>
  <p:outlineViewPr>
    <p:cViewPr>
      <p:scale>
        <a:sx n="33" d="100"/>
        <a:sy n="33" d="100"/>
      </p:scale>
      <p:origin x="0" y="0"/>
    </p:cViewPr>
  </p:outlin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HIP brief together with the other two HIP briefs focusing on understanding and addressing behavioral determinants (</a:t>
            </a:r>
            <a:r>
              <a:rPr lang="en-US" sz="1200" u="sng" kern="1200" dirty="0">
                <a:solidFill>
                  <a:schemeClr val="tx1"/>
                </a:solidFill>
                <a:effectLst/>
                <a:latin typeface="Arial" panose="020B0604020202020204" pitchFamily="34" charset="0"/>
                <a:ea typeface="+mn-ea"/>
                <a:cs typeface="Arial" panose="020B0604020202020204" pitchFamily="34" charset="0"/>
              </a:rPr>
              <a:t>social norms </a:t>
            </a:r>
            <a:r>
              <a:rPr lang="en-US" sz="1200" kern="1200" dirty="0">
                <a:solidFill>
                  <a:schemeClr val="tx1"/>
                </a:solidFill>
                <a:effectLst/>
                <a:latin typeface="Arial" panose="020B0604020202020204" pitchFamily="34" charset="0"/>
                <a:ea typeface="+mn-ea"/>
                <a:cs typeface="Arial" panose="020B0604020202020204" pitchFamily="34" charset="0"/>
              </a:rPr>
              <a:t>and </a:t>
            </a:r>
            <a:r>
              <a:rPr lang="en-US" sz="1200" u="sng" kern="1200" dirty="0">
                <a:solidFill>
                  <a:schemeClr val="tx1"/>
                </a:solidFill>
                <a:effectLst/>
                <a:latin typeface="Arial" panose="020B0604020202020204" pitchFamily="34" charset="0"/>
                <a:ea typeface="+mn-ea"/>
                <a:cs typeface="Arial" panose="020B0604020202020204" pitchFamily="34" charset="0"/>
              </a:rPr>
              <a:t>couples’ communication</a:t>
            </a:r>
            <a:r>
              <a:rPr lang="en-US" sz="1200" kern="1200" dirty="0">
                <a:solidFill>
                  <a:schemeClr val="tx1"/>
                </a:solidFill>
                <a:effectLst/>
                <a:latin typeface="Arial" panose="020B0604020202020204" pitchFamily="34" charset="0"/>
                <a:ea typeface="+mn-ea"/>
                <a:cs typeface="Arial" panose="020B0604020202020204" pitchFamily="34" charset="0"/>
              </a:rPr>
              <a:t>) recognizes that factors influencing health behaviors exist on multiple levels, are interrelated, and extend beyond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Social norms: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/briefs/social-norms/</a:t>
            </a: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Images of Empowerment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3/23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119246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Strengthening family planning knowledge is fundamental to </a:t>
            </a:r>
            <a:r>
              <a:rPr lang="en-US" sz="1200" b="1" dirty="0">
                <a:solidFill>
                  <a:srgbClr val="000000"/>
                </a:solidFill>
                <a:latin typeface="Arial" panose="020B0604020202020204" pitchFamily="34" charset="0"/>
                <a:cs typeface="Arial" panose="020B0604020202020204" pitchFamily="34" charset="0"/>
              </a:rPr>
              <a:t>voluntary, informed, and correct contraceptive use.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Individuals who have correct information about contraception, including about its side effects, tend to look favorably upon and to be more likely to use family planning.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Among adolescents from low- and middle-income countries (LMICs), low levels of sexual and reproductive health knowledge are associated with reduced access to contraception, particularly among unmarried adolescents.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importance of accurate family planning knowledge has been heightened with the advent of the Internet and social media, which can be used to rapidly spread misinformation.</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Addressing knowledge, beliefs, and attitudes can </a:t>
            </a:r>
            <a:r>
              <a:rPr lang="en-US" sz="1200" b="1" dirty="0">
                <a:solidFill>
                  <a:srgbClr val="000000"/>
                </a:solidFill>
                <a:latin typeface="Arial" panose="020B0604020202020204" pitchFamily="34" charset="0"/>
                <a:cs typeface="Arial" panose="020B0604020202020204" pitchFamily="34" charset="0"/>
              </a:rPr>
              <a:t>help to dispel myths and misconceptions about contraception</a:t>
            </a:r>
            <a:r>
              <a:rPr lang="en-US" sz="1200" dirty="0">
                <a:solidFill>
                  <a:srgbClr val="000000"/>
                </a:solidFill>
                <a:latin typeface="Arial" panose="020B0604020202020204" pitchFamily="34" charset="0"/>
                <a:cs typeface="Arial" panose="020B0604020202020204" pitchFamily="34" charset="0"/>
              </a:rPr>
              <a:t>, which are significant barriers to voluntary and consistent contraceptive use.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Holding myths and misconceptions is a strong predictor of non-use or has been cited as a barrier to contraceptive use in several countries.</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Favorable attitudes about family planning </a:t>
            </a:r>
            <a:r>
              <a:rPr lang="en-US" sz="1200" b="1" dirty="0">
                <a:solidFill>
                  <a:srgbClr val="000000"/>
                </a:solidFill>
                <a:latin typeface="Arial" panose="020B0604020202020204" pitchFamily="34" charset="0"/>
                <a:cs typeface="Arial" panose="020B0604020202020204" pitchFamily="34" charset="0"/>
              </a:rPr>
              <a:t>influence voluntary and consistent contraceptive uptake.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Supportive attitudes by influential individuals (including religious leaders, husbands, and mothers-in-law) also strongly influence contraceptive uptake by women.</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latin typeface="Arial" panose="020B0604020202020204" pitchFamily="34" charset="0"/>
                <a:cs typeface="Arial" panose="020B0604020202020204" pitchFamily="34" charset="0"/>
              </a:rPr>
              <a:t>Self-efficacy is associated with voluntary contraceptive use</a:t>
            </a:r>
            <a:r>
              <a:rPr lang="en-US" sz="1200" dirty="0">
                <a:solidFill>
                  <a:srgbClr val="000000"/>
                </a:solidFill>
                <a:latin typeface="Arial" panose="020B0604020202020204" pitchFamily="34" charset="0"/>
                <a:cs typeface="Arial" panose="020B0604020202020204" pitchFamily="34" charset="0"/>
              </a:rPr>
              <a:t>, avoiding unintended pregnancies, and intention to use contraception.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qualitative study in Mozambique found that fostering individual-level protective factors such as hope and self-efficacy among young women can help to prevent pregnancy and child marriage.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99828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Evidence indicates SBC interventions that address factors at more than one ecological level (also known as multi-level interventions) are most effective in reaching their ultimate behavioral and health goals.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While there are numerous SBC family planning studies advancing family planning outcomes by addressing knowledge, beliefs, and attitudes, there are less family planning interventions that address self-efficacy in LMICs and that have done it successfully.</a:t>
            </a:r>
            <a:endParaRPr lang="en-US" sz="1200" kern="1200" dirty="0">
              <a:solidFill>
                <a:srgbClr val="000000"/>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SBC efforts to address knowledge, beliefs, attitudes, and self-efficacy to strengthen an individual’s ability to achieve their reproductive intentions have been documented through: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Mass media (TV, radio, and print), particularly in the context of multi-level interventions.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 systematic review found that in eight of nine family planning mass media studies, exposure to mass media content was associated with higher levels of knowledge and/or positive attitudes about contraception.</a:t>
            </a:r>
            <a:endParaRPr lang="en-US" sz="4000"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Multi-level interventions (not including mass media).</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These interventions use several communication channels and activities addressing factors at different socio-ecological levels (i.e., individual, interpersonal, community, organizational, enabling environment).</a:t>
            </a:r>
            <a:endParaRPr lang="en-US" sz="4000"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Arial" panose="020B0604020202020204" pitchFamily="34" charset="0"/>
                <a:cs typeface="Arial" panose="020B0604020202020204" pitchFamily="34" charset="0"/>
              </a:rPr>
              <a:t>Individual and couples’ family planning counseling.</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Experience shows that counseling is most successful when it addresses individual client preferences and needs.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Community group engagement, participatory group discussions or workshops.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These interventions are facilitated discussions following a pre-designed curriculum and they can be offered in the form of short one-time sessions, longer workshops, or monthly meetings.</a:t>
            </a:r>
            <a:endParaRPr lang="en-US" sz="1200" b="0" i="0" kern="1200" baseline="30000" dirty="0">
              <a:solidFill>
                <a:schemeClr val="tx1"/>
              </a:solidFill>
              <a:effectLst/>
              <a:latin typeface="+mn-lt"/>
              <a:ea typeface="+mn-ea"/>
              <a:cs typeface="+mn-cs"/>
            </a:endParaRP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One of the main characteristics is that they use participatory methodologies such as small group discussions, role plays, and small group work.</a:t>
            </a:r>
            <a:endParaRPr lang="en-US" sz="1200"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Digital tools.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Experts believe that the impact of interventions using digital tools to achieve family planning goals may be enhanced by pairing digital tools with multi-level intervention components, such as activities to address service and contraceptive access barriers.</a:t>
            </a:r>
            <a:endParaRPr lang="en-US" sz="1200" dirty="0">
              <a:solidFill>
                <a:srgbClr val="000000"/>
              </a:solidFill>
              <a:latin typeface="Arial" panose="020B0604020202020204" pitchFamily="34" charset="0"/>
              <a:cs typeface="Arial" panose="020B0604020202020204" pitchFamily="34" charset="0"/>
            </a:endParaRP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Knowledge, Beliefs, Attitudes, and Self-efficacy HIP brief contains highlights from intervention studies in</a:t>
            </a:r>
            <a:r>
              <a:rPr lang="en-US" sz="1200" b="1" dirty="0">
                <a:solidFill>
                  <a:srgbClr val="000000"/>
                </a:solidFill>
                <a:latin typeface="Arial" panose="020B0604020202020204" pitchFamily="34" charset="0"/>
                <a:cs typeface="Arial" panose="020B0604020202020204" pitchFamily="34" charset="0"/>
              </a:rPr>
              <a:t> Nigeria, Jordan, Guinea, and Bangladesh</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/briefs/knowledge-attitudes-and-beliefs/</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346244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Knowledge, Beliefs, Attitudes, and Self-efficacy,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/briefs/knowledge-attitudes-and-beliefs/</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85479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16725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Knowledge, Beliefs, Attitudes, and Self-efficacy,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3682420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24919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97343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1585657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When seeking to </a:t>
            </a:r>
            <a:r>
              <a:rPr lang="en-US" sz="1200" i="1" dirty="0">
                <a:solidFill>
                  <a:srgbClr val="000000"/>
                </a:solidFill>
                <a:latin typeface="Arial" panose="020B0604020202020204" pitchFamily="34" charset="0"/>
                <a:cs typeface="Arial" panose="020B0604020202020204" pitchFamily="34" charset="0"/>
              </a:rPr>
              <a:t>strengthen</a:t>
            </a:r>
            <a:r>
              <a:rPr lang="en-US" sz="1200" dirty="0">
                <a:solidFill>
                  <a:srgbClr val="000000"/>
                </a:solidFill>
                <a:latin typeface="Arial" panose="020B0604020202020204" pitchFamily="34" charset="0"/>
                <a:cs typeface="Arial" panose="020B0604020202020204" pitchFamily="34" charset="0"/>
              </a:rPr>
              <a:t> knowledge, beliefs, attitudes, and self-efficacy among men and boys, </a:t>
            </a:r>
            <a:r>
              <a:rPr lang="en-US" sz="1200" b="1" dirty="0">
                <a:solidFill>
                  <a:srgbClr val="3E9073"/>
                </a:solidFill>
                <a:latin typeface="Arial" panose="020B0604020202020204" pitchFamily="34" charset="0"/>
                <a:cs typeface="Arial" panose="020B0604020202020204" pitchFamily="34" charset="0"/>
              </a:rPr>
              <a:t>recognize their needs </a:t>
            </a:r>
            <a:r>
              <a:rPr lang="en-US" sz="1200" dirty="0">
                <a:solidFill>
                  <a:srgbClr val="000000"/>
                </a:solidFill>
                <a:latin typeface="Arial" panose="020B0604020202020204" pitchFamily="34" charset="0"/>
                <a:cs typeface="Arial" panose="020B0604020202020204" pitchFamily="34" charset="0"/>
              </a:rPr>
              <a:t>as family planning clients, as well as their </a:t>
            </a:r>
            <a:r>
              <a:rPr lang="en-US" sz="1200" b="1" dirty="0">
                <a:solidFill>
                  <a:srgbClr val="3E9073"/>
                </a:solidFill>
                <a:latin typeface="Arial" panose="020B0604020202020204" pitchFamily="34" charset="0"/>
                <a:cs typeface="Arial" panose="020B0604020202020204" pitchFamily="34" charset="0"/>
              </a:rPr>
              <a:t>roles as supportive partners and agents of change.</a:t>
            </a:r>
            <a:endParaRPr lang="en-US" sz="1200" b="1"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It is essential to ensure that increasing men’s role in family planning does not jeopardize women’s safety and decision making.</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Aim for gender-synchronized interventions, which involves working with men and women, and boys and girls, in an intentional and mutually reinforcing way, to challenge restrictive gender norms and improve health.</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2008735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trusted sources of information.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providers are often considered a trusted source of information and clients rely on their counseling to choose a contraceptive method, so it is imperative that family planning providers have accurate knowledge and minimize personal bias.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Trusted sources for adolescents may be different so it is important to hear from youth how and from whom they want to learn about fertility and contraception.</a:t>
            </a: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379795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26</a:t>
            </a:fld>
            <a:endParaRPr lang="en-US"/>
          </a:p>
        </p:txBody>
      </p:sp>
    </p:spTree>
    <p:extLst>
      <p:ext uri="{BB962C8B-B14F-4D97-AF65-F5344CB8AC3E}">
        <p14:creationId xmlns:p14="http://schemas.microsoft.com/office/powerpoint/2010/main" val="2328045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27</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1E1E1E"/>
                </a:solidFill>
                <a:latin typeface="Arial" panose="020B0604020202020204" pitchFamily="34" charset="0"/>
                <a:cs typeface="Arial" panose="020B0604020202020204" pitchFamily="34" charset="0"/>
              </a:rPr>
              <a:t>How to Design SBCC Messages </a:t>
            </a:r>
            <a:r>
              <a:rPr lang="en-US" sz="1200" b="0" i="0" u="none" strike="noStrike" baseline="0" dirty="0">
                <a:solidFill>
                  <a:srgbClr val="1E1E1E"/>
                </a:solidFill>
                <a:latin typeface="Arial" panose="020B0604020202020204" pitchFamily="34" charset="0"/>
                <a:cs typeface="Arial" panose="020B0604020202020204" pitchFamily="34" charset="0"/>
              </a:rPr>
              <a:t>is a how-to guide that </a:t>
            </a:r>
            <a:r>
              <a:rPr lang="en-US" sz="1200" b="0" i="0" kern="1200" dirty="0">
                <a:solidFill>
                  <a:schemeClr val="tx1"/>
                </a:solidFill>
                <a:effectLst/>
                <a:latin typeface="+mn-lt"/>
                <a:ea typeface="+mn-ea"/>
                <a:cs typeface="+mn-cs"/>
              </a:rPr>
              <a:t>provides step-by-step instructions, useful hints, and key resources and references to support development of evidence-informed SBCC messages.</a:t>
            </a:r>
            <a:r>
              <a:rPr lang="en-US" sz="1200" b="0" i="0" u="none" strike="noStrike" kern="1200" baseline="0" dirty="0">
                <a:solidFill>
                  <a:srgbClr val="1E1E1E"/>
                </a:solidFill>
                <a:effectLst/>
                <a:latin typeface="Arial" panose="020B0604020202020204" pitchFamily="34" charset="0"/>
                <a:ea typeface="+mn-ea"/>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thecompassforsbc.org</a:t>
            </a:r>
            <a:r>
              <a:rPr lang="en-US" sz="1200" b="0" i="0" u="sng" strike="noStrike" baseline="0" dirty="0">
                <a:solidFill>
                  <a:srgbClr val="1E1E1E"/>
                </a:solidFill>
                <a:latin typeface="Arial" panose="020B0604020202020204" pitchFamily="34" charset="0"/>
                <a:cs typeface="Arial" panose="020B0604020202020204" pitchFamily="34" charset="0"/>
              </a:rPr>
              <a:t>/how-to-guide/how-design-</a:t>
            </a:r>
            <a:r>
              <a:rPr lang="en-US" sz="1200" b="0" i="0" u="sng" strike="noStrike" baseline="0" dirty="0" err="1">
                <a:solidFill>
                  <a:srgbClr val="1E1E1E"/>
                </a:solidFill>
                <a:latin typeface="Arial" panose="020B0604020202020204" pitchFamily="34" charset="0"/>
                <a:cs typeface="Arial" panose="020B0604020202020204" pitchFamily="34" charset="0"/>
              </a:rPr>
              <a:t>sbcc</a:t>
            </a:r>
            <a:r>
              <a:rPr lang="en-US" sz="1200" b="0" i="0" u="sng" strike="noStrike" baseline="0" dirty="0">
                <a:solidFill>
                  <a:srgbClr val="1E1E1E"/>
                </a:solidFill>
                <a:latin typeface="Arial" panose="020B0604020202020204" pitchFamily="34" charset="0"/>
                <a:cs typeface="Arial" panose="020B0604020202020204" pitchFamily="34" charset="0"/>
              </a:rPr>
              <a:t>-messages</a:t>
            </a:r>
            <a:endParaRPr lang="en-US" sz="1200" b="0" i="0" u="none"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The Compass </a:t>
            </a:r>
            <a:r>
              <a:rPr lang="en-US" sz="1200" b="0" i="0" u="none" strike="noStrike" baseline="0" dirty="0">
                <a:solidFill>
                  <a:srgbClr val="1E1E1E"/>
                </a:solidFill>
                <a:latin typeface="Arial" panose="020B0604020202020204" pitchFamily="34" charset="0"/>
                <a:cs typeface="Arial" panose="020B0604020202020204" pitchFamily="34" charset="0"/>
              </a:rPr>
              <a:t>is a website that </a:t>
            </a:r>
            <a:r>
              <a:rPr lang="en-US" sz="1200" b="0" i="0" kern="1200" dirty="0">
                <a:solidFill>
                  <a:schemeClr val="tx1"/>
                </a:solidFill>
                <a:effectLst/>
                <a:latin typeface="+mn-lt"/>
                <a:ea typeface="+mn-ea"/>
                <a:cs typeface="+mn-cs"/>
              </a:rPr>
              <a:t>includes a curated collection of SBC resources to help SBC professionals improve their work. It includes how-to-guides on how to perform fundamental SBC tasks; resources highlighting trending topics; and spotlights on how successful SBC programs were designed, implemented, and evaluated</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thecompassforsbc.org</a:t>
            </a:r>
            <a:r>
              <a:rPr lang="en-US" sz="1200" b="0" i="0" u="sng" strike="noStrike" baseline="0" dirty="0">
                <a:solidFill>
                  <a:srgbClr val="1E1E1E"/>
                </a:solidFill>
                <a:latin typeface="Arial" panose="020B0604020202020204" pitchFamily="34" charset="0"/>
                <a:cs typeface="Arial" panose="020B0604020202020204" pitchFamily="34" charset="0"/>
              </a:rPr>
              <a: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1E1E1E"/>
                </a:solidFill>
                <a:latin typeface="Arial" panose="020B0604020202020204" pitchFamily="34" charset="0"/>
                <a:cs typeface="Arial" panose="020B0604020202020204" pitchFamily="34" charset="0"/>
              </a:rPr>
              <a:t>Guidance on Social and Behavior Change for Family Planning During COVID-19 </a:t>
            </a:r>
            <a:r>
              <a:rPr lang="en-US" sz="1200" b="0" i="0" u="none" strike="noStrike" baseline="0" dirty="0">
                <a:solidFill>
                  <a:srgbClr val="1E1E1E"/>
                </a:solidFill>
                <a:latin typeface="Arial" panose="020B0604020202020204" pitchFamily="34" charset="0"/>
                <a:cs typeface="Arial" panose="020B0604020202020204" pitchFamily="34" charset="0"/>
              </a:rPr>
              <a:t>is a guide that </a:t>
            </a:r>
            <a:r>
              <a:rPr lang="en-US" sz="1200" b="0" i="0" kern="1200" dirty="0">
                <a:solidFill>
                  <a:schemeClr val="tx1"/>
                </a:solidFill>
                <a:effectLst/>
                <a:latin typeface="+mn-lt"/>
                <a:ea typeface="+mn-ea"/>
                <a:cs typeface="+mn-cs"/>
              </a:rPr>
              <a:t>includes considerations, messages, and resources to guide adaptation of SBC programming focused on family planning and reproductive health in response to COVID-19 challenges</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https://covid19communicationnetwork.org/</a:t>
            </a:r>
            <a:r>
              <a:rPr lang="en-US" sz="1200" b="0" i="0" u="sng" strike="noStrike" baseline="0" dirty="0" err="1">
                <a:solidFill>
                  <a:srgbClr val="1E1E1E"/>
                </a:solidFill>
                <a:latin typeface="Arial" panose="020B0604020202020204" pitchFamily="34" charset="0"/>
                <a:cs typeface="Arial" panose="020B0604020202020204" pitchFamily="34" charset="0"/>
              </a:rPr>
              <a:t>wp</a:t>
            </a:r>
            <a:r>
              <a:rPr lang="en-US" sz="1200" b="0" i="0" u="sng" strike="noStrike" baseline="0" dirty="0">
                <a:solidFill>
                  <a:srgbClr val="1E1E1E"/>
                </a:solidFill>
                <a:latin typeface="Arial" panose="020B0604020202020204" pitchFamily="34" charset="0"/>
                <a:cs typeface="Arial" panose="020B0604020202020204" pitchFamily="34" charset="0"/>
              </a:rPr>
              <a:t>-content/uploads/2020/05/Guidance-on-SBC-for-FP-During-COVID-19-EN_v1.1.pdf</a:t>
            </a:r>
          </a:p>
        </p:txBody>
      </p:sp>
      <p:sp>
        <p:nvSpPr>
          <p:cNvPr id="4" name="Slide Number Placeholder 3"/>
          <p:cNvSpPr>
            <a:spLocks noGrp="1"/>
          </p:cNvSpPr>
          <p:nvPr>
            <p:ph type="sldNum" sz="quarter" idx="5"/>
          </p:nvPr>
        </p:nvSpPr>
        <p:spPr/>
        <p:txBody>
          <a:bodyPr/>
          <a:lstStyle/>
          <a:p>
            <a:fld id="{F519F06E-5C09-4463-ADDC-863B2CA6F140}" type="slidenum">
              <a:rPr lang="en-US" smtClean="0"/>
              <a:t>28</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29</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Knowledge, Beliefs, Attitudes, and Self-efficacy 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HIP brief together with the other two HIP briefs focusing on understanding and addressing behavioral determinants (</a:t>
            </a:r>
            <a:r>
              <a:rPr lang="en-US" sz="1200" u="sng" kern="1200" dirty="0">
                <a:solidFill>
                  <a:schemeClr val="tx1"/>
                </a:solidFill>
                <a:effectLst/>
                <a:latin typeface="+mn-lt"/>
                <a:ea typeface="+mn-ea"/>
                <a:cs typeface="+mn-cs"/>
              </a:rPr>
              <a:t>social norms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couples’ communication</a:t>
            </a:r>
            <a:r>
              <a:rPr lang="en-US" sz="1200" kern="1200" dirty="0">
                <a:solidFill>
                  <a:schemeClr val="tx1"/>
                </a:solidFill>
                <a:effectLst/>
                <a:latin typeface="+mn-lt"/>
                <a:ea typeface="+mn-ea"/>
                <a:cs typeface="+mn-cs"/>
              </a:rPr>
              <a:t>) recognizes that factors influencing health behaviors exist on multiple levels, are interrelated, and extend beyond the individual.</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Social norms: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/briefs/social-norms/</a:t>
            </a: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Couples’ communication: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/briefs/couple-communication/</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Experts believe that individuals with accurate knowledge that goes beyond knowing a few contraceptive methods, such as knowledge of fertility or contraceptive side effects, are more likely to use and less likely to discontinue using family planning to fulfill their fertility intentions. </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addition to knowledge, other individual </a:t>
            </a:r>
            <a:r>
              <a:rPr lang="en-US" sz="1200" b="1" dirty="0">
                <a:solidFill>
                  <a:srgbClr val="000000"/>
                </a:solidFill>
                <a:latin typeface="Arial" panose="020B0604020202020204" pitchFamily="34" charset="0"/>
                <a:cs typeface="Arial" panose="020B0604020202020204" pitchFamily="34" charset="0"/>
              </a:rPr>
              <a:t>factors influencing someone’s ability to reach their fertility intentions include beliefs, attitudes, and self-efficacy.</a:t>
            </a:r>
            <a:endParaRPr lang="en-US" sz="1200" b="1" kern="1200" dirty="0">
              <a:solidFill>
                <a:schemeClr val="tx1"/>
              </a:solidFill>
              <a:effectLst/>
              <a:latin typeface="+mn-lt"/>
              <a:ea typeface="+mn-ea"/>
              <a:cs typeface="+mn-cs"/>
            </a:endParaRPr>
          </a:p>
          <a:p>
            <a:pPr marL="628650" lvl="1" indent="-171450">
              <a:spcAft>
                <a:spcPts val="2400"/>
              </a:spcAft>
              <a:buFont typeface="Arial" panose="020B0604020202020204" pitchFamily="34" charset="0"/>
              <a:buChar char="•"/>
            </a:pPr>
            <a:r>
              <a:rPr lang="en-US" sz="1200" kern="1200" dirty="0">
                <a:solidFill>
                  <a:schemeClr val="tx1"/>
                </a:solidFill>
                <a:effectLst/>
                <a:latin typeface="+mn-lt"/>
                <a:ea typeface="+mn-ea"/>
                <a:cs typeface="+mn-cs"/>
              </a:rPr>
              <a:t>Several theories highlight the role of these factors in behavior change, including the </a:t>
            </a:r>
            <a:r>
              <a:rPr lang="en-US" sz="1200" u="sng" kern="1200" dirty="0">
                <a:solidFill>
                  <a:schemeClr val="tx1"/>
                </a:solidFill>
                <a:effectLst/>
                <a:latin typeface="+mn-lt"/>
                <a:ea typeface="+mn-ea"/>
                <a:cs typeface="+mn-cs"/>
              </a:rPr>
              <a:t>theory of planned </a:t>
            </a:r>
            <a:r>
              <a:rPr lang="en-US" sz="1200" u="sng"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social learning theory</a:t>
            </a:r>
            <a:r>
              <a:rPr lang="en-US" sz="1200" kern="1200" dirty="0">
                <a:solidFill>
                  <a:schemeClr val="tx1"/>
                </a:solidFill>
                <a:effectLst/>
                <a:latin typeface="+mn-lt"/>
                <a:ea typeface="+mn-ea"/>
                <a:cs typeface="+mn-cs"/>
              </a:rPr>
              <a:t>, and the </a:t>
            </a:r>
            <a:r>
              <a:rPr lang="en-US" sz="1200" u="sng" kern="1200" dirty="0">
                <a:solidFill>
                  <a:schemeClr val="tx1"/>
                </a:solidFill>
                <a:effectLst/>
                <a:latin typeface="+mn-lt"/>
                <a:ea typeface="+mn-ea"/>
                <a:cs typeface="+mn-cs"/>
              </a:rPr>
              <a:t>ideational model</a:t>
            </a:r>
            <a:r>
              <a:rPr lang="en-US" sz="1200" kern="1200" dirty="0">
                <a:solidFill>
                  <a:schemeClr val="tx1"/>
                </a:solidFill>
                <a:effectLst/>
                <a:latin typeface="+mn-lt"/>
                <a:ea typeface="+mn-ea"/>
                <a:cs typeface="+mn-cs"/>
              </a:rPr>
              <a:t>, and there is significant research on their influence on health behaviors.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Theory of planned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healthcommcapacity.org</a:t>
            </a:r>
            <a:r>
              <a:rPr lang="en-US" u="sng" dirty="0">
                <a:latin typeface="Arial" panose="020B0604020202020204" pitchFamily="34" charset="0"/>
                <a:cs typeface="Arial" panose="020B0604020202020204" pitchFamily="34" charset="0"/>
              </a:rPr>
              <a:t>/hc3resources/theory-of-planned-behavior-an-hc3-research-primer/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u="none" dirty="0">
                <a:latin typeface="Arial" panose="020B0604020202020204" pitchFamily="34" charset="0"/>
                <a:cs typeface="Arial" panose="020B0604020202020204" pitchFamily="34" charset="0"/>
              </a:rPr>
              <a:t>Social Learning Theory: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www.healthcommcapacity.org</a:t>
            </a:r>
            <a:r>
              <a:rPr lang="en-US" u="sng" dirty="0">
                <a:latin typeface="Arial" panose="020B0604020202020204" pitchFamily="34" charset="0"/>
                <a:cs typeface="Arial" panose="020B0604020202020204" pitchFamily="34" charset="0"/>
              </a:rPr>
              <a:t>/</a:t>
            </a:r>
            <a:r>
              <a:rPr lang="en-US" u="sng" dirty="0" err="1">
                <a:latin typeface="Arial" panose="020B0604020202020204" pitchFamily="34" charset="0"/>
                <a:cs typeface="Arial" panose="020B0604020202020204" pitchFamily="34" charset="0"/>
              </a:rPr>
              <a:t>wp</a:t>
            </a:r>
            <a:r>
              <a:rPr lang="en-US" u="sng" dirty="0">
                <a:latin typeface="Arial" panose="020B0604020202020204" pitchFamily="34" charset="0"/>
                <a:cs typeface="Arial" panose="020B0604020202020204" pitchFamily="34" charset="0"/>
              </a:rPr>
              <a:t>-content/uploads/2014/09/</a:t>
            </a:r>
            <a:r>
              <a:rPr lang="en-US" u="sng" dirty="0" err="1">
                <a:latin typeface="Arial" panose="020B0604020202020204" pitchFamily="34" charset="0"/>
                <a:cs typeface="Arial" panose="020B0604020202020204" pitchFamily="34" charset="0"/>
              </a:rPr>
              <a:t>SocialLearningTheory.pdf</a:t>
            </a:r>
            <a:endParaRPr lang="en-US" u="sng"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u="none" dirty="0">
                <a:latin typeface="Arial" panose="020B0604020202020204" pitchFamily="34" charset="0"/>
                <a:cs typeface="Arial" panose="020B0604020202020204" pitchFamily="34" charset="0"/>
              </a:rPr>
              <a:t>Ideation model: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www.healthcommcapacity.org</a:t>
            </a:r>
            <a:r>
              <a:rPr lang="en-US" u="sng" dirty="0">
                <a:latin typeface="Arial" panose="020B0604020202020204" pitchFamily="34" charset="0"/>
                <a:cs typeface="Arial" panose="020B0604020202020204" pitchFamily="34" charset="0"/>
              </a:rPr>
              <a:t>/</a:t>
            </a:r>
            <a:r>
              <a:rPr lang="en-US" u="sng" dirty="0" err="1">
                <a:latin typeface="Arial" panose="020B0604020202020204" pitchFamily="34" charset="0"/>
                <a:cs typeface="Arial" panose="020B0604020202020204" pitchFamily="34" charset="0"/>
              </a:rPr>
              <a:t>wp</a:t>
            </a:r>
            <a:r>
              <a:rPr lang="en-US" u="sng" dirty="0">
                <a:latin typeface="Arial" panose="020B0604020202020204" pitchFamily="34" charset="0"/>
                <a:cs typeface="Arial" panose="020B0604020202020204" pitchFamily="34" charset="0"/>
              </a:rPr>
              <a:t>-content/uploads/2015/02/</a:t>
            </a:r>
            <a:r>
              <a:rPr lang="en-US" u="sng" dirty="0" err="1">
                <a:latin typeface="Arial" panose="020B0604020202020204" pitchFamily="34" charset="0"/>
                <a:cs typeface="Arial" panose="020B0604020202020204" pitchFamily="34" charset="0"/>
              </a:rPr>
              <a:t>Ideation.pdf</a:t>
            </a:r>
            <a:r>
              <a:rPr lang="en-US" u="sng" dirty="0">
                <a:latin typeface="Arial" panose="020B0604020202020204" pitchFamily="34" charset="0"/>
                <a:cs typeface="Arial" panose="020B0604020202020204" pitchFamily="34" charset="0"/>
              </a:rPr>
              <a:t>#:~:text=In%20the%20ideational%20model%20of%20communication%20%28below%29%2C%20instructive,intermediate%20outcomes%20that%20in%20turn%20determine%20behavior%20change.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b="0" u="sng" dirty="0">
                <a:latin typeface="Arial" panose="020B0604020202020204" pitchFamily="34" charset="0"/>
                <a:cs typeface="Arial" panose="020B0604020202020204" pitchFamily="34" charset="0"/>
              </a:rPr>
              <a:t>https://</a:t>
            </a:r>
            <a:r>
              <a:rPr lang="en-US" b="0" u="sng" dirty="0" err="1">
                <a:latin typeface="Arial" panose="020B0604020202020204" pitchFamily="34" charset="0"/>
                <a:cs typeface="Arial" panose="020B0604020202020204" pitchFamily="34" charset="0"/>
              </a:rPr>
              <a:t>www.fphighimpactpractices.org</a:t>
            </a:r>
            <a:r>
              <a:rPr lang="en-US" b="0" u="sng" dirty="0">
                <a:latin typeface="Arial" panose="020B0604020202020204" pitchFamily="34" charset="0"/>
                <a:cs typeface="Arial" panose="020B0604020202020204" pitchFamily="34" charset="0"/>
              </a:rPr>
              <a:t>/briefs/knowledge-attitudes-and-beliefs/</a:t>
            </a: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/briefs/knowledge-attitudes-and-beliefs/</a:t>
            </a:r>
            <a:endParaRPr lang="en-US" sz="1200" u="sng"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21999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/briefs/knowledge-attitudes-and-beliefs/</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3511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Knowledge, Beliefs, Attitudes, and Self-efficacy</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hyperlink" Target="https://www.fphighimpactpractices.org/briefs/knowledge-attitudes-and-belief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thecompassforsbc.org/how-to-guide/how-design-sbcc-messages" TargetMode="External"/><Relationship Id="rId7" Type="http://schemas.openxmlformats.org/officeDocument/2006/relationships/image" Target="../media/image25.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covid19communicationnetwork.org/wp-content/uploads/2020/05/Guidance-on-SBC-for-FP-During-COVID-19-EN_v1.1.pdf" TargetMode="External"/><Relationship Id="rId10" Type="http://schemas.openxmlformats.org/officeDocument/2006/relationships/image" Target="../media/image28.png"/><Relationship Id="rId4" Type="http://schemas.openxmlformats.org/officeDocument/2006/relationships/hyperlink" Target="https://thecompassforsbc.org/" TargetMode="External"/><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FE0F78-1082-E246-80B4-1E4C433DE1AB}"/>
              </a:ext>
            </a:extLst>
          </p:cNvPr>
          <p:cNvPicPr>
            <a:picLocks noChangeAspect="1"/>
          </p:cNvPicPr>
          <p:nvPr/>
        </p:nvPicPr>
        <p:blipFill rotWithShape="1">
          <a:blip r:embed="rId3">
            <a:extLst>
              <a:ext uri="{28A0092B-C50C-407E-A947-70E740481C1C}">
                <a14:useLocalDpi xmlns:a14="http://schemas.microsoft.com/office/drawing/2010/main" val="0"/>
              </a:ext>
            </a:extLst>
          </a:blip>
          <a:srcRect r="14986"/>
          <a:stretch/>
        </p:blipFill>
        <p:spPr>
          <a:xfrm>
            <a:off x="6970948" y="-23318"/>
            <a:ext cx="11350186" cy="8900618"/>
          </a:xfrm>
          <a:prstGeom prst="rect">
            <a:avLst/>
          </a:prstGeom>
        </p:spPr>
      </p:pic>
      <p:grpSp>
        <p:nvGrpSpPr>
          <p:cNvPr id="11" name="Group 4">
            <a:extLst>
              <a:ext uri="{FF2B5EF4-FFF2-40B4-BE49-F238E27FC236}">
                <a16:creationId xmlns:a16="http://schemas.microsoft.com/office/drawing/2014/main" id="{206416D7-F872-2648-8129-716A56DF9779}"/>
              </a:ext>
            </a:extLst>
          </p:cNvPr>
          <p:cNvGrpSpPr/>
          <p:nvPr/>
        </p:nvGrpSpPr>
        <p:grpSpPr>
          <a:xfrm rot="16200000">
            <a:off x="5776468" y="3679130"/>
            <a:ext cx="4170760" cy="6751412"/>
            <a:chOff x="0" y="0"/>
            <a:chExt cx="35276568" cy="15213202"/>
          </a:xfrm>
        </p:grpSpPr>
        <p:sp>
          <p:nvSpPr>
            <p:cNvPr id="12" name="Freeform 5">
              <a:extLst>
                <a:ext uri="{FF2B5EF4-FFF2-40B4-BE49-F238E27FC236}">
                  <a16:creationId xmlns:a16="http://schemas.microsoft.com/office/drawing/2014/main" id="{E6603E2D-291D-5B41-9D21-46D0E345957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8" name="Group 4">
            <a:extLst>
              <a:ext uri="{FF2B5EF4-FFF2-40B4-BE49-F238E27FC236}">
                <a16:creationId xmlns:a16="http://schemas.microsoft.com/office/drawing/2014/main" id="{67E214FA-09E2-C648-93FF-9A57C5714A8A}"/>
              </a:ext>
            </a:extLst>
          </p:cNvPr>
          <p:cNvGrpSpPr/>
          <p:nvPr/>
        </p:nvGrpSpPr>
        <p:grpSpPr>
          <a:xfrm rot="18705092">
            <a:off x="7666531" y="-312935"/>
            <a:ext cx="4053517" cy="10924783"/>
            <a:chOff x="0" y="0"/>
            <a:chExt cx="35276568" cy="15213202"/>
          </a:xfrm>
        </p:grpSpPr>
        <p:sp>
          <p:nvSpPr>
            <p:cNvPr id="9" name="Freeform 5">
              <a:extLst>
                <a:ext uri="{FF2B5EF4-FFF2-40B4-BE49-F238E27FC236}">
                  <a16:creationId xmlns:a16="http://schemas.microsoft.com/office/drawing/2014/main" id="{FDA1EB14-5B60-1144-B784-7E2899AE23CD}"/>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37430774-90B2-044A-841B-E568AE4C986F}"/>
              </a:ext>
            </a:extLst>
          </p:cNvPr>
          <p:cNvSpPr>
            <a:spLocks noGrp="1"/>
          </p:cNvSpPr>
          <p:nvPr>
            <p:ph type="ctrTitle"/>
          </p:nvPr>
        </p:nvSpPr>
        <p:spPr>
          <a:xfrm>
            <a:off x="1371600" y="4990215"/>
            <a:ext cx="13032084" cy="2243138"/>
          </a:xfrm>
        </p:spPr>
        <p:txBody>
          <a:bodyPr/>
          <a:lstStyle/>
          <a:p>
            <a:br>
              <a:rPr lang="en-US" spc="-95" dirty="0">
                <a:solidFill>
                  <a:srgbClr val="000000"/>
                </a:solidFill>
              </a:rPr>
            </a:br>
            <a:r>
              <a:rPr lang="en-US" spc="-95" dirty="0">
                <a:solidFill>
                  <a:srgbClr val="000000"/>
                </a:solidFill>
              </a:rPr>
              <a:t>Knowledge, Beliefs, Attitudes, and Self-efficacy</a:t>
            </a:r>
            <a:br>
              <a:rPr lang="en-US" spc="-95" dirty="0">
                <a:solidFill>
                  <a:srgbClr val="000000"/>
                </a:solidFill>
              </a:rPr>
            </a:br>
            <a:endParaRPr lang="en-US" dirty="0"/>
          </a:p>
        </p:txBody>
      </p:sp>
      <p:sp>
        <p:nvSpPr>
          <p:cNvPr id="3" name="Subtitle 2">
            <a:extLst>
              <a:ext uri="{FF2B5EF4-FFF2-40B4-BE49-F238E27FC236}">
                <a16:creationId xmlns:a16="http://schemas.microsoft.com/office/drawing/2014/main" id="{3CB2978F-E0C7-774C-AF35-DCF4C66499EE}"/>
              </a:ext>
            </a:extLst>
          </p:cNvPr>
          <p:cNvSpPr>
            <a:spLocks noGrp="1"/>
          </p:cNvSpPr>
          <p:nvPr>
            <p:ph type="subTitle" idx="1"/>
          </p:nvPr>
        </p:nvSpPr>
        <p:spPr>
          <a:xfrm>
            <a:off x="1371600" y="7312060"/>
            <a:ext cx="11376913" cy="1165619"/>
          </a:xfrm>
        </p:spPr>
        <p:txBody>
          <a:bodyPr>
            <a:noAutofit/>
          </a:bodyPr>
          <a:lstStyle/>
          <a:p>
            <a:r>
              <a:rPr lang="en-US" sz="3200" dirty="0"/>
              <a:t>Strengthening an individual’s ability to achieve their reproductive intentions.</a:t>
            </a:r>
          </a:p>
          <a:p>
            <a:endParaRPr lang="en-US" sz="3200" dirty="0"/>
          </a:p>
        </p:txBody>
      </p:sp>
      <p:pic>
        <p:nvPicPr>
          <p:cNvPr id="10" name="Picture 7">
            <a:extLst>
              <a:ext uri="{FF2B5EF4-FFF2-40B4-BE49-F238E27FC236}">
                <a16:creationId xmlns:a16="http://schemas.microsoft.com/office/drawing/2014/main" id="{BCCCB1FD-A64F-2840-9065-8748CFD59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49262" y="3132221"/>
            <a:ext cx="7154780" cy="7154780"/>
          </a:xfrm>
          <a:prstGeom prst="rect">
            <a:avLst/>
          </a:prstGeom>
        </p:spPr>
      </p:pic>
      <p:pic>
        <p:nvPicPr>
          <p:cNvPr id="13" name="Picture 8">
            <a:extLst>
              <a:ext uri="{FF2B5EF4-FFF2-40B4-BE49-F238E27FC236}">
                <a16:creationId xmlns:a16="http://schemas.microsoft.com/office/drawing/2014/main" id="{DB815DE6-96A7-AB40-9FF5-C0E25E9F3D8F}"/>
              </a:ext>
            </a:extLst>
          </p:cNvPr>
          <p:cNvPicPr>
            <a:picLocks noChangeAspect="1"/>
          </p:cNvPicPr>
          <p:nvPr/>
        </p:nvPicPr>
        <p:blipFill>
          <a:blip r:embed="rId6"/>
          <a:srcRect/>
          <a:stretch>
            <a:fillRect/>
          </a:stretch>
        </p:blipFill>
        <p:spPr>
          <a:xfrm>
            <a:off x="1674516" y="3921699"/>
            <a:ext cx="4451409" cy="1112852"/>
          </a:xfrm>
          <a:prstGeom prst="rect">
            <a:avLst/>
          </a:prstGeom>
        </p:spPr>
      </p:pic>
    </p:spTree>
    <p:extLst>
      <p:ext uri="{BB962C8B-B14F-4D97-AF65-F5344CB8AC3E}">
        <p14:creationId xmlns:p14="http://schemas.microsoft.com/office/powerpoint/2010/main" val="78281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36432" y="3973577"/>
            <a:ext cx="14961846" cy="400109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Strengthening family planning knowledge is fundamental to </a:t>
            </a:r>
            <a:r>
              <a:rPr lang="en-US" sz="4000" b="1" dirty="0">
                <a:solidFill>
                  <a:srgbClr val="3E9073"/>
                </a:solidFill>
                <a:latin typeface="Arial" panose="020B0604020202020204" pitchFamily="34" charset="0"/>
                <a:cs typeface="Arial" panose="020B0604020202020204" pitchFamily="34" charset="0"/>
              </a:rPr>
              <a:t>voluntary, informed, and correct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Addressing knowledge, beliefs, and attitudes can </a:t>
            </a:r>
            <a:r>
              <a:rPr lang="en-US" sz="4000" b="1" dirty="0">
                <a:solidFill>
                  <a:srgbClr val="3E9073"/>
                </a:solidFill>
                <a:latin typeface="Arial" panose="020B0604020202020204" pitchFamily="34" charset="0"/>
                <a:cs typeface="Arial" panose="020B0604020202020204" pitchFamily="34" charset="0"/>
              </a:rPr>
              <a:t>help to dispel myths and misconceptions about contraception</a:t>
            </a:r>
            <a:r>
              <a:rPr lang="en-US" sz="4000" dirty="0">
                <a:solidFill>
                  <a:srgbClr val="000000"/>
                </a:solidFill>
                <a:latin typeface="Arial" panose="020B0604020202020204" pitchFamily="34" charset="0"/>
                <a:cs typeface="Arial" panose="020B0604020202020204" pitchFamily="34" charset="0"/>
              </a:rPr>
              <a:t>, which are significant barriers to voluntary and consistent contraceptive use.</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9790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07833" y="3788487"/>
            <a:ext cx="14670367"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Favorable attitudes about family planning </a:t>
            </a:r>
            <a:r>
              <a:rPr lang="en-US" sz="4000" b="1" dirty="0">
                <a:solidFill>
                  <a:srgbClr val="3E9073"/>
                </a:solidFill>
                <a:latin typeface="Arial" panose="020B0604020202020204" pitchFamily="34" charset="0"/>
                <a:cs typeface="Arial" panose="020B0604020202020204" pitchFamily="34" charset="0"/>
              </a:rPr>
              <a:t>influence voluntary and consistent contraceptive uptake.</a:t>
            </a:r>
          </a:p>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Self-efficacy is associated with voluntary contraceptive use</a:t>
            </a:r>
            <a:r>
              <a:rPr lang="en-US" sz="4000" dirty="0">
                <a:solidFill>
                  <a:srgbClr val="000000"/>
                </a:solidFill>
                <a:latin typeface="Arial" panose="020B0604020202020204" pitchFamily="34" charset="0"/>
                <a:cs typeface="Arial" panose="020B0604020202020204" pitchFamily="34" charset="0"/>
              </a:rPr>
              <a:t>, avoiding unintended pregnancies, and intention to use contraception.</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06607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5"/>
            <a:ext cx="18257632" cy="384810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3124200" y="3390900"/>
            <a:ext cx="13427931" cy="584775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SBC efforts have been documented through: </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Mass media (TV, radio, and print).</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Multi-level interventions (not including mass media).</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Individual and couples’ family planning counseling.</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Community group engagement, participatory group discussions or workshops.</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Digital tools.</a:t>
            </a:r>
          </a:p>
        </p:txBody>
      </p:sp>
      <p:sp>
        <p:nvSpPr>
          <p:cNvPr id="10" name="TextBox 10"/>
          <p:cNvSpPr txBox="1"/>
          <p:nvPr/>
        </p:nvSpPr>
        <p:spPr>
          <a:xfrm>
            <a:off x="838200" y="333715"/>
            <a:ext cx="8839200" cy="2438232"/>
          </a:xfrm>
          <a:prstGeom prst="rect">
            <a:avLst/>
          </a:prstGeom>
        </p:spPr>
        <p:txBody>
          <a:bodyPr wrap="square" lIns="0" tIns="0" rIns="0" bIns="0" rtlCol="0" anchor="t">
            <a:spAutoFit/>
          </a:bodyPr>
          <a:lstStyle/>
          <a:p>
            <a:pPr>
              <a:lnSpc>
                <a:spcPts val="6500"/>
              </a:lnSpc>
            </a:pPr>
            <a:r>
              <a:rPr lang="en-US" sz="4400" b="1" dirty="0">
                <a:solidFill>
                  <a:schemeClr val="bg1"/>
                </a:solidFill>
                <a:latin typeface="Arial" panose="020B0604020202020204" pitchFamily="34" charset="0"/>
                <a:cs typeface="Arial" panose="020B0604020202020204" pitchFamily="34" charset="0"/>
              </a:rPr>
              <a:t>What interventions address knowledge, beliefs, attitudes, and self-efficacy?</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282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5"/>
            <a:ext cx="18257632" cy="384810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5" y="3848099"/>
            <a:ext cx="14630400" cy="430887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Jordan: multi-level intervention (not including mass media)</a:t>
            </a:r>
          </a:p>
          <a:p>
            <a:pPr>
              <a:spcAft>
                <a:spcPts val="2400"/>
              </a:spcAft>
            </a:pPr>
            <a:r>
              <a:rPr lang="en-US" sz="4000" dirty="0">
                <a:solidFill>
                  <a:srgbClr val="000000"/>
                </a:solidFill>
                <a:latin typeface="Arial" panose="020B0604020202020204" pitchFamily="34" charset="0"/>
                <a:cs typeface="Arial" panose="020B0604020202020204" pitchFamily="34" charset="0"/>
              </a:rPr>
              <a:t>The program provided home-based family planning counseling to married women.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Compared to no counseling, family planning knowledge improved in the women-only counseling and couples-counseling groups.</a:t>
            </a:r>
          </a:p>
        </p:txBody>
      </p:sp>
      <p:sp>
        <p:nvSpPr>
          <p:cNvPr id="10" name="TextBox 10"/>
          <p:cNvSpPr txBox="1"/>
          <p:nvPr/>
        </p:nvSpPr>
        <p:spPr>
          <a:xfrm>
            <a:off x="838200" y="333715"/>
            <a:ext cx="8839200" cy="2438232"/>
          </a:xfrm>
          <a:prstGeom prst="rect">
            <a:avLst/>
          </a:prstGeom>
        </p:spPr>
        <p:txBody>
          <a:bodyPr wrap="square" lIns="0" tIns="0" rIns="0" bIns="0" rtlCol="0" anchor="t">
            <a:spAutoFit/>
          </a:bodyPr>
          <a:lstStyle/>
          <a:p>
            <a:pPr>
              <a:lnSpc>
                <a:spcPts val="6500"/>
              </a:lnSpc>
            </a:pPr>
            <a:r>
              <a:rPr lang="en-US" sz="4400" b="1" dirty="0">
                <a:solidFill>
                  <a:schemeClr val="bg1"/>
                </a:solidFill>
                <a:latin typeface="Arial" panose="020B0604020202020204" pitchFamily="34" charset="0"/>
                <a:cs typeface="Arial" panose="020B0604020202020204" pitchFamily="34" charset="0"/>
              </a:rPr>
              <a:t>What interventions address knowledge, beliefs, attitudes, and self-efficacy?</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62152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45863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Measurement</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647088"/>
            <a:ext cx="12384052" cy="5201424"/>
          </a:xfrm>
          <a:prstGeom prst="rect">
            <a:avLst/>
          </a:prstGeom>
          <a:noFill/>
        </p:spPr>
        <p:txBody>
          <a:bodyPr wrap="square">
            <a:spAutoFit/>
          </a:bodyPr>
          <a:lstStyle/>
          <a:p>
            <a:pPr marL="571500" lvl="0" indent="-571500">
              <a:spcBef>
                <a:spcPct val="0"/>
              </a:spcBef>
              <a:spcAft>
                <a:spcPts val="2400"/>
              </a:spcAft>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Percent of target audience that knows potential contraceptive side effects.</a:t>
            </a:r>
          </a:p>
          <a:p>
            <a:pPr marL="571500" lvl="0" indent="-571500">
              <a:spcBef>
                <a:spcPct val="0"/>
              </a:spcBef>
              <a:spcAft>
                <a:spcPts val="2400"/>
              </a:spcAft>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Percent of target audience with favorable attitudes of modern family planning methods.</a:t>
            </a:r>
          </a:p>
          <a:p>
            <a:pPr marL="571500" lvl="0" indent="-571500">
              <a:spcBef>
                <a:spcPct val="0"/>
              </a:spcBef>
              <a:spcAft>
                <a:spcPts val="2400"/>
              </a:spcAft>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Percent of target audience with high self-efficacy/confidence in their ability to use family planning.</a:t>
            </a:r>
          </a:p>
          <a:p>
            <a:pPr marL="571500" lvl="0" indent="-571500">
              <a:spcBef>
                <a:spcPct val="0"/>
              </a:spcBef>
              <a:spcAft>
                <a:spcPts val="2400"/>
              </a:spcAft>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Percent of target audience with high self-efficacy/confidence in their ability to talk to a family planning provider.</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56531" y="3203190"/>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5731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455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08654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Use formative research to </a:t>
            </a:r>
            <a:r>
              <a:rPr lang="en-US" sz="4000" b="1" dirty="0">
                <a:solidFill>
                  <a:srgbClr val="3E9073"/>
                </a:solidFill>
                <a:latin typeface="Arial" panose="020B0604020202020204" pitchFamily="34" charset="0"/>
                <a:cs typeface="Arial" panose="020B0604020202020204" pitchFamily="34" charset="0"/>
              </a:rPr>
              <a:t>understand local knowledge, beliefs, attitudes, and self-efficacy</a:t>
            </a:r>
            <a:r>
              <a:rPr lang="en-US" sz="4000" dirty="0">
                <a:solidFill>
                  <a:srgbClr val="000000"/>
                </a:solidFill>
                <a:latin typeface="Arial" panose="020B0604020202020204" pitchFamily="34" charset="0"/>
                <a:cs typeface="Arial" panose="020B0604020202020204" pitchFamily="34" charset="0"/>
              </a:rPr>
              <a:t> about family planning.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Formative research ensures that interventions address specific barriers and facilitators in the local context.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Formative research can entail reviews of existing studies, or using qualitative methods (e.g., focus group discussions, individual interviews) or new methodologies such as human-centered design to collect information.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042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Design messages that are </a:t>
            </a:r>
            <a:r>
              <a:rPr lang="en-US" sz="4000" b="1" dirty="0">
                <a:solidFill>
                  <a:srgbClr val="3E9073"/>
                </a:solidFill>
                <a:latin typeface="Arial" panose="020B0604020202020204" pitchFamily="34" charset="0"/>
                <a:cs typeface="Arial" panose="020B0604020202020204" pitchFamily="34" charset="0"/>
              </a:rPr>
              <a:t>culturally appropriate and meaningful to the audience.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designing messages, connect insights about the audience (e.g., their values about family size) gathered during formative research with key information the audience needs to know, think, or feel in order to change the behavioral outcome (e.g., use a modern family planning method).</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07616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Consider existing levels of individual knowledge about family planning and fertility.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existing levels of knowledge are high, focus on increasing self-efficacy so that individuals can act on their knowledge.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04063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1421799"/>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Knowledge, Beliefs, Attitudes, and Self-efficacy (KBASE)</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61339" y="5055800"/>
                <a:ext cx="4526899" cy="2387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Interventions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Measurement</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65828"/>
            <a:chOff x="5430154" y="7476088"/>
            <a:chExt cx="10698651" cy="146582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65827"/>
              <a:chOff x="12030950" y="5400146"/>
              <a:chExt cx="5675191" cy="146582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17963" y="5452894"/>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53966" y="4969626"/>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Address myths and misconceptions directly, but carefully.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Train counselors, family planning providers, and/or community health workers on how to address myths and misconceptions, including those about common side effects and contraceptive-induced menstrual changes.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all messaging around myths and misconceptions, use </a:t>
            </a:r>
            <a:r>
              <a:rPr lang="en-US" sz="4000" b="1" dirty="0">
                <a:solidFill>
                  <a:srgbClr val="3E9073"/>
                </a:solidFill>
                <a:latin typeface="Arial" panose="020B0604020202020204" pitchFamily="34" charset="0"/>
                <a:cs typeface="Arial" panose="020B0604020202020204" pitchFamily="34" charset="0"/>
              </a:rPr>
              <a:t>compelling language delivered by trusted sources </a:t>
            </a:r>
            <a:r>
              <a:rPr lang="en-US" sz="4000" dirty="0">
                <a:solidFill>
                  <a:srgbClr val="000000"/>
                </a:solidFill>
                <a:latin typeface="Arial" panose="020B0604020202020204" pitchFamily="34" charset="0"/>
                <a:cs typeface="Arial" panose="020B0604020202020204" pitchFamily="34" charset="0"/>
              </a:rPr>
              <a:t>for your specific audience.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03214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Address potential “side benefits” of contraception, including other potential health and lifestyle advantages in addition to addressing barriers or challenges.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Addressing benefits as well as barriers or challenges has worked well in other areas such as promoting health service uptake.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10982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Consider opportunities before, during, and after family planning services to intervene.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Improving attitudes about family planning is useful to create a supportive environment for uptake and continued use and can be achieved by, for example, working with religious leaders or messaging on mass media.</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856578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Improve self-efficacy for clients to communicate with family planning providers about their needs, wishes, and questions.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For example, client referral cards can include information on different family planning methods and a list of questions clients can ask, such as “How effective is this method?” and, “What side effects should I expect?”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16197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When seeking to </a:t>
            </a:r>
            <a:r>
              <a:rPr lang="en-US" sz="4000" i="1" dirty="0">
                <a:solidFill>
                  <a:srgbClr val="000000"/>
                </a:solidFill>
                <a:latin typeface="Arial" panose="020B0604020202020204" pitchFamily="34" charset="0"/>
                <a:cs typeface="Arial" panose="020B0604020202020204" pitchFamily="34" charset="0"/>
              </a:rPr>
              <a:t>strengthen</a:t>
            </a:r>
            <a:r>
              <a:rPr lang="en-US" sz="4000" dirty="0">
                <a:solidFill>
                  <a:srgbClr val="000000"/>
                </a:solidFill>
                <a:latin typeface="Arial" panose="020B0604020202020204" pitchFamily="34" charset="0"/>
                <a:cs typeface="Arial" panose="020B0604020202020204" pitchFamily="34" charset="0"/>
              </a:rPr>
              <a:t> knowledge, beliefs, attitudes, and self-efficacy among men and boys, </a:t>
            </a:r>
            <a:r>
              <a:rPr lang="en-US" sz="4000" b="1" dirty="0">
                <a:solidFill>
                  <a:srgbClr val="3E9073"/>
                </a:solidFill>
                <a:latin typeface="Arial" panose="020B0604020202020204" pitchFamily="34" charset="0"/>
                <a:cs typeface="Arial" panose="020B0604020202020204" pitchFamily="34" charset="0"/>
              </a:rPr>
              <a:t>recognize their needs </a:t>
            </a:r>
            <a:r>
              <a:rPr lang="en-US" sz="4000" dirty="0">
                <a:solidFill>
                  <a:srgbClr val="000000"/>
                </a:solidFill>
                <a:latin typeface="Arial" panose="020B0604020202020204" pitchFamily="34" charset="0"/>
                <a:cs typeface="Arial" panose="020B0604020202020204" pitchFamily="34" charset="0"/>
              </a:rPr>
              <a:t>as family planning clients, as well as their </a:t>
            </a:r>
            <a:r>
              <a:rPr lang="en-US" sz="4000" b="1" dirty="0">
                <a:solidFill>
                  <a:srgbClr val="3E9073"/>
                </a:solidFill>
                <a:latin typeface="Arial" panose="020B0604020202020204" pitchFamily="34" charset="0"/>
                <a:cs typeface="Arial" panose="020B0604020202020204" pitchFamily="34" charset="0"/>
              </a:rPr>
              <a:t>roles as supportive partners and agents of change.</a:t>
            </a: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Aim for gender-synchronized interventions, which involves working with men and women, and boys and girls, in an intentional and mutually reinforcing way, to challenge restrictive gender norms and improve health.</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7040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Use trusted sources of information.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Health providers are often considered a trusted source of information and clients rely on their counseling to choose a contraceptive method, so it is imperative that family planning providers have accurate knowledge and minimize personal bias.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7585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30887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Pay particular attention to needs of diverse adolescents.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Adolescent boys and girls require information and education tailored to their specific life stage and needs.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Because adolescents are not a monolithic group, messaging and approaches should be tailored based on life stage and other psychosocial characteristic.</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63216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23850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371600" y="2971601"/>
            <a:ext cx="16101121" cy="6247864"/>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digital applications that promote family planning use by addressing knowledge, attitudes, beliefs, and self-efficacy, contribute to achieving various family planning outcomes?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might we develop and apply standard measures for self-efficacy to SBC programming focused on contraceptive use across LMICs?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SBC interventions, including enhanced family planning counseling models, that address self-efficacy and agency improve various family planning outcomes? </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21047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328638C-59A2-4145-9CA4-0A0AF36EA664}"/>
              </a:ext>
            </a:extLst>
          </p:cNvPr>
          <p:cNvGrpSpPr/>
          <p:nvPr/>
        </p:nvGrpSpPr>
        <p:grpSpPr>
          <a:xfrm>
            <a:off x="3589357" y="6285595"/>
            <a:ext cx="3080430" cy="2406325"/>
            <a:chOff x="990600" y="7169340"/>
            <a:chExt cx="4643377" cy="1182812"/>
          </a:xfrm>
        </p:grpSpPr>
        <p:sp>
          <p:nvSpPr>
            <p:cNvPr id="27" name="AutoShape 2">
              <a:extLst>
                <a:ext uri="{FF2B5EF4-FFF2-40B4-BE49-F238E27FC236}">
                  <a16:creationId xmlns:a16="http://schemas.microsoft.com/office/drawing/2014/main" id="{4BAC6A1D-313D-415D-9402-8808B4F6B211}"/>
                </a:ext>
              </a:extLst>
            </p:cNvPr>
            <p:cNvSpPr/>
            <p:nvPr/>
          </p:nvSpPr>
          <p:spPr>
            <a:xfrm>
              <a:off x="990600" y="7169340"/>
              <a:ext cx="4643377" cy="118281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extLst>
                <a:ext uri="{FF2B5EF4-FFF2-40B4-BE49-F238E27FC236}">
                  <a16:creationId xmlns:a16="http://schemas.microsoft.com/office/drawing/2014/main" id="{A674A6EA-E609-4527-89C5-0F88E33CDA72}"/>
                </a:ext>
              </a:extLst>
            </p:cNvPr>
            <p:cNvSpPr txBox="1"/>
            <p:nvPr/>
          </p:nvSpPr>
          <p:spPr>
            <a:xfrm>
              <a:off x="1104505" y="7376333"/>
              <a:ext cx="4476459" cy="376385"/>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How to Design SBCC Messages</a:t>
              </a:r>
              <a:endParaRPr lang="en-US" sz="2400" b="1" u="sng" dirty="0">
                <a:solidFill>
                  <a:srgbClr val="3E9073"/>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4FDDC292-B279-4095-AEE0-9F915B29C582}"/>
              </a:ext>
            </a:extLst>
          </p:cNvPr>
          <p:cNvGrpSpPr/>
          <p:nvPr/>
        </p:nvGrpSpPr>
        <p:grpSpPr>
          <a:xfrm>
            <a:off x="7710608" y="6279267"/>
            <a:ext cx="3080430" cy="2412653"/>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7022435" y="4715203"/>
              <a:ext cx="4476460" cy="368178"/>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Compass</a:t>
              </a:r>
              <a:endParaRPr lang="en-US" sz="2400" b="1" u="sng" dirty="0">
                <a:solidFill>
                  <a:srgbClr val="3E9073"/>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11831859" y="6244597"/>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013114" y="4633249"/>
              <a:ext cx="3119809" cy="1952522"/>
            </a:xfrm>
            <a:prstGeom prst="rect">
              <a:avLst/>
            </a:prstGeom>
          </p:spPr>
          <p:txBody>
            <a:bodyPr wrap="square" lIns="0" tIns="0" rIns="0" bIns="0" rtlCol="0" anchor="t">
              <a:spAutoFit/>
            </a:bodyPr>
            <a:lstStyle/>
            <a:p>
              <a:pPr marL="0" lvl="0" indent="0" algn="ctr">
                <a:lnSpc>
                  <a:spcPts val="3079"/>
                </a:lnSpc>
                <a:spcBef>
                  <a:spcPct val="0"/>
                </a:spcBef>
              </a:pPr>
              <a:r>
                <a:rPr lang="en-US" sz="2200" b="1" u="sng" dirty="0">
                  <a:solidFill>
                    <a:srgbClr val="3E907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Guidance on Social and Behavior Change for Family Planning During COVID-19 </a:t>
              </a:r>
              <a:endParaRPr lang="en-US" sz="2200" b="1" u="sng" dirty="0">
                <a:solidFill>
                  <a:srgbClr val="3E9073"/>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12" name="Picture 11">
            <a:extLst>
              <a:ext uri="{FF2B5EF4-FFF2-40B4-BE49-F238E27FC236}">
                <a16:creationId xmlns:a16="http://schemas.microsoft.com/office/drawing/2014/main" id="{0C587F0C-3976-0142-87BF-3E7A5E4218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7466" y="2215685"/>
            <a:ext cx="2725830" cy="3760670"/>
          </a:xfrm>
          <a:prstGeom prst="rect">
            <a:avLst/>
          </a:prstGeom>
          <a:ln>
            <a:solidFill>
              <a:schemeClr val="tx1"/>
            </a:solidFill>
          </a:ln>
        </p:spPr>
      </p:pic>
      <p:pic>
        <p:nvPicPr>
          <p:cNvPr id="14" name="Picture 13">
            <a:extLst>
              <a:ext uri="{FF2B5EF4-FFF2-40B4-BE49-F238E27FC236}">
                <a16:creationId xmlns:a16="http://schemas.microsoft.com/office/drawing/2014/main" id="{E09A2F72-5A1D-9F4C-9C4F-92E34102E6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59123" y="2203253"/>
            <a:ext cx="2625897" cy="3773102"/>
          </a:xfrm>
          <a:prstGeom prst="rect">
            <a:avLst/>
          </a:prstGeom>
          <a:ln>
            <a:solidFill>
              <a:schemeClr val="tx1"/>
            </a:solidFill>
          </a:ln>
        </p:spPr>
      </p:pic>
      <p:pic>
        <p:nvPicPr>
          <p:cNvPr id="30" name="Picture 29">
            <a:extLst>
              <a:ext uri="{FF2B5EF4-FFF2-40B4-BE49-F238E27FC236}">
                <a16:creationId xmlns:a16="http://schemas.microsoft.com/office/drawing/2014/main" id="{091C5046-F322-114B-9DB2-DB7DFE0674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6821" y="2213947"/>
            <a:ext cx="2625897" cy="3790548"/>
          </a:xfrm>
          <a:prstGeom prst="rect">
            <a:avLst/>
          </a:prstGeom>
          <a:ln w="9525">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3" cy="3122373"/>
            <a:chOff x="612797" y="3662175"/>
            <a:chExt cx="17052053"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39490" y="3663327"/>
              <a:ext cx="5725360" cy="3121220"/>
              <a:chOff x="11975693" y="4121436"/>
              <a:chExt cx="5725360" cy="3121220"/>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7" y="4121436"/>
                <a:ext cx="5716084" cy="799067"/>
                <a:chOff x="14020800" y="5363309"/>
                <a:chExt cx="4467526"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67526"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75693" y="4976323"/>
                <a:ext cx="5725360" cy="2266333"/>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675191"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3C1BCD89-2A44-1F40-B810-B573C5130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75" y="6668166"/>
            <a:ext cx="17565359" cy="1094457"/>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828390"/>
            <a:chOff x="-1192946" y="454440"/>
            <a:chExt cx="14009365" cy="5104521"/>
          </a:xfrm>
        </p:grpSpPr>
        <p:sp>
          <p:nvSpPr>
            <p:cNvPr id="5" name="TextBox 5"/>
            <p:cNvSpPr txBox="1"/>
            <p:nvPr/>
          </p:nvSpPr>
          <p:spPr>
            <a:xfrm>
              <a:off x="-1161685" y="2139220"/>
              <a:ext cx="13501365" cy="3419741"/>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 interventions to strengthen an individual’s ability to achieve their reproductive intentions by addressing their knowledge, beliefs, attitudes, and self-efficacy.</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813616" y="3180925"/>
            <a:ext cx="1463040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Experts believe that individuals with accurate knowledge that goes beyond knowing a few contraceptive methods, such as knowledge of fertility or contraceptive side effects, are more likely to use and less likely to discontinue using family planning to fulfill their fertility intentions.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addition to knowledge, other individual </a:t>
            </a:r>
            <a:r>
              <a:rPr lang="en-US" sz="4000" b="1" dirty="0">
                <a:solidFill>
                  <a:srgbClr val="3E9073"/>
                </a:solidFill>
                <a:latin typeface="Arial" panose="020B0604020202020204" pitchFamily="34" charset="0"/>
                <a:cs typeface="Arial" panose="020B0604020202020204" pitchFamily="34" charset="0"/>
              </a:rPr>
              <a:t>factors influencing someone’s ability to reach their fertility intentions include beliefs, attitudes, and self-efficacy.</a:t>
            </a:r>
            <a:endParaRPr lang="en-US" sz="4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4" name="Picture 3">
            <a:extLst>
              <a:ext uri="{FF2B5EF4-FFF2-40B4-BE49-F238E27FC236}">
                <a16:creationId xmlns:a16="http://schemas.microsoft.com/office/drawing/2014/main" id="{4FBB9DF8-29A4-8F48-B319-224A7128CB8B}"/>
              </a:ext>
            </a:extLst>
          </p:cNvPr>
          <p:cNvPicPr>
            <a:picLocks noChangeAspect="1"/>
          </p:cNvPicPr>
          <p:nvPr/>
        </p:nvPicPr>
        <p:blipFill rotWithShape="1">
          <a:blip r:embed="rId3">
            <a:extLst>
              <a:ext uri="{28A0092B-C50C-407E-A947-70E740481C1C}">
                <a14:useLocalDpi xmlns:a14="http://schemas.microsoft.com/office/drawing/2010/main" val="0"/>
              </a:ext>
            </a:extLst>
          </a:blip>
          <a:srcRect t="9720"/>
          <a:stretch/>
        </p:blipFill>
        <p:spPr>
          <a:xfrm>
            <a:off x="3210280" y="2628900"/>
            <a:ext cx="11837072" cy="6011143"/>
          </a:xfrm>
          <a:prstGeom prst="rect">
            <a:avLst/>
          </a:prstGeom>
        </p:spPr>
      </p:pic>
    </p:spTree>
    <p:extLst>
      <p:ext uri="{BB962C8B-B14F-4D97-AF65-F5344CB8AC3E}">
        <p14:creationId xmlns:p14="http://schemas.microsoft.com/office/powerpoint/2010/main" val="302623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4" name="Picture 3">
            <a:extLst>
              <a:ext uri="{FF2B5EF4-FFF2-40B4-BE49-F238E27FC236}">
                <a16:creationId xmlns:a16="http://schemas.microsoft.com/office/drawing/2014/main" id="{19D36B73-54BA-1E48-B932-853EE274D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85083"/>
            <a:ext cx="11223290" cy="6652208"/>
          </a:xfrm>
          <a:prstGeom prst="rect">
            <a:avLst/>
          </a:prstGeom>
          <a:ln>
            <a:noFill/>
          </a:ln>
        </p:spPr>
      </p:pic>
    </p:spTree>
    <p:extLst>
      <p:ext uri="{BB962C8B-B14F-4D97-AF65-F5344CB8AC3E}">
        <p14:creationId xmlns:p14="http://schemas.microsoft.com/office/powerpoint/2010/main" val="306183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13089</TotalTime>
  <Words>3791</Words>
  <Application>Microsoft Macintosh PowerPoint</Application>
  <PresentationFormat>Custom</PresentationFormat>
  <Paragraphs>295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Proxima Nova</vt:lpstr>
      <vt:lpstr>Office Theme</vt:lpstr>
      <vt:lpstr> Knowledge, Beliefs, Attitudes, and Self-efficacy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370</cp:revision>
  <dcterms:created xsi:type="dcterms:W3CDTF">2006-08-16T00:00:00Z</dcterms:created>
  <dcterms:modified xsi:type="dcterms:W3CDTF">2023-06-28T12:41:58Z</dcterms:modified>
  <dc:identifier>DAEXLFOVi-U</dc:identifier>
</cp:coreProperties>
</file>