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2"/>
  </p:notesMasterIdLst>
  <p:sldIdLst>
    <p:sldId id="256" r:id="rId2"/>
    <p:sldId id="328" r:id="rId3"/>
    <p:sldId id="297" r:id="rId4"/>
    <p:sldId id="318" r:id="rId5"/>
    <p:sldId id="326" r:id="rId6"/>
    <p:sldId id="260" r:id="rId7"/>
    <p:sldId id="327" r:id="rId8"/>
    <p:sldId id="314" r:id="rId9"/>
    <p:sldId id="330" r:id="rId10"/>
    <p:sldId id="334" r:id="rId11"/>
    <p:sldId id="333" r:id="rId12"/>
    <p:sldId id="322" r:id="rId13"/>
    <p:sldId id="301" r:id="rId14"/>
    <p:sldId id="302" r:id="rId15"/>
    <p:sldId id="332" r:id="rId16"/>
    <p:sldId id="336" r:id="rId17"/>
    <p:sldId id="304" r:id="rId18"/>
    <p:sldId id="305" r:id="rId19"/>
    <p:sldId id="308" r:id="rId20"/>
    <p:sldId id="320" r:id="rId21"/>
  </p:sldIdLst>
  <p:sldSz cx="18288000" cy="10287000"/>
  <p:notesSz cx="6858000" cy="9144000"/>
  <p:embeddedFontLst>
    <p:embeddedFont>
      <p:font typeface="Aileron Heavy" panose="020B0604020202020204" charset="0"/>
      <p:regular r:id="rId23"/>
    </p:embeddedFont>
    <p:embeddedFont>
      <p:font typeface="Aileron Heavy Bold" panose="020B0604020202020204" charset="0"/>
      <p:regular r:id="rId24"/>
    </p:embeddedFont>
    <p:embeddedFont>
      <p:font typeface="Calibri" panose="020F0502020204030204" pitchFamily="34" charset="0"/>
      <p:regular r:id="rId25"/>
      <p:bold r:id="rId26"/>
      <p:italic r:id="rId27"/>
      <p:boldItalic r:id="rId28"/>
    </p:embeddedFont>
    <p:embeddedFont>
      <p:font typeface="Open Sans Hebrew Condensed Bold" panose="00000806000000000000" pitchFamily="2" charset="-79"/>
      <p:regular r:id="rId29"/>
      <p:bold r:id="rId30"/>
      <p:boldItalic r:id="rId31"/>
    </p:embeddedFont>
    <p:embeddedFont>
      <p:font typeface="Proxima Nova"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0AE"/>
    <a:srgbClr val="054A8E"/>
    <a:srgbClr val="D99694"/>
    <a:srgbClr val="AD013E"/>
    <a:srgbClr val="DD5D00"/>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113" autoAdjust="0"/>
  </p:normalViewPr>
  <p:slideViewPr>
    <p:cSldViewPr>
      <p:cViewPr>
        <p:scale>
          <a:sx n="35" d="100"/>
          <a:sy n="35" d="100"/>
        </p:scale>
        <p:origin x="173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A social franchise is a network of private-sector health care providers that are linked through agreements to provide socially beneficial health services under a common franchise brand.</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This brief describes the potential impact of social franchising on key family planning outcomes. It also provides useful guidance on how social franchising can be used to increase access to high-quality family planning products and services.</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Photo Credit: Julius </a:t>
            </a:r>
            <a:r>
              <a:rPr lang="en-US" b="0" i="0" dirty="0" err="1">
                <a:solidFill>
                  <a:srgbClr val="FFFFFF"/>
                </a:solidFill>
                <a:effectLst/>
                <a:latin typeface="Arial" panose="020B0604020202020204" pitchFamily="34" charset="0"/>
                <a:cs typeface="Arial" panose="020B0604020202020204" pitchFamily="34" charset="0"/>
              </a:rPr>
              <a:t>Caeser</a:t>
            </a:r>
            <a:r>
              <a:rPr lang="en-US" b="0" i="0" dirty="0">
                <a:solidFill>
                  <a:srgbClr val="FFFFFF"/>
                </a:solidFill>
                <a:effectLst/>
                <a:latin typeface="Arial" panose="020B0604020202020204" pitchFamily="34" charset="0"/>
                <a:cs typeface="Arial" panose="020B0604020202020204" pitchFamily="34" charset="0"/>
              </a:rPr>
              <a:t> </a:t>
            </a:r>
            <a:r>
              <a:rPr lang="en-US" b="0" i="0" dirty="0" err="1">
                <a:solidFill>
                  <a:srgbClr val="FFFFFF"/>
                </a:solidFill>
                <a:effectLst/>
                <a:latin typeface="Arial" panose="020B0604020202020204" pitchFamily="34" charset="0"/>
                <a:cs typeface="Arial" panose="020B0604020202020204" pitchFamily="34" charset="0"/>
              </a:rPr>
              <a:t>Kasuja</a:t>
            </a:r>
            <a:endParaRPr lang="en-US" sz="1200" b="0" i="0" u="none" strike="noStrike" baseline="0" dirty="0">
              <a:solidFill>
                <a:srgbClr val="1E1E1E"/>
              </a:solidFill>
              <a:latin typeface="Arial" panose="020B0604020202020204" pitchFamily="34" charset="0"/>
              <a:cs typeface="Arial" panose="020B0604020202020204" pitchFamily="34" charset="0"/>
            </a:endParaRP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REVISED: 5/4/21</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franchise networks deliver family planning services in a </a:t>
            </a:r>
            <a:r>
              <a:rPr lang="en-US" sz="1200" b="1" dirty="0">
                <a:solidFill>
                  <a:srgbClr val="054A8E"/>
                </a:solidFill>
                <a:latin typeface="Arial" panose="020B0604020202020204" pitchFamily="34" charset="0"/>
                <a:cs typeface="Arial" panose="020B0604020202020204" pitchFamily="34" charset="0"/>
              </a:rPr>
              <a:t>wide variety of contexts</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Large social franchise networks are being implemented in middle-income countries such as India and South Africa as well as in fragile, less-developed markets such as the </a:t>
            </a:r>
            <a:r>
              <a:rPr lang="en-US" sz="1200" b="1" i="0" u="none" strike="noStrike" baseline="0" dirty="0">
                <a:solidFill>
                  <a:srgbClr val="211D1E"/>
                </a:solidFill>
                <a:latin typeface="Arial" panose="020B0604020202020204" pitchFamily="34" charset="0"/>
                <a:cs typeface="Arial" panose="020B0604020202020204" pitchFamily="34" charset="0"/>
              </a:rPr>
              <a:t>Democratic Republic of the Congo and Mali</a:t>
            </a:r>
            <a:r>
              <a:rPr lang="en-US" sz="1200" b="0" i="0" u="none" strike="noStrike" baseline="0" dirty="0">
                <a:solidFill>
                  <a:srgbClr val="211D1E"/>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The network size varies, with some programs reaching significant scale.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Kenya</a:t>
            </a:r>
            <a:r>
              <a:rPr lang="en-US" sz="1200" b="0" i="0" u="none" strike="noStrike" baseline="0" dirty="0">
                <a:solidFill>
                  <a:srgbClr val="211D1E"/>
                </a:solidFill>
                <a:latin typeface="Arial" panose="020B0604020202020204" pitchFamily="34" charset="0"/>
                <a:cs typeface="Arial" panose="020B0604020202020204" pitchFamily="34" charset="0"/>
              </a:rPr>
              <a:t>, for example, internal program data indicate that more than 750 social franchise facilities operate countrywide (internal MSI and PSI program data). </a:t>
            </a:r>
          </a:p>
          <a:p>
            <a:pPr marL="628650" lvl="1" indent="-171450">
              <a:spcAft>
                <a:spcPts val="2400"/>
              </a:spcAft>
              <a:buFont typeface="Arial" panose="020B0604020202020204" pitchFamily="34" charset="0"/>
              <a:buChar char="•"/>
            </a:pPr>
            <a:r>
              <a:rPr lang="en-US" sz="1200" b="1" i="0" u="none" strike="noStrike" baseline="0" dirty="0">
                <a:solidFill>
                  <a:srgbClr val="211D1E"/>
                </a:solidFill>
                <a:latin typeface="Arial" panose="020B0604020202020204" pitchFamily="34" charset="0"/>
                <a:cs typeface="Arial" panose="020B0604020202020204" pitchFamily="34" charset="0"/>
              </a:rPr>
              <a:t>Bangladesh</a:t>
            </a:r>
            <a:r>
              <a:rPr lang="en-US" sz="1200" b="0" i="0" u="none" strike="noStrike" baseline="0" dirty="0">
                <a:solidFill>
                  <a:srgbClr val="211D1E"/>
                </a:solidFill>
                <a:latin typeface="Arial" panose="020B0604020202020204" pitchFamily="34" charset="0"/>
                <a:cs typeface="Arial" panose="020B0604020202020204" pitchFamily="34" charset="0"/>
              </a:rPr>
              <a:t> includes more than 6,300 franchised facilities that serve over 1.3 million clients.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Evidence is unclear as to whether social franchising contributes to population-level increases in contraceptive use.</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Experimental studies in </a:t>
            </a:r>
            <a:r>
              <a:rPr lang="en-US" sz="1200" b="1" i="0" u="none" strike="noStrike" baseline="0" dirty="0">
                <a:solidFill>
                  <a:srgbClr val="211D1E"/>
                </a:solidFill>
                <a:latin typeface="Arial" panose="020B0604020202020204" pitchFamily="34" charset="0"/>
                <a:cs typeface="Arial" panose="020B0604020202020204" pitchFamily="34" charset="0"/>
              </a:rPr>
              <a:t>India, Nepal, and Pakistan </a:t>
            </a:r>
            <a:r>
              <a:rPr lang="en-US" sz="1200" b="0" i="0" u="none" strike="noStrike" baseline="0" dirty="0">
                <a:solidFill>
                  <a:srgbClr val="211D1E"/>
                </a:solidFill>
                <a:latin typeface="Arial" panose="020B0604020202020204" pitchFamily="34" charset="0"/>
                <a:cs typeface="Arial" panose="020B0604020202020204" pitchFamily="34" charset="0"/>
              </a:rPr>
              <a:t>found no statistically significant difference in contraceptive prevalence in communities before and after franchisee facilities were introduced.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In </a:t>
            </a:r>
            <a:r>
              <a:rPr lang="en-US" sz="1200" b="1" i="0" u="none" strike="noStrike" baseline="0" dirty="0">
                <a:solidFill>
                  <a:srgbClr val="211D1E"/>
                </a:solidFill>
                <a:latin typeface="Arial" panose="020B0604020202020204" pitchFamily="34" charset="0"/>
                <a:cs typeface="Arial" panose="020B0604020202020204" pitchFamily="34" charset="0"/>
              </a:rPr>
              <a:t>Kenya</a:t>
            </a:r>
            <a:r>
              <a:rPr lang="en-US" sz="1200" b="0" i="0" u="none" strike="noStrike" baseline="0" dirty="0">
                <a:solidFill>
                  <a:srgbClr val="211D1E"/>
                </a:solidFill>
                <a:latin typeface="Arial" panose="020B0604020202020204" pitchFamily="34" charset="0"/>
                <a:cs typeface="Arial" panose="020B0604020202020204" pitchFamily="34" charset="0"/>
              </a:rPr>
              <a:t>, multivariate analysis found that women in communities with social franchisees were no more likely to be modern contraceptive users than women living in communities without social franchisees. </a:t>
            </a:r>
            <a:r>
              <a:rPr lang="en-US" sz="1200" b="1" i="0" u="none" strike="noStrike" baseline="0" dirty="0">
                <a:solidFill>
                  <a:srgbClr val="211D1E"/>
                </a:solidFill>
                <a:latin typeface="Arial" panose="020B0604020202020204" pitchFamily="34" charset="0"/>
                <a:cs typeface="Arial" panose="020B0604020202020204" pitchFamily="34" charset="0"/>
              </a:rPr>
              <a:t>Table 1 provides additional details of these studies.</a:t>
            </a:r>
            <a:endParaRPr lang="en-US" sz="1200" b="1"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 </a:t>
            </a:r>
            <a:r>
              <a:rPr lang="en-US" sz="1200" b="1" dirty="0">
                <a:solidFill>
                  <a:srgbClr val="054A8E"/>
                </a:solidFill>
                <a:latin typeface="Arial" panose="020B0604020202020204" pitchFamily="34" charset="0"/>
                <a:cs typeface="Arial" panose="020B0604020202020204" pitchFamily="34" charset="0"/>
              </a:rPr>
              <a:t>cost-effectiveness</a:t>
            </a:r>
            <a:r>
              <a:rPr lang="en-US" sz="1200" dirty="0">
                <a:solidFill>
                  <a:srgbClr val="000000"/>
                </a:solidFill>
                <a:latin typeface="Arial" panose="020B0604020202020204" pitchFamily="34" charset="0"/>
                <a:cs typeface="Arial" panose="020B0604020202020204" pitchFamily="34" charset="0"/>
              </a:rPr>
              <a:t> of family planning social franchise networks remains undetermined.</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Studies in </a:t>
            </a:r>
            <a:r>
              <a:rPr lang="en-US" sz="1200" b="1" dirty="0">
                <a:solidFill>
                  <a:srgbClr val="000000"/>
                </a:solidFill>
                <a:latin typeface="Arial" panose="020B0604020202020204" pitchFamily="34" charset="0"/>
                <a:cs typeface="Arial" panose="020B0604020202020204" pitchFamily="34" charset="0"/>
              </a:rPr>
              <a:t>Ethiopia, Myanmar, and Pakistan </a:t>
            </a:r>
            <a:r>
              <a:rPr lang="en-US" sz="1200" dirty="0">
                <a:solidFill>
                  <a:srgbClr val="000000"/>
                </a:solidFill>
                <a:latin typeface="Arial" panose="020B0604020202020204" pitchFamily="34" charset="0"/>
                <a:cs typeface="Arial" panose="020B0604020202020204" pitchFamily="34" charset="0"/>
              </a:rPr>
              <a:t>have examined the cost-effectiveness of social franchising. However, differences in study approaches, methodologies and measures make it difficult to draw generalizable conclusions from these works. </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Efforts are underway to standardize methods and approaches for more conclusive results.</a:t>
            </a:r>
          </a:p>
          <a:p>
            <a:pPr marL="0" lvl="0" indent="0">
              <a:spcAft>
                <a:spcPts val="2400"/>
              </a:spcAft>
              <a:buFont typeface="Arial" panose="020B0604020202020204" pitchFamily="34" charset="0"/>
              <a:buNone/>
            </a:pPr>
            <a:endParaRPr lang="en-US" sz="12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https://www.fphighimpactpractices.org/briefs/social-franchising/</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81839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There may be greater impact when combining social franchising with a </a:t>
            </a:r>
            <a:r>
              <a:rPr lang="en-US" sz="1200" b="1" dirty="0">
                <a:solidFill>
                  <a:srgbClr val="054A8E"/>
                </a:solidFill>
                <a:latin typeface="Arial" panose="020B0604020202020204" pitchFamily="34" charset="0"/>
                <a:cs typeface="Arial" panose="020B0604020202020204" pitchFamily="34" charset="0"/>
              </a:rPr>
              <a:t>voucher program</a:t>
            </a:r>
            <a:r>
              <a:rPr lang="en-US" sz="1200" dirty="0">
                <a:solidFill>
                  <a:srgbClr val="000000"/>
                </a:solidFill>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A study in </a:t>
            </a:r>
            <a:r>
              <a:rPr lang="en-US" sz="1200" b="1" u="none" dirty="0">
                <a:solidFill>
                  <a:srgbClr val="000000"/>
                </a:solidFill>
                <a:latin typeface="Arial" panose="020B0604020202020204" pitchFamily="34" charset="0"/>
                <a:cs typeface="Arial" panose="020B0604020202020204" pitchFamily="34" charset="0"/>
              </a:rPr>
              <a:t>Pakistan</a:t>
            </a:r>
            <a:r>
              <a:rPr lang="en-US" sz="1200" u="none" dirty="0">
                <a:solidFill>
                  <a:srgbClr val="000000"/>
                </a:solidFill>
                <a:latin typeface="Arial" panose="020B0604020202020204" pitchFamily="34" charset="0"/>
                <a:cs typeface="Arial" panose="020B0604020202020204" pitchFamily="34" charset="0"/>
              </a:rPr>
              <a:t> documented a net increase of 23 percentage points in modern contraceptive use in districts served by social franchise facilities participating in a voucher program.</a:t>
            </a: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https://www.fphighimpactpractices.org/briefs/family-planning-vouchers/</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franchising helps private providers incorporate </a:t>
            </a:r>
            <a:r>
              <a:rPr lang="en-US" sz="1200" b="1" i="1" dirty="0">
                <a:solidFill>
                  <a:srgbClr val="054A8E"/>
                </a:solidFill>
                <a:latin typeface="Arial" panose="020B0604020202020204" pitchFamily="34" charset="0"/>
                <a:cs typeface="Arial" panose="020B0604020202020204" pitchFamily="34" charset="0"/>
              </a:rPr>
              <a:t>adolescent-responsive</a:t>
            </a:r>
            <a:r>
              <a:rPr lang="en-US" sz="1200" i="1" dirty="0">
                <a:solidFill>
                  <a:srgbClr val="000000"/>
                </a:solidFill>
                <a:latin typeface="Arial" panose="020B0604020202020204" pitchFamily="34" charset="0"/>
                <a:cs typeface="Arial" panose="020B0604020202020204" pitchFamily="34" charset="0"/>
              </a:rPr>
              <a:t> contraceptive services.</a:t>
            </a:r>
          </a:p>
          <a:p>
            <a:pPr marL="628650" lvl="1" indent="-171450">
              <a:spcAft>
                <a:spcPts val="2400"/>
              </a:spcAft>
              <a:buFont typeface="Arial" panose="020B0604020202020204" pitchFamily="34" charset="0"/>
              <a:buChar char="•"/>
            </a:pPr>
            <a:r>
              <a:rPr lang="en-US" sz="1200" i="0" dirty="0">
                <a:solidFill>
                  <a:srgbClr val="000000"/>
                </a:solidFill>
                <a:latin typeface="Arial" panose="020B0604020202020204" pitchFamily="34" charset="0"/>
                <a:cs typeface="Arial" panose="020B0604020202020204" pitchFamily="34" charset="0"/>
              </a:rPr>
              <a:t>Studies in </a:t>
            </a:r>
            <a:r>
              <a:rPr lang="en-US" sz="1200" b="1" i="0" dirty="0">
                <a:solidFill>
                  <a:srgbClr val="000000"/>
                </a:solidFill>
                <a:latin typeface="Arial" panose="020B0604020202020204" pitchFamily="34" charset="0"/>
                <a:cs typeface="Arial" panose="020B0604020202020204" pitchFamily="34" charset="0"/>
              </a:rPr>
              <a:t>Kenya and Madagascar </a:t>
            </a:r>
            <a:r>
              <a:rPr lang="en-US" sz="1200" i="0" dirty="0">
                <a:solidFill>
                  <a:srgbClr val="000000"/>
                </a:solidFill>
                <a:latin typeface="Arial" panose="020B0604020202020204" pitchFamily="34" charset="0"/>
                <a:cs typeface="Arial" panose="020B0604020202020204" pitchFamily="34" charset="0"/>
              </a:rPr>
              <a:t>demonstrate that training franchisees on youth-friendly principles and including young people in the marketing strategy can increase modern contraceptive use, including the voluntary use of LARCs among youth – both male and female. </a:t>
            </a:r>
          </a:p>
          <a:p>
            <a:pPr marL="628650" lvl="1" indent="-171450">
              <a:spcAft>
                <a:spcPts val="2400"/>
              </a:spcAft>
              <a:buFont typeface="Arial" panose="020B0604020202020204" pitchFamily="34" charset="0"/>
              <a:buChar char="•"/>
            </a:pPr>
            <a:r>
              <a:rPr lang="en-US" sz="1200" i="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related HIP brief: </a:t>
            </a:r>
            <a:r>
              <a:rPr lang="en-US" sz="1200" i="0" u="sng" dirty="0">
                <a:solidFill>
                  <a:srgbClr val="000000"/>
                </a:solidFill>
                <a:latin typeface="Arial" panose="020B0604020202020204" pitchFamily="34" charset="0"/>
                <a:cs typeface="Arial" panose="020B0604020202020204" pitchFamily="34" charset="0"/>
              </a:rPr>
              <a:t>https://www.fphighimpactpractices.org/briefs/adolescent-responsive-contraceptive-services/</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742325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recording of the webinar on Social Franchising and a downloadable PDF version of the presentation: </a:t>
            </a:r>
            <a:r>
              <a:rPr lang="en-US" u="sng" dirty="0">
                <a:latin typeface="Arial" panose="020B0604020202020204" pitchFamily="34" charset="0"/>
                <a:cs typeface="Arial" panose="020B0604020202020204" pitchFamily="34" charset="0"/>
              </a:rPr>
              <a:t>https://www.fphighimpactpractices.org/social-franchising-improving-quality-and-expanding-contraceptive-choice-in-the-private-sector-webinar/</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social franchising,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https://www.fphighimpactpractices.org/wp-content/uploads/2018/04/Social-Franchsing-References.pdf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effectLst/>
                <a:latin typeface="Arial" panose="020B0604020202020204" pitchFamily="34" charset="0"/>
                <a:cs typeface="Arial" panose="020B0604020202020204" pitchFamily="34" charset="0"/>
              </a:rPr>
              <a:t>Assess </a:t>
            </a:r>
            <a:r>
              <a:rPr lang="en-US" sz="1200" b="1" dirty="0">
                <a:effectLst/>
                <a:latin typeface="Arial" panose="020B0604020202020204" pitchFamily="34" charset="0"/>
                <a:cs typeface="Arial" panose="020B0604020202020204" pitchFamily="34" charset="0"/>
              </a:rPr>
              <a:t>health market conditions</a:t>
            </a:r>
            <a:r>
              <a:rPr lang="en-US" sz="1200" dirty="0">
                <a:effectLst/>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dirty="0">
                <a:effectLst/>
                <a:latin typeface="Arial" panose="020B0604020202020204" pitchFamily="34" charset="0"/>
                <a:cs typeface="Arial" panose="020B0604020202020204" pitchFamily="34" charset="0"/>
              </a:rPr>
              <a:t>Social franchising is more likely to deliver intended results in markets where certain conditions exist, such as where the private sector is already delivering a substantial portion of health services and when the government is supportive of private-sector partnerships (see Box 1).</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083016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Aft>
                <a:spcPts val="2400"/>
              </a:spcAft>
              <a:buFont typeface="Arial" panose="020B0604020202020204" pitchFamily="34" charset="0"/>
              <a:buChar char="•"/>
            </a:pPr>
            <a:r>
              <a:rPr lang="en-US" sz="1200" dirty="0">
                <a:effectLst/>
                <a:latin typeface="Arial" panose="020B0604020202020204" pitchFamily="34" charset="0"/>
                <a:cs typeface="Arial" panose="020B0604020202020204" pitchFamily="34" charset="0"/>
              </a:rPr>
              <a:t>Seek opportunities to </a:t>
            </a:r>
            <a:r>
              <a:rPr lang="en-US" sz="1200" b="1" dirty="0">
                <a:effectLst/>
                <a:latin typeface="Arial" panose="020B0604020202020204" pitchFamily="34" charset="0"/>
                <a:cs typeface="Arial" panose="020B0604020202020204" pitchFamily="34" charset="0"/>
              </a:rPr>
              <a:t>engage large social franchise networks </a:t>
            </a:r>
            <a:r>
              <a:rPr lang="en-US" sz="1200" dirty="0">
                <a:effectLst/>
                <a:latin typeface="Arial" panose="020B0604020202020204" pitchFamily="34" charset="0"/>
                <a:cs typeface="Arial" panose="020B0604020202020204" pitchFamily="34" charset="0"/>
              </a:rPr>
              <a:t>and geographic coverage.</a:t>
            </a:r>
          </a:p>
          <a:p>
            <a:pPr marL="628650" lvl="1" indent="-171450">
              <a:spcAft>
                <a:spcPts val="240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Larger networks benefit more from economies of scale with certain activities, for example, in procurement of health commodities and supplies, demand-side interventions, and marketing support. </a:t>
            </a:r>
          </a:p>
          <a:p>
            <a:pPr marL="628650" lvl="1" indent="-171450">
              <a:spcAft>
                <a:spcPts val="240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A degree of regional focus allows supportive supervision to be conducted in a more cost-effective manner and supports cross-network learnings and referrals (i.e., interaction between franchisees). </a:t>
            </a:r>
            <a:endParaRPr lang="en-US" sz="1200" b="0" i="0" u="none" strike="noStrike" baseline="0" dirty="0">
              <a:solidFill>
                <a:srgbClr val="1E1E1E"/>
              </a:solidFill>
              <a:effectLst/>
              <a:latin typeface="Arial" panose="020B0604020202020204" pitchFamily="34" charset="0"/>
              <a:cs typeface="Arial" panose="020B0604020202020204" pitchFamily="34" charset="0"/>
            </a:endParaRPr>
          </a:p>
          <a:p>
            <a:pPr marL="171450" lvl="0" indent="-171450">
              <a:spcAft>
                <a:spcPts val="2400"/>
              </a:spcAft>
              <a:buFont typeface="Arial" panose="020B0604020202020204" pitchFamily="34" charset="0"/>
              <a:buChar char="•"/>
            </a:pPr>
            <a:r>
              <a:rPr lang="en-US" sz="1200" dirty="0">
                <a:effectLst/>
                <a:latin typeface="Arial" panose="020B0604020202020204" pitchFamily="34" charset="0"/>
                <a:cs typeface="Arial" panose="020B0604020202020204" pitchFamily="34" charset="0"/>
              </a:rPr>
              <a:t>Recruit franchisees </a:t>
            </a:r>
            <a:r>
              <a:rPr lang="en-US" sz="1200" b="1" dirty="0">
                <a:effectLst/>
                <a:latin typeface="Arial" panose="020B0604020202020204" pitchFamily="34" charset="0"/>
                <a:cs typeface="Arial" panose="020B0604020202020204" pitchFamily="34" charset="0"/>
              </a:rPr>
              <a:t>selectively</a:t>
            </a:r>
            <a:r>
              <a:rPr lang="en-US" sz="1200" dirty="0">
                <a:effectLst/>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Successful franchisees must see value in franchise network membership, be motivated to expand their contraceptive service offerings, and be open and responsive to supportive supervision. </a:t>
            </a:r>
          </a:p>
          <a:p>
            <a:pPr marL="628650" lvl="1" indent="-171450">
              <a:spcAft>
                <a:spcPts val="2400"/>
              </a:spcAft>
              <a:buFont typeface="Arial" panose="020B0604020202020204" pitchFamily="34" charset="0"/>
              <a:buChar char="•"/>
            </a:pPr>
            <a:r>
              <a:rPr lang="en-US" sz="1200" b="0" i="0" u="none" strike="noStrike" baseline="0" dirty="0">
                <a:solidFill>
                  <a:srgbClr val="1E1E1E"/>
                </a:solidFill>
                <a:latin typeface="Arial" panose="020B0604020202020204" pitchFamily="34" charset="0"/>
                <a:cs typeface="Arial" panose="020B0604020202020204" pitchFamily="34" charset="0"/>
              </a:rPr>
              <a:t>With attention to equity, prospective franchisees should be located in lower-income catchment areas. </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Identify franchisees that have </a:t>
            </a:r>
            <a:r>
              <a:rPr lang="en-US" sz="1200" b="1" dirty="0">
                <a:solidFill>
                  <a:srgbClr val="054A8E"/>
                </a:solidFill>
                <a:latin typeface="Arial" panose="020B0604020202020204" pitchFamily="34" charset="0"/>
                <a:cs typeface="Arial" panose="020B0604020202020204" pitchFamily="34" charset="0"/>
              </a:rPr>
              <a:t>underutilized capacity </a:t>
            </a:r>
            <a:r>
              <a:rPr lang="en-US" sz="1200" dirty="0">
                <a:latin typeface="Arial" panose="020B0604020202020204" pitchFamily="34" charset="0"/>
                <a:cs typeface="Arial" panose="020B0604020202020204" pitchFamily="34" charset="0"/>
              </a:rPr>
              <a:t>to maximize health impact.</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Prospective franchisees should have the ability to increase the range and quality of services they offer and the capacity to serve more clients.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De-franchising—that is, removing a facility from the franchise network—is sometimes necessary when franchisees are unable or unwilling to improve their quality to meet clinical standards or other franchise requirements. </a:t>
            </a:r>
          </a:p>
          <a:p>
            <a:pPr marL="1085850" lvl="2"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However, high rates of de-franchising point to poor initial franchisee selection and/or failure of the franchisor to deliver inputs that are valuable to the franchisee. </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b="1" dirty="0">
                <a:solidFill>
                  <a:srgbClr val="054A8E"/>
                </a:solidFill>
                <a:latin typeface="Arial" panose="020B0604020202020204" pitchFamily="34" charset="0"/>
                <a:cs typeface="Arial" panose="020B0604020202020204" pitchFamily="34" charset="0"/>
              </a:rPr>
              <a:t>Clarify expectations and commitments </a:t>
            </a:r>
            <a:r>
              <a:rPr lang="en-US" sz="1200" dirty="0">
                <a:latin typeface="Arial" panose="020B0604020202020204" pitchFamily="34" charset="0"/>
                <a:cs typeface="Arial" panose="020B0604020202020204" pitchFamily="34" charset="0"/>
              </a:rPr>
              <a:t>between franchisor and franchisee </a:t>
            </a:r>
            <a:r>
              <a:rPr lang="en-US" sz="1200" b="1" dirty="0">
                <a:solidFill>
                  <a:srgbClr val="054A8E"/>
                </a:solidFill>
                <a:latin typeface="Arial" panose="020B0604020202020204" pitchFamily="34" charset="0"/>
                <a:cs typeface="Arial" panose="020B0604020202020204" pitchFamily="34" charset="0"/>
              </a:rPr>
              <a:t>at the outset</a:t>
            </a:r>
            <a:r>
              <a:rPr lang="en-US" sz="1200" dirty="0">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A written agreement between franchisor and franchisee sets out defined quality standards, expected services available, and roles and responsibilities between parties.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Agreements may also include the price guidance at which these services should be offered.</a:t>
            </a:r>
            <a:endParaRPr lang="en-US" sz="1200" dirty="0">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Take into account </a:t>
            </a:r>
            <a:r>
              <a:rPr lang="en-US" sz="1200" b="1" dirty="0">
                <a:solidFill>
                  <a:srgbClr val="054A8E"/>
                </a:solidFill>
                <a:latin typeface="Arial" panose="020B0604020202020204" pitchFamily="34" charset="0"/>
                <a:cs typeface="Arial" panose="020B0604020202020204" pitchFamily="34" charset="0"/>
              </a:rPr>
              <a:t>client service volumes </a:t>
            </a:r>
            <a:r>
              <a:rPr lang="en-US" sz="1200" dirty="0">
                <a:latin typeface="Arial" panose="020B0604020202020204" pitchFamily="34" charset="0"/>
                <a:cs typeface="Arial" panose="020B0604020202020204" pitchFamily="34" charset="0"/>
              </a:rPr>
              <a:t>of each franchise.</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Franchisee providers must serve enough clients and deliver enough services to maintain their technical skills and benefit from network-related increases in revenue.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Since ongoing supportive supervision of franchisees is resource-intensive, client and service volume are key for the intervention to be cost-effective.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Many franchisors offer support to franchisees with clinic branding, marketing of franchised services, and family planning awareness raising at the community level. </a:t>
            </a:r>
          </a:p>
          <a:p>
            <a:pPr marL="1085850" lvl="2"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These interventions can help promote the availability of new services and grow and maintain family planning client volumes.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2179532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Consider offering a </a:t>
            </a:r>
            <a:r>
              <a:rPr lang="en-US" sz="3600" b="1" dirty="0">
                <a:solidFill>
                  <a:srgbClr val="054A8E"/>
                </a:solidFill>
                <a:latin typeface="Arial" panose="020B0604020202020204" pitchFamily="34" charset="0"/>
                <a:cs typeface="Arial" panose="020B0604020202020204" pitchFamily="34" charset="0"/>
              </a:rPr>
              <a:t>broad range of services </a:t>
            </a:r>
            <a:r>
              <a:rPr lang="en-US" sz="3600" dirty="0">
                <a:latin typeface="Arial" panose="020B0604020202020204" pitchFamily="34" charset="0"/>
                <a:cs typeface="Arial" panose="020B0604020202020204" pitchFamily="34" charset="0"/>
              </a:rPr>
              <a:t>as part of the franchise package.</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IUD and implant services are the most commonly added family planning services when a clinic joins a family planning social franchise network.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Currently, social franchising is not a major channel for expanding access to voluntary permanent methods because franchisee clinics tend to be staffed by mid-level providers who, in most contexts, are not permitted to deliver tubal ligation and vasectomy. </a:t>
            </a:r>
          </a:p>
          <a:p>
            <a:pPr marL="1085850" lvl="2"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Social franchising may present increased opportunities for permanent methods, especially in countries with task-shifting policy changes underway.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Franchisees may be better positioned for inclusion in national health insurance programs when a broader package of services is offered. </a:t>
            </a:r>
            <a:endParaRPr lang="en-US" sz="3600" b="0" i="0" u="none" strike="noStrike" baseline="0" dirty="0">
              <a:solidFill>
                <a:srgbClr val="1E1E1E"/>
              </a:solidFill>
              <a:latin typeface="Arial" panose="020B0604020202020204" pitchFamily="34" charset="0"/>
              <a:cs typeface="Arial" panose="020B0604020202020204" pitchFamily="34" charset="0"/>
            </a:endParaRPr>
          </a:p>
          <a:p>
            <a:pPr marL="171450" lvl="0" indent="-17145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Meet the needs and preferences of female and male clients under age 25 by </a:t>
            </a:r>
            <a:r>
              <a:rPr lang="en-US" sz="3600" b="1" dirty="0">
                <a:solidFill>
                  <a:srgbClr val="054A8E"/>
                </a:solidFill>
                <a:latin typeface="Arial" panose="020B0604020202020204" pitchFamily="34" charset="0"/>
                <a:cs typeface="Arial" panose="020B0604020202020204" pitchFamily="34" charset="0"/>
              </a:rPr>
              <a:t>including youth-friendly contraceptive services</a:t>
            </a:r>
            <a:r>
              <a:rPr lang="en-US" sz="3600" dirty="0">
                <a:latin typeface="Arial" panose="020B0604020202020204" pitchFamily="34" charset="0"/>
                <a:cs typeface="Arial" panose="020B0604020202020204" pitchFamily="34" charset="0"/>
              </a:rPr>
              <a:t>.</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Young clients may already prefer accessing family planning from the private sector, where many may perceive greater anonymity and privacy.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Franchisors can proactively support franchisee providers to better reach and serve young clients through organized media campaigns, use of social media, flexible clinic hours, and provider training on how to deliver confidential, nonjudgmental services.</a:t>
            </a:r>
            <a:endParaRPr lang="en-US" sz="3600" b="0" i="0" u="none" strike="noStrike" baseline="0" dirty="0">
              <a:solidFill>
                <a:schemeClr val="tx1"/>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3600" i="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related HIP brief: </a:t>
            </a:r>
            <a:r>
              <a:rPr lang="en-US" sz="3600" i="0" u="sng" dirty="0">
                <a:solidFill>
                  <a:srgbClr val="000000"/>
                </a:solidFill>
                <a:latin typeface="Arial" panose="020B0604020202020204" pitchFamily="34" charset="0"/>
                <a:cs typeface="Arial" panose="020B0604020202020204" pitchFamily="34" charset="0"/>
              </a:rPr>
              <a:t>https://www.fphighimpactpractices.org/guides/improving-sexual-and-reproductive-health-of-young-people/</a:t>
            </a:r>
            <a:endParaRPr lang="en-US" sz="3600" b="0" i="0" u="sng" dirty="0">
              <a:solidFill>
                <a:schemeClr val="tx1"/>
              </a:solidFill>
              <a:latin typeface="Arial" panose="020B0604020202020204" pitchFamily="34" charset="0"/>
              <a:cs typeface="Arial" panose="020B0604020202020204" pitchFamily="34" charset="0"/>
            </a:endParaRPr>
          </a:p>
          <a:p>
            <a:pPr marL="171450" lvl="0" indent="-171450">
              <a:spcAft>
                <a:spcPts val="2400"/>
              </a:spcAft>
              <a:buFont typeface="Arial" panose="020B0604020202020204" pitchFamily="34" charset="0"/>
              <a:buChar char="•"/>
            </a:pPr>
            <a:r>
              <a:rPr lang="en-US" sz="3600" b="1" dirty="0">
                <a:solidFill>
                  <a:srgbClr val="054A8E"/>
                </a:solidFill>
                <a:latin typeface="Arial" panose="020B0604020202020204" pitchFamily="34" charset="0"/>
                <a:cs typeface="Arial" panose="020B0604020202020204" pitchFamily="34" charset="0"/>
              </a:rPr>
              <a:t>Consider demand-side subsidies</a:t>
            </a:r>
            <a:r>
              <a:rPr lang="en-US" sz="3600" dirty="0">
                <a:latin typeface="Arial" panose="020B0604020202020204" pitchFamily="34" charset="0"/>
                <a:cs typeface="Arial" panose="020B0604020202020204" pitchFamily="34" charset="0"/>
              </a:rPr>
              <a:t>, such as vouchers or participation in health insurance, to effectively serve youth and clients from the lowest income quintiles.</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Most frequently, clients of social franchisees pay a family planning service fee, although these prices are typically subject to price guidance by the franchisor to maintain affordability. </a:t>
            </a:r>
          </a:p>
          <a:p>
            <a:pPr marL="628650" lvl="1" indent="-171450">
              <a:spcAft>
                <a:spcPts val="2400"/>
              </a:spcAft>
              <a:buFont typeface="Arial" panose="020B0604020202020204" pitchFamily="34" charset="0"/>
              <a:buChar char="•"/>
            </a:pPr>
            <a:r>
              <a:rPr lang="en-US" sz="1800" b="0" i="0" u="none" strike="noStrike" baseline="0" dirty="0">
                <a:solidFill>
                  <a:srgbClr val="1E1E1E"/>
                </a:solidFill>
                <a:latin typeface="Arial" panose="020B0604020202020204" pitchFamily="34" charset="0"/>
                <a:cs typeface="Arial" panose="020B0604020202020204" pitchFamily="34" charset="0"/>
              </a:rPr>
              <a:t>To reach the lowest-wealth quintile clients and young people with limited purchasing power, voucher programs, sliding-scale fees, and, increasingly, participation in health insurance schemes have been successfully used alongside social franchising in a number of countries. </a:t>
            </a:r>
          </a:p>
          <a:p>
            <a:pPr marL="628650" lvl="1" indent="-171450">
              <a:spcAft>
                <a:spcPts val="2400"/>
              </a:spcAft>
              <a:buFont typeface="Arial" panose="020B0604020202020204" pitchFamily="34" charset="0"/>
              <a:buChar char="•"/>
            </a:pPr>
            <a:r>
              <a:rPr lang="en-US" sz="1800" u="none" dirty="0">
                <a:solidFill>
                  <a:srgbClr val="000000"/>
                </a:solidFill>
                <a:latin typeface="Arial" panose="020B0604020202020204" pitchFamily="34" charset="0"/>
                <a:cs typeface="Arial" panose="020B0604020202020204" pitchFamily="34" charset="0"/>
              </a:rPr>
              <a:t>For more information, please copy and paste this link into your web browser to visit the related HIP brief: </a:t>
            </a:r>
            <a:r>
              <a:rPr lang="en-US" sz="1800" u="sng" dirty="0">
                <a:solidFill>
                  <a:srgbClr val="000000"/>
                </a:solidFill>
                <a:latin typeface="Arial" panose="020B0604020202020204" pitchFamily="34" charset="0"/>
                <a:cs typeface="Arial" panose="020B0604020202020204" pitchFamily="34" charset="0"/>
              </a:rPr>
              <a:t>https://www.fphighimpactpractices.org/briefs/family-planning-vouchers/</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156952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211D1E"/>
                </a:solidFill>
                <a:latin typeface="Arial" panose="020B0604020202020204" pitchFamily="34" charset="0"/>
                <a:cs typeface="Arial" panose="020B0604020202020204" pitchFamily="34" charset="0"/>
              </a:rPr>
              <a:t>Social Franchising for Health e-learning course </a:t>
            </a:r>
            <a:r>
              <a:rPr lang="en-US" sz="1200" b="0" i="0" u="none" strike="noStrike" baseline="0" dirty="0">
                <a:solidFill>
                  <a:srgbClr val="211D1E"/>
                </a:solidFill>
                <a:latin typeface="Arial" panose="020B0604020202020204" pitchFamily="34" charset="0"/>
                <a:cs typeface="Arial" panose="020B0604020202020204" pitchFamily="34" charset="0"/>
              </a:rPr>
              <a:t>uses interactive content and real-life country examples to teach participants about social franchising models.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https://www.globalhealthlearning. org/course/social-franchising</a:t>
            </a:r>
            <a:r>
              <a:rPr lang="en-US" sz="1200" b="0" i="0" u="none" strike="noStrike" baseline="0" dirty="0">
                <a:solidFill>
                  <a:srgbClr val="004991"/>
                </a:solidFill>
                <a:latin typeface="Arial" panose="020B0604020202020204" pitchFamily="34" charset="0"/>
                <a:cs typeface="Arial" panose="020B0604020202020204" pitchFamily="34" charset="0"/>
              </a:rPr>
              <a:t> </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Total Market Approach to Family Planning Services e-learning course </a:t>
            </a:r>
            <a:r>
              <a:rPr lang="en-US" sz="1200" b="0" i="0" u="none" strike="noStrike" baseline="0" dirty="0">
                <a:solidFill>
                  <a:srgbClr val="211D1E"/>
                </a:solidFill>
                <a:latin typeface="Arial" panose="020B0604020202020204" pitchFamily="34" charset="0"/>
                <a:cs typeface="Arial" panose="020B0604020202020204" pitchFamily="34" charset="0"/>
              </a:rPr>
              <a:t>aims to teach participants about effectively targeting subsidies in health systems where health care is delivered through both the public and private sector.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https://www.globalhealthlearning.org/course/total-market-approach-family-planning-services </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11D1E"/>
                </a:solidFill>
                <a:latin typeface="Arial" panose="020B0604020202020204" pitchFamily="34" charset="0"/>
                <a:cs typeface="Arial" panose="020B0604020202020204" pitchFamily="34" charset="0"/>
              </a:rPr>
              <a:t>Clinical Social Franchising Compendium. </a:t>
            </a:r>
            <a:r>
              <a:rPr lang="en-US" sz="1200" b="0" i="0" u="none" strike="noStrike" baseline="0" dirty="0">
                <a:solidFill>
                  <a:srgbClr val="211D1E"/>
                </a:solidFill>
                <a:latin typeface="Arial" panose="020B0604020202020204" pitchFamily="34" charset="0"/>
                <a:cs typeface="Arial" panose="020B0604020202020204" pitchFamily="34" charset="0"/>
              </a:rPr>
              <a:t>An Annual Survey of Programs: Findings From 2015 features findings from an annual survey of social franchise programs worldwide, including the geographies and populations they serve, the health care services they franchise, how they work, and how well they work. Available from </a:t>
            </a:r>
            <a:r>
              <a:rPr lang="en-US" sz="1200" b="0" i="0" u="sng" strike="noStrike" baseline="0" dirty="0">
                <a:solidFill>
                  <a:srgbClr val="004991"/>
                </a:solidFill>
                <a:latin typeface="Arial" panose="020B0604020202020204" pitchFamily="34" charset="0"/>
                <a:cs typeface="Arial" panose="020B0604020202020204" pitchFamily="34" charset="0"/>
              </a:rPr>
              <a:t>https://globalhealthsciences.ucsf.edu/sites/globalhealthsciences.ucsf.edu/files/pub/sf4h-social-franchising-compendium-2016.pdf</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1" i="0" u="none" strike="noStrike" baseline="0" dirty="0">
                <a:solidFill>
                  <a:srgbClr val="1E1E1E"/>
                </a:solidFill>
                <a:latin typeface="Arial" panose="020B0604020202020204" pitchFamily="34" charset="0"/>
                <a:cs typeface="Arial" panose="020B0604020202020204" pitchFamily="34" charset="0"/>
              </a:rPr>
              <a:t>Bonus resource: Use of the WHO Guidelines &amp; Tools alongside service delivery High Impact Practices in family planning. </a:t>
            </a:r>
            <a:r>
              <a:rPr lang="en-US" sz="1200" b="0" i="0" dirty="0">
                <a:solidFill>
                  <a:srgbClr val="3E3F42"/>
                </a:solidFill>
                <a:effectLst/>
                <a:latin typeface="Arial" panose="020B0604020202020204" pitchFamily="34" charset="0"/>
                <a:cs typeface="Arial" panose="020B0604020202020204" pitchFamily="34" charset="0"/>
              </a:rPr>
              <a:t>The tool focuses on Service Delivery HIPs and selected WHO Guidelines related to family planning service delivery. The tool is intended to be a quick reference for program managers designing or implementing family planning programs. The tool can be used to help improve implementation of HIPs by illustrating how to incorporate WHO evidence-based guidelines and/or can be used to support advocacy efforts for HIPs by linking them with globally recognized and credible WHO Guidelines.</a:t>
            </a:r>
            <a:r>
              <a:rPr lang="en-US" sz="1200" b="1" i="0" u="none" strike="noStrike" baseline="0" dirty="0">
                <a:solidFill>
                  <a:srgbClr val="1E1E1E"/>
                </a:solidFill>
                <a:effectLst/>
                <a:latin typeface="Arial" panose="020B0604020202020204" pitchFamily="34" charset="0"/>
                <a:cs typeface="Arial" panose="020B0604020202020204" pitchFamily="34" charset="0"/>
              </a:rPr>
              <a:t> </a:t>
            </a:r>
            <a:r>
              <a:rPr lang="en-US" sz="1200" b="0" i="0" u="none" strike="noStrike" baseline="0" dirty="0">
                <a:solidFill>
                  <a:srgbClr val="1E1E1E"/>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solidFill>
                  <a:srgbClr val="1E1E1E"/>
                </a:solidFill>
                <a:effectLst/>
                <a:latin typeface="Arial" panose="020B0604020202020204" pitchFamily="34" charset="0"/>
                <a:cs typeface="Arial" panose="020B0604020202020204" pitchFamily="34" charset="0"/>
              </a:rPr>
              <a:t> visit: </a:t>
            </a:r>
            <a:r>
              <a:rPr lang="en-US" sz="1200" u="sng" dirty="0">
                <a:latin typeface="Arial" panose="020B0604020202020204" pitchFamily="34" charset="0"/>
                <a:cs typeface="Arial" panose="020B0604020202020204" pitchFamily="34" charset="0"/>
              </a:rPr>
              <a:t>https://www.fphighimpactpractices.org/ibp-who-matrix/</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Social Franchising,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a:latin typeface="+mn-lt"/>
              </a:rPr>
              <a:t>About Us (</a:t>
            </a:r>
            <a:r>
              <a:rPr lang="en-US"/>
              <a:t>copy and paste this link into your web browser)</a:t>
            </a:r>
            <a:r>
              <a:rPr lang="en-US">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latin typeface="Arial" panose="020B0604020202020204" pitchFamily="34" charset="0"/>
                <a:cs typeface="Arial" panose="020B0604020202020204" pitchFamily="34" charset="0"/>
              </a:rPr>
            </a:br>
            <a:r>
              <a:rPr lang="en-US" sz="1200" b="0" i="0" dirty="0">
                <a:solidFill>
                  <a:srgbClr val="3E3F42"/>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rgbClr val="3E3F42"/>
              </a:solidFill>
              <a:effectLst/>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HIPs are identified based on demonstrated magnitude of </a:t>
            </a:r>
            <a:r>
              <a:rPr lang="en-US" sz="1200" b="0" i="1" u="none" strike="noStrike" baseline="0" dirty="0">
                <a:latin typeface="Arial" panose="020B0604020202020204" pitchFamily="34" charset="0"/>
                <a:cs typeface="Arial" panose="020B0604020202020204" pitchFamily="34" charset="0"/>
              </a:rPr>
              <a:t>impact </a:t>
            </a:r>
            <a:r>
              <a:rPr lang="en-US" sz="1200" b="0" i="0" u="none" strike="noStrike" baseline="0" dirty="0">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rgbClr val="054A8E"/>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A 2-pager overview of the HIPs is available in an online and a downloadable PDF format here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Social Franchising is a service delivery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A social franchise is a network of private-sector health care providers that are linked through agreements to provide socially beneficial health services under a common franchise brand.</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This brief describes the potential impact of social franchising on key family planning outcomes. It also provides useful guidance on how social franchising can be used to increase access to high-quality family planning products and services.</a:t>
            </a:r>
          </a:p>
          <a:p>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Service Delivery HIPs, please </a:t>
            </a:r>
            <a:r>
              <a:rPr lang="en-US" sz="1200" dirty="0">
                <a:latin typeface="Arial" panose="020B0604020202020204" pitchFamily="34" charset="0"/>
                <a:cs typeface="Arial" panose="020B0604020202020204" pitchFamily="34" charset="0"/>
              </a:rPr>
              <a:t>copy and paste this link into your web browser to</a:t>
            </a:r>
            <a:r>
              <a:rPr lang="en-US" sz="1200" b="0" i="0" u="none" strike="noStrike" baseline="0" dirty="0">
                <a:latin typeface="Arial" panose="020B0604020202020204" pitchFamily="34" charset="0"/>
                <a:cs typeface="Arial" panose="020B0604020202020204" pitchFamily="34" charset="0"/>
              </a:rPr>
              <a:t> visit this matrix of tools developed by IBP/WHO: </a:t>
            </a:r>
            <a:r>
              <a:rPr lang="en-US" sz="1200" b="0" i="0" u="sng" strike="noStrike" baseline="0" dirty="0">
                <a:latin typeface="Arial" panose="020B0604020202020204" pitchFamily="34" charset="0"/>
                <a:cs typeface="Arial" panose="020B0604020202020204" pitchFamily="34" charset="0"/>
              </a:rPr>
              <a:t>https://www.fphighimpactpractices.org/ibp-who-matrix/</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These tools can be used in conjunction with Service Delivery HIPs. </a:t>
            </a:r>
          </a:p>
          <a:p>
            <a:pPr marL="285750" indent="-285750">
              <a:buFontTx/>
              <a:buChar char="-"/>
            </a:pPr>
            <a:r>
              <a:rPr lang="en-US" sz="1200" b="0" i="0" u="none" strike="noStrike" baseline="0" dirty="0">
                <a:solidFill>
                  <a:srgbClr val="1E1E1E"/>
                </a:solidFill>
                <a:latin typeface="Arial" panose="020B0604020202020204" pitchFamily="34" charset="0"/>
                <a:cs typeface="Arial" panose="020B0604020202020204" pitchFamily="34" charset="0"/>
              </a:rPr>
              <a:t>Available in online and downloadable PDF format.</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https://www.fphighimpactpractices.org/social-franchising-improving-quality-and-expanding-contraceptive-choice-in-the-private-sector-webinar/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endParaRPr lang="en-US" sz="1200" b="1" i="0" dirty="0">
              <a:solidFill>
                <a:srgbClr val="3E3F42"/>
              </a:solidFill>
              <a:effectLst/>
              <a:latin typeface="Arial" panose="020B0604020202020204" pitchFamily="34" charset="0"/>
              <a:cs typeface="Arial" panose="020B0604020202020204" pitchFamily="34" charset="0"/>
            </a:endParaRPr>
          </a:p>
          <a:p>
            <a:pPr marL="285750" indent="-285750">
              <a:buFontTx/>
              <a:buChar char="-"/>
            </a:pPr>
            <a:r>
              <a:rPr lang="en-US" sz="1200" b="1" i="0" dirty="0">
                <a:solidFill>
                  <a:srgbClr val="3E3F42"/>
                </a:solidFill>
                <a:effectLst/>
                <a:latin typeface="Arial" panose="020B0604020202020204" pitchFamily="34" charset="0"/>
                <a:cs typeface="Arial" panose="020B0604020202020204" pitchFamily="34" charset="0"/>
              </a:rPr>
              <a:t>Presenters</a:t>
            </a:r>
            <a:r>
              <a:rPr lang="en-US" sz="1200" b="0" i="0" dirty="0">
                <a:solidFill>
                  <a:srgbClr val="3E3F42"/>
                </a:solidFill>
                <a:effectLst/>
                <a:latin typeface="Arial" panose="020B0604020202020204" pitchFamily="34" charset="0"/>
                <a:cs typeface="Arial" panose="020B0604020202020204" pitchFamily="34" charset="0"/>
              </a:rPr>
              <a:t>:</a:t>
            </a:r>
          </a:p>
          <a:p>
            <a:pPr marL="742950" lvl="1" indent="-285750">
              <a:buFontTx/>
              <a:buChar char="-"/>
            </a:pPr>
            <a:r>
              <a:rPr lang="en-US" sz="1200" b="0" i="0" dirty="0">
                <a:solidFill>
                  <a:srgbClr val="3E3F42"/>
                </a:solidFill>
                <a:effectLst/>
                <a:latin typeface="Arial" panose="020B0604020202020204" pitchFamily="34" charset="0"/>
                <a:cs typeface="Arial" panose="020B0604020202020204" pitchFamily="34" charset="0"/>
              </a:rPr>
              <a:t>Sarah Thurston, Population Services International (PSI)</a:t>
            </a:r>
          </a:p>
          <a:p>
            <a:pPr marL="742950" lvl="1" indent="-285750">
              <a:buFontTx/>
              <a:buChar char="-"/>
            </a:pPr>
            <a:r>
              <a:rPr lang="en-US" sz="1200" b="0" i="0" dirty="0">
                <a:solidFill>
                  <a:srgbClr val="3E3F42"/>
                </a:solidFill>
                <a:effectLst/>
                <a:latin typeface="Arial" panose="020B0604020202020204" pitchFamily="34" charset="0"/>
                <a:cs typeface="Arial" panose="020B0604020202020204" pitchFamily="34" charset="0"/>
              </a:rPr>
              <a:t>Tesfaye </a:t>
            </a:r>
            <a:r>
              <a:rPr lang="en-US" sz="1200" b="0" i="0" dirty="0" err="1">
                <a:solidFill>
                  <a:srgbClr val="3E3F42"/>
                </a:solidFill>
                <a:effectLst/>
                <a:latin typeface="Arial" panose="020B0604020202020204" pitchFamily="34" charset="0"/>
                <a:cs typeface="Arial" panose="020B0604020202020204" pitchFamily="34" charset="0"/>
              </a:rPr>
              <a:t>Mesele</a:t>
            </a:r>
            <a:r>
              <a:rPr lang="en-US" sz="1200" b="0" i="0" dirty="0">
                <a:solidFill>
                  <a:srgbClr val="3E3F42"/>
                </a:solidFill>
                <a:effectLst/>
                <a:latin typeface="Arial" panose="020B0604020202020204" pitchFamily="34" charset="0"/>
                <a:cs typeface="Arial" panose="020B0604020202020204" pitchFamily="34" charset="0"/>
              </a:rPr>
              <a:t>, MSI (formerly Marie Stopes International) – Ethiopia</a:t>
            </a:r>
          </a:p>
          <a:p>
            <a:pPr marL="742950" lvl="1" indent="-285750">
              <a:buFontTx/>
              <a:buChar char="-"/>
            </a:pPr>
            <a:r>
              <a:rPr lang="en-US" sz="1200" b="0" i="0" dirty="0">
                <a:solidFill>
                  <a:srgbClr val="3E3F42"/>
                </a:solidFill>
                <a:effectLst/>
                <a:latin typeface="Arial" panose="020B0604020202020204" pitchFamily="34" charset="0"/>
                <a:cs typeface="Arial" panose="020B0604020202020204" pitchFamily="34" charset="0"/>
              </a:rPr>
              <a:t>Daniel Crapper, PSI/Myanmar</a:t>
            </a:r>
          </a:p>
          <a:p>
            <a:pPr marL="742950" lvl="1" indent="-285750">
              <a:buFontTx/>
              <a:buChar char="-"/>
            </a:pPr>
            <a:r>
              <a:rPr lang="en-US" sz="1200" b="0" i="0" dirty="0">
                <a:solidFill>
                  <a:srgbClr val="3E3F42"/>
                </a:solidFill>
                <a:effectLst/>
                <a:latin typeface="Arial" panose="020B0604020202020204" pitchFamily="34" charset="0"/>
                <a:cs typeface="Arial" panose="020B0604020202020204" pitchFamily="34" charset="0"/>
              </a:rPr>
              <a:t>Martyn Smith, FP2020 (Moderator)</a:t>
            </a:r>
          </a:p>
          <a:p>
            <a:pPr marL="457200" lvl="1" indent="0">
              <a:buFontTx/>
              <a:buNone/>
            </a:pPr>
            <a:endParaRPr lang="en-US" sz="1200" b="0" i="0" dirty="0">
              <a:solidFill>
                <a:srgbClr val="3E3F42"/>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https://www.fphighimpactpractices.org/briefs/social-franchising/</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Even though private providers are a common source of family planning services, many do not offer a full range of methods. Independent private providers may lack training and support to offer provider-dependent methods; they may find commodities for these methods prohibitively expensive and accessing free or subsidized stocks difficult and time consuming; and some note low demand for these methods among their clientele (see Figure 1). </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Nonetheless, failure to offer these methods within the range of services available represents a missed opportunity to leverage existing health care infrastructure and client health-seeking behaviors to expand access to a broad range of family planning methods.</a:t>
            </a:r>
          </a:p>
          <a:p>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https://www.fphighimpactpractices.org/briefs/social-franchising/</a:t>
            </a: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franchising can </a:t>
            </a:r>
            <a:r>
              <a:rPr lang="en-US" sz="1200" b="1" dirty="0">
                <a:solidFill>
                  <a:srgbClr val="054A8E"/>
                </a:solidFill>
                <a:latin typeface="Arial" panose="020B0604020202020204" pitchFamily="34" charset="0"/>
                <a:cs typeface="Arial" panose="020B0604020202020204" pitchFamily="34" charset="0"/>
              </a:rPr>
              <a:t>improve the quality </a:t>
            </a:r>
            <a:r>
              <a:rPr lang="en-US" sz="1200" dirty="0">
                <a:solidFill>
                  <a:srgbClr val="000000"/>
                </a:solidFill>
                <a:latin typeface="Arial" panose="020B0604020202020204" pitchFamily="34" charset="0"/>
                <a:cs typeface="Arial" panose="020B0604020202020204" pitchFamily="34" charset="0"/>
              </a:rPr>
              <a:t>of clinical family planning services delivered by private sector providers.</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 systematic review found that franchised clinics typically score higher on quality ratings than non-franchised private clinics, although an additional review reported mixed results.</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With support from the franchisor, franchisee clinics have demonstrated that they can improve clinical quality standards, including high-quality counseling, provider competence, infection prevention, and clinical governance.</a:t>
            </a:r>
          </a:p>
          <a:p>
            <a:pPr marL="628650" lvl="1" indent="-171450">
              <a:spcAft>
                <a:spcPts val="2400"/>
              </a:spcAft>
              <a:buFont typeface="Arial" panose="020B0604020202020204" pitchFamily="34" charset="0"/>
              <a:buChar char="•"/>
            </a:pPr>
            <a:r>
              <a:rPr lang="en-US" sz="1200" b="0" i="0" u="none" strike="noStrike" baseline="0" dirty="0" err="1">
                <a:solidFill>
                  <a:srgbClr val="211D1E"/>
                </a:solidFill>
                <a:latin typeface="Arial" panose="020B0604020202020204" pitchFamily="34" charset="0"/>
                <a:cs typeface="Arial" panose="020B0604020202020204" pitchFamily="34" charset="0"/>
              </a:rPr>
              <a:t>Beyeler</a:t>
            </a:r>
            <a:r>
              <a:rPr lang="en-US" sz="1200" b="0" i="0" u="none" strike="noStrike" baseline="0" dirty="0">
                <a:solidFill>
                  <a:srgbClr val="211D1E"/>
                </a:solidFill>
                <a:latin typeface="Arial" panose="020B0604020202020204" pitchFamily="34" charset="0"/>
                <a:cs typeface="Arial" panose="020B0604020202020204" pitchFamily="34" charset="0"/>
              </a:rPr>
              <a:t> et al. concluded that “franchising may be a particularly useful strategy in areas where a large unregulated private sector provides the majority of health services.”</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franchising can </a:t>
            </a:r>
            <a:r>
              <a:rPr lang="en-US" sz="1200" b="1" dirty="0">
                <a:solidFill>
                  <a:srgbClr val="054A8E"/>
                </a:solidFill>
                <a:latin typeface="Arial" panose="020B0604020202020204" pitchFamily="34" charset="0"/>
                <a:cs typeface="Arial" panose="020B0604020202020204" pitchFamily="34" charset="0"/>
              </a:rPr>
              <a:t>bring more family planning clientele </a:t>
            </a:r>
            <a:r>
              <a:rPr lang="en-US" sz="1200" dirty="0">
                <a:solidFill>
                  <a:srgbClr val="000000"/>
                </a:solidFill>
                <a:latin typeface="Arial" panose="020B0604020202020204" pitchFamily="34" charset="0"/>
                <a:cs typeface="Arial" panose="020B0604020202020204" pitchFamily="34" charset="0"/>
              </a:rPr>
              <a:t>to participating private-sector clinics.</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Several studies show that clinics experience a rise in family planning visits after joining a franchise.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Studies in </a:t>
            </a:r>
            <a:r>
              <a:rPr lang="en-US" sz="1200" b="1" i="0" u="none" strike="noStrike" baseline="0" dirty="0">
                <a:solidFill>
                  <a:srgbClr val="211D1E"/>
                </a:solidFill>
                <a:latin typeface="Arial" panose="020B0604020202020204" pitchFamily="34" charset="0"/>
                <a:cs typeface="Arial" panose="020B0604020202020204" pitchFamily="34" charset="0"/>
              </a:rPr>
              <a:t>Myanmar and Vietnam </a:t>
            </a:r>
            <a:r>
              <a:rPr lang="en-US" sz="1200" b="0" i="0" u="none" strike="noStrike" baseline="0" dirty="0">
                <a:solidFill>
                  <a:srgbClr val="211D1E"/>
                </a:solidFill>
                <a:latin typeface="Arial" panose="020B0604020202020204" pitchFamily="34" charset="0"/>
                <a:cs typeface="Arial" panose="020B0604020202020204" pitchFamily="34" charset="0"/>
              </a:rPr>
              <a:t>documented an increase of approximately 40% in client loads of franchisee clinics compared with volumes prior to joining the franchise network.</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franchising </a:t>
            </a:r>
            <a:r>
              <a:rPr lang="en-US" sz="1200" b="1" dirty="0">
                <a:solidFill>
                  <a:srgbClr val="054A8E"/>
                </a:solidFill>
                <a:latin typeface="Arial" panose="020B0604020202020204" pitchFamily="34" charset="0"/>
                <a:cs typeface="Arial" panose="020B0604020202020204" pitchFamily="34" charset="0"/>
              </a:rPr>
              <a:t>supports access to and voluntary use </a:t>
            </a:r>
            <a:r>
              <a:rPr lang="en-US" sz="1200" dirty="0">
                <a:solidFill>
                  <a:srgbClr val="000000"/>
                </a:solidFill>
                <a:latin typeface="Arial" panose="020B0604020202020204" pitchFamily="34" charset="0"/>
                <a:cs typeface="Arial" panose="020B0604020202020204" pitchFamily="34" charset="0"/>
              </a:rPr>
              <a:t>of long-acting and permanent methods.</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Studies in </a:t>
            </a:r>
            <a:r>
              <a:rPr lang="en-US" sz="1200" b="1" i="0" u="none" strike="noStrike" baseline="0" dirty="0">
                <a:solidFill>
                  <a:srgbClr val="211D1E"/>
                </a:solidFill>
                <a:latin typeface="Arial" panose="020B0604020202020204" pitchFamily="34" charset="0"/>
                <a:cs typeface="Arial" panose="020B0604020202020204" pitchFamily="34" charset="0"/>
              </a:rPr>
              <a:t>Kenya and Pakistan </a:t>
            </a:r>
            <a:r>
              <a:rPr lang="en-US" sz="1200" b="0" i="0" u="none" strike="noStrike" baseline="0" dirty="0">
                <a:solidFill>
                  <a:srgbClr val="211D1E"/>
                </a:solidFill>
                <a:latin typeface="Arial" panose="020B0604020202020204" pitchFamily="34" charset="0"/>
                <a:cs typeface="Arial" panose="020B0604020202020204" pitchFamily="34" charset="0"/>
              </a:rPr>
              <a:t>show that women living in catchment areas served by a social franchise facility are more likely to be using a long-acting reversible contraceptive (LARC) or permanent method than women in areas without a social franchise.</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Routine service data from one large global franchisor showed that in 2014 nearly 70% of methods provided by social franchisee clinics were implants and IUDs, and nearly 50% of clients who adopted a method at their visit and who had not been using a modern method for at least three months prior to their visit had chosen an implant or IUD.</a:t>
            </a:r>
            <a:endParaRPr lang="en-US" sz="1200"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Social franchising can </a:t>
            </a:r>
            <a:r>
              <a:rPr lang="en-US" sz="1200" b="1" dirty="0">
                <a:solidFill>
                  <a:srgbClr val="054A8E"/>
                </a:solidFill>
                <a:latin typeface="Arial" panose="020B0604020202020204" pitchFamily="34" charset="0"/>
                <a:cs typeface="Arial" panose="020B0604020202020204" pitchFamily="34" charset="0"/>
              </a:rPr>
              <a:t>support coordination of independent private providers </a:t>
            </a:r>
            <a:r>
              <a:rPr lang="en-US" sz="1200" dirty="0">
                <a:solidFill>
                  <a:srgbClr val="000000"/>
                </a:solidFill>
                <a:latin typeface="Arial" panose="020B0604020202020204" pitchFamily="34" charset="0"/>
                <a:cs typeface="Arial" panose="020B0604020202020204" pitchFamily="34" charset="0"/>
              </a:rPr>
              <a:t>with public health systems in support of goals like Universal Health Coverage.</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 key component to most family planning social franchise networks is access to family planning commodities through government stocks.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Accessing free or subsidized commodities enables franchisees to make a reasonable profit margin from family planning services while keeping service prices affordable for the client. </a:t>
            </a:r>
          </a:p>
          <a:p>
            <a:pPr marL="628650" lvl="1" indent="-171450">
              <a:spcAft>
                <a:spcPts val="2400"/>
              </a:spcAft>
              <a:buFont typeface="Arial" panose="020B0604020202020204" pitchFamily="34" charset="0"/>
              <a:buChar char="•"/>
            </a:pPr>
            <a:r>
              <a:rPr lang="en-US" sz="1200" b="0" i="0" u="none" strike="noStrike" baseline="0" dirty="0">
                <a:solidFill>
                  <a:srgbClr val="211D1E"/>
                </a:solidFill>
                <a:latin typeface="Arial" panose="020B0604020202020204" pitchFamily="34" charset="0"/>
                <a:cs typeface="Arial" panose="020B0604020202020204" pitchFamily="34" charset="0"/>
              </a:rPr>
              <a:t>Experts believe that social franchise networks can act as an “aggregator” of the private sector to, for example, link franchisees to national health insurance programs </a:t>
            </a:r>
            <a:endParaRPr lang="en-US" sz="1200" dirty="0">
              <a:solidFill>
                <a:srgbClr val="054A8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317077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fphighimpactpractices.org/briefs/adolescent-responsive-contraceptive-services/" TargetMode="External"/><Relationship Id="rId5" Type="http://schemas.openxmlformats.org/officeDocument/2006/relationships/image" Target="../media/image21.png"/><Relationship Id="rId4" Type="http://schemas.openxmlformats.org/officeDocument/2006/relationships/hyperlink" Target="https://www.fphighimpactpractices.org/briefs/family-planning-vouch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phighimpactpractices.org/briefs/social-franchis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s://www.globalhealthlearning.org/course/social-franchising" TargetMode="External"/><Relationship Id="rId3" Type="http://schemas.openxmlformats.org/officeDocument/2006/relationships/image" Target="../media/image6.png"/><Relationship Id="rId7" Type="http://schemas.openxmlformats.org/officeDocument/2006/relationships/image" Target="../media/image26.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hyperlink" Target="https://globalhealthsciences.ucsf.edu/sites/globalhealthsciences.ucsf.edu/files/pub/sf4h-social-franchising-compendium-2016.pdf" TargetMode="External"/><Relationship Id="rId10" Type="http://schemas.openxmlformats.org/officeDocument/2006/relationships/image" Target="../media/image28.jpeg"/><Relationship Id="rId4" Type="http://schemas.openxmlformats.org/officeDocument/2006/relationships/hyperlink" Target="https://www.globalhealthlearning.org/course/total-market-approach-family-planning-services" TargetMode="Externa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logo&#10;&#10;Description automatically generated">
            <a:extLst>
              <a:ext uri="{FF2B5EF4-FFF2-40B4-BE49-F238E27FC236}">
                <a16:creationId xmlns:a16="http://schemas.microsoft.com/office/drawing/2014/main" id="{80EFF92E-DE2E-4800-A261-F08C6BCFDF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99" r="7514" b="-3422"/>
          <a:stretch/>
        </p:blipFill>
        <p:spPr>
          <a:xfrm>
            <a:off x="7169757" y="-1"/>
            <a:ext cx="11132928" cy="7353301"/>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8058437" y="-234107"/>
            <a:ext cx="4053517" cy="10790354"/>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Social Franchising</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4738807" y="1363056"/>
            <a:ext cx="4053517" cy="1279277"/>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3921699"/>
            <a:ext cx="4451409" cy="1112852"/>
          </a:xfrm>
          <a:prstGeom prst="rect">
            <a:avLst/>
          </a:prstGeom>
        </p:spPr>
      </p:pic>
      <p:sp>
        <p:nvSpPr>
          <p:cNvPr id="9" name="TextBox 9"/>
          <p:cNvSpPr txBox="1"/>
          <p:nvPr/>
        </p:nvSpPr>
        <p:spPr>
          <a:xfrm>
            <a:off x="1674516" y="6764515"/>
            <a:ext cx="9462031" cy="1103315"/>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Improving quality and expanding contraceptive choice in the private sector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01653622-0739-468A-BA6F-631EEA74411E}"/>
              </a:ext>
            </a:extLst>
          </p:cNvPr>
          <p:cNvSpPr/>
          <p:nvPr/>
        </p:nvSpPr>
        <p:spPr>
          <a:xfrm flipV="1">
            <a:off x="-11461" y="-4"/>
            <a:ext cx="18257632" cy="269895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3" name="TextBox 23">
            <a:extLst>
              <a:ext uri="{FF2B5EF4-FFF2-40B4-BE49-F238E27FC236}">
                <a16:creationId xmlns:a16="http://schemas.microsoft.com/office/drawing/2014/main" id="{AFCEFB48-B8F0-4A1D-BB84-147402F651D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18" name="TextBox 8">
            <a:extLst>
              <a:ext uri="{FF2B5EF4-FFF2-40B4-BE49-F238E27FC236}">
                <a16:creationId xmlns:a16="http://schemas.microsoft.com/office/drawing/2014/main" id="{E111D643-659A-4F37-9DE4-3FA7236573DC}"/>
              </a:ext>
            </a:extLst>
          </p:cNvPr>
          <p:cNvSpPr txBox="1"/>
          <p:nvPr/>
        </p:nvSpPr>
        <p:spPr>
          <a:xfrm>
            <a:off x="9660056" y="1774988"/>
            <a:ext cx="7936567" cy="795089"/>
          </a:xfrm>
          <a:prstGeom prst="rect">
            <a:avLst/>
          </a:prstGeom>
        </p:spPr>
        <p:txBody>
          <a:bodyPr wrap="square" lIns="0" tIns="0" rIns="0" bIns="0" rtlCol="0" anchor="t">
            <a:spAutoFit/>
          </a:bodyPr>
          <a:lstStyle/>
          <a:p>
            <a:pPr lvl="0">
              <a:lnSpc>
                <a:spcPts val="3079"/>
              </a:lnSpc>
              <a:spcBef>
                <a:spcPct val="0"/>
              </a:spcBef>
            </a:pPr>
            <a:r>
              <a:rPr lang="en-US" sz="3000" b="1" dirty="0">
                <a:solidFill>
                  <a:srgbClr val="000000"/>
                </a:solidFill>
                <a:latin typeface="Arial" panose="020B0604020202020204" pitchFamily="34" charset="0"/>
                <a:cs typeface="Arial" panose="020B0604020202020204" pitchFamily="34" charset="0"/>
              </a:rPr>
              <a:t>Evidence Summary of the Effect of Social Franchising on Modern Contraceptive Use</a:t>
            </a:r>
          </a:p>
        </p:txBody>
      </p:sp>
      <p:pic>
        <p:nvPicPr>
          <p:cNvPr id="3" name="Picture 2" descr="Text&#10;&#10;Description automatically generated">
            <a:extLst>
              <a:ext uri="{FF2B5EF4-FFF2-40B4-BE49-F238E27FC236}">
                <a16:creationId xmlns:a16="http://schemas.microsoft.com/office/drawing/2014/main" id="{840E4B9F-84DE-4C3B-8281-3F1CC8967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281" y="1723863"/>
            <a:ext cx="1511328" cy="788724"/>
          </a:xfrm>
          <a:prstGeom prst="rect">
            <a:avLst/>
          </a:prstGeom>
        </p:spPr>
      </p:pic>
      <p:pic>
        <p:nvPicPr>
          <p:cNvPr id="6" name="Picture 5">
            <a:extLst>
              <a:ext uri="{FF2B5EF4-FFF2-40B4-BE49-F238E27FC236}">
                <a16:creationId xmlns:a16="http://schemas.microsoft.com/office/drawing/2014/main" id="{01123B77-9280-4E0A-8C0A-C93F0CB3D8E6}"/>
              </a:ext>
            </a:extLst>
          </p:cNvPr>
          <p:cNvPicPr>
            <a:picLocks noChangeAspect="1"/>
          </p:cNvPicPr>
          <p:nvPr/>
        </p:nvPicPr>
        <p:blipFill>
          <a:blip r:embed="rId5"/>
          <a:stretch>
            <a:fillRect/>
          </a:stretch>
        </p:blipFill>
        <p:spPr>
          <a:xfrm>
            <a:off x="1272479" y="2698954"/>
            <a:ext cx="16324144" cy="6415246"/>
          </a:xfrm>
          <a:prstGeom prst="rect">
            <a:avLst/>
          </a:prstGeom>
          <a:ln>
            <a:solidFill>
              <a:schemeClr val="tx1"/>
            </a:solidFill>
          </a:ln>
        </p:spPr>
      </p:pic>
    </p:spTree>
    <p:extLst>
      <p:ext uri="{BB962C8B-B14F-4D97-AF65-F5344CB8AC3E}">
        <p14:creationId xmlns:p14="http://schemas.microsoft.com/office/powerpoint/2010/main" val="3627718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2469A035-C3E5-41B7-A8CA-812CA8E550B9}"/>
              </a:ext>
            </a:extLst>
          </p:cNvPr>
          <p:cNvSpPr/>
          <p:nvPr/>
        </p:nvSpPr>
        <p:spPr>
          <a:xfrm flipV="1">
            <a:off x="-11461" y="-4"/>
            <a:ext cx="18257632" cy="292419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p:txBody>
      </p:sp>
      <p:sp>
        <p:nvSpPr>
          <p:cNvPr id="13" name="TextBox 23">
            <a:extLst>
              <a:ext uri="{FF2B5EF4-FFF2-40B4-BE49-F238E27FC236}">
                <a16:creationId xmlns:a16="http://schemas.microsoft.com/office/drawing/2014/main" id="{AFCEFB48-B8F0-4A1D-BB84-147402F651D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12" name="TextBox 8">
            <a:extLst>
              <a:ext uri="{FF2B5EF4-FFF2-40B4-BE49-F238E27FC236}">
                <a16:creationId xmlns:a16="http://schemas.microsoft.com/office/drawing/2014/main" id="{8DFE6A67-AD00-4E14-94EA-FFBBF52DE29C}"/>
              </a:ext>
            </a:extLst>
          </p:cNvPr>
          <p:cNvSpPr txBox="1"/>
          <p:nvPr/>
        </p:nvSpPr>
        <p:spPr>
          <a:xfrm>
            <a:off x="1447799" y="3096136"/>
            <a:ext cx="7696200" cy="523220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There may be greater impact when combining social franchising with a </a:t>
            </a:r>
            <a:r>
              <a:rPr lang="en-US" sz="4000" b="1" dirty="0">
                <a:solidFill>
                  <a:srgbClr val="054A8E"/>
                </a:solidFill>
                <a:latin typeface="Arial" panose="020B0604020202020204" pitchFamily="34" charset="0"/>
                <a:cs typeface="Arial" panose="020B0604020202020204" pitchFamily="34" charset="0"/>
              </a:rPr>
              <a:t>voucher program</a:t>
            </a:r>
            <a:r>
              <a:rPr lang="en-US" sz="4000" dirty="0">
                <a:solidFill>
                  <a:srgbClr val="000000"/>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franchising helps private providers incorporate </a:t>
            </a:r>
            <a:r>
              <a:rPr lang="en-US" sz="4000" b="1" i="1" dirty="0">
                <a:solidFill>
                  <a:srgbClr val="054A8E"/>
                </a:solidFill>
                <a:latin typeface="Arial" panose="020B0604020202020204" pitchFamily="34" charset="0"/>
                <a:cs typeface="Arial" panose="020B0604020202020204" pitchFamily="34" charset="0"/>
              </a:rPr>
              <a:t>adolescent-responsive</a:t>
            </a:r>
            <a:r>
              <a:rPr lang="en-US" sz="4000" i="1" dirty="0">
                <a:solidFill>
                  <a:srgbClr val="000000"/>
                </a:solidFill>
                <a:latin typeface="Arial" panose="020B0604020202020204" pitchFamily="34" charset="0"/>
                <a:cs typeface="Arial" panose="020B0604020202020204" pitchFamily="34" charset="0"/>
              </a:rPr>
              <a:t> contraceptive services.</a:t>
            </a:r>
            <a:endParaRPr lang="en-US" sz="4000" dirty="0">
              <a:solidFill>
                <a:srgbClr val="000000"/>
              </a:solidFill>
              <a:latin typeface="Arial" panose="020B0604020202020204" pitchFamily="34" charset="0"/>
              <a:cs typeface="Arial" panose="020B0604020202020204" pitchFamily="34" charset="0"/>
            </a:endParaRPr>
          </a:p>
        </p:txBody>
      </p:sp>
      <p:pic>
        <p:nvPicPr>
          <p:cNvPr id="5" name="Picture 4">
            <a:hlinkClick r:id="rId4"/>
            <a:extLst>
              <a:ext uri="{FF2B5EF4-FFF2-40B4-BE49-F238E27FC236}">
                <a16:creationId xmlns:a16="http://schemas.microsoft.com/office/drawing/2014/main" id="{27A2D4EE-712E-4962-80D2-2B6E4EAF3F7B}"/>
              </a:ext>
            </a:extLst>
          </p:cNvPr>
          <p:cNvPicPr>
            <a:picLocks noChangeAspect="1"/>
          </p:cNvPicPr>
          <p:nvPr/>
        </p:nvPicPr>
        <p:blipFill>
          <a:blip r:embed="rId5"/>
          <a:stretch>
            <a:fillRect/>
          </a:stretch>
        </p:blipFill>
        <p:spPr>
          <a:xfrm>
            <a:off x="13624624" y="1028578"/>
            <a:ext cx="4154006" cy="3961011"/>
          </a:xfrm>
          <a:prstGeom prst="rect">
            <a:avLst/>
          </a:prstGeom>
        </p:spPr>
      </p:pic>
      <p:pic>
        <p:nvPicPr>
          <p:cNvPr id="14" name="Picture 13">
            <a:hlinkClick r:id="rId6"/>
            <a:extLst>
              <a:ext uri="{FF2B5EF4-FFF2-40B4-BE49-F238E27FC236}">
                <a16:creationId xmlns:a16="http://schemas.microsoft.com/office/drawing/2014/main" id="{B0AA5D03-3885-4596-B78D-5E51E5411A67}"/>
              </a:ext>
            </a:extLst>
          </p:cNvPr>
          <p:cNvPicPr>
            <a:picLocks noChangeAspect="1"/>
          </p:cNvPicPr>
          <p:nvPr/>
        </p:nvPicPr>
        <p:blipFill>
          <a:blip r:embed="rId7"/>
          <a:stretch>
            <a:fillRect/>
          </a:stretch>
        </p:blipFill>
        <p:spPr>
          <a:xfrm>
            <a:off x="9143999" y="4485435"/>
            <a:ext cx="4150339" cy="4453350"/>
          </a:xfrm>
          <a:prstGeom prst="rect">
            <a:avLst/>
          </a:prstGeom>
        </p:spPr>
      </p:pic>
    </p:spTree>
    <p:extLst>
      <p:ext uri="{BB962C8B-B14F-4D97-AF65-F5344CB8AC3E}">
        <p14:creationId xmlns:p14="http://schemas.microsoft.com/office/powerpoint/2010/main" val="3603313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E2EA3444-C09B-42AB-B555-A41F3B60E1EA}"/>
              </a:ext>
            </a:extLst>
          </p:cNvPr>
          <p:cNvSpPr/>
          <p:nvPr/>
        </p:nvSpPr>
        <p:spPr>
          <a:xfrm flipV="1">
            <a:off x="-11461" y="-6"/>
            <a:ext cx="18257632" cy="382514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774035" y="480027"/>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Social franchising is a promising practice</a:t>
            </a:r>
          </a:p>
        </p:txBody>
      </p:sp>
      <p:sp>
        <p:nvSpPr>
          <p:cNvPr id="29" name="TextBox 28">
            <a:extLst>
              <a:ext uri="{FF2B5EF4-FFF2-40B4-BE49-F238E27FC236}">
                <a16:creationId xmlns:a16="http://schemas.microsoft.com/office/drawing/2014/main" id="{E516080E-B78D-44FF-B4B2-ABB1F2E88D31}"/>
              </a:ext>
            </a:extLst>
          </p:cNvPr>
          <p:cNvSpPr txBox="1"/>
          <p:nvPr/>
        </p:nvSpPr>
        <p:spPr>
          <a:xfrm>
            <a:off x="2209801" y="3614352"/>
            <a:ext cx="13868399" cy="4401205"/>
          </a:xfrm>
          <a:prstGeom prst="rect">
            <a:avLst/>
          </a:prstGeom>
          <a:noFill/>
        </p:spPr>
        <p:txBody>
          <a:bodyPr wrap="square">
            <a:spAutoFit/>
          </a:bodyPr>
          <a:lstStyle/>
          <a:p>
            <a:r>
              <a:rPr lang="en-US" sz="4000" b="0" i="0" u="none" strike="noStrike" baseline="0" dirty="0">
                <a:solidFill>
                  <a:srgbClr val="1E1E1E"/>
                </a:solidFill>
                <a:latin typeface="Arial" panose="020B0604020202020204" pitchFamily="34" charset="0"/>
                <a:cs typeface="Arial" panose="020B0604020202020204" pitchFamily="34" charset="0"/>
              </a:rPr>
              <a:t>A </a:t>
            </a:r>
            <a:r>
              <a:rPr lang="en-US" sz="4000" b="0" i="1" u="none" strike="noStrike" baseline="0" dirty="0">
                <a:solidFill>
                  <a:srgbClr val="1E1E1E"/>
                </a:solidFill>
                <a:latin typeface="Arial" panose="020B0604020202020204" pitchFamily="34" charset="0"/>
                <a:cs typeface="Arial" panose="020B0604020202020204" pitchFamily="34" charset="0"/>
              </a:rPr>
              <a:t>promising </a:t>
            </a:r>
            <a:r>
              <a:rPr lang="en-US" sz="4000" b="0" i="0" u="none" strike="noStrike" baseline="0" dirty="0">
                <a:solidFill>
                  <a:srgbClr val="1E1E1E"/>
                </a:solidFill>
                <a:latin typeface="Arial" panose="020B0604020202020204" pitchFamily="34" charset="0"/>
                <a:cs typeface="Arial" panose="020B0604020202020204" pitchFamily="34" charset="0"/>
              </a:rPr>
              <a:t>practice has limited evidence, with more information needed to fully document implementation experience and impact. The advisory group recommends that such promising interventions be promoted widely, provided they are implemented within the context of research and are carefully evaluated in terms of both impact and process. </a:t>
            </a:r>
            <a:endParaRPr lang="en-US" sz="2800" dirty="0">
              <a:latin typeface="Arial" panose="020B0604020202020204" pitchFamily="34" charset="0"/>
              <a:cs typeface="Arial" panose="020B0604020202020204" pitchFamily="34" charset="0"/>
            </a:endParaRPr>
          </a:p>
        </p:txBody>
      </p:sp>
      <p:sp>
        <p:nvSpPr>
          <p:cNvPr id="11" name="TextBox 23">
            <a:extLst>
              <a:ext uri="{FF2B5EF4-FFF2-40B4-BE49-F238E27FC236}">
                <a16:creationId xmlns:a16="http://schemas.microsoft.com/office/drawing/2014/main" id="{1F63A90F-2E83-4722-B508-799958ABE00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5731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054A8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054A8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A3F7A6E5-3C77-4B03-96A5-13F17FED852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94550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6"/>
          </a:xfrm>
        </p:grpSpPr>
        <p:sp>
          <p:nvSpPr>
            <p:cNvPr id="5" name="TextBox 5"/>
            <p:cNvSpPr txBox="1"/>
            <p:nvPr/>
          </p:nvSpPr>
          <p:spPr>
            <a:xfrm>
              <a:off x="-1161686" y="2139220"/>
              <a:ext cx="13501365" cy="256480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6E940930-A075-4645-9CD9-6FAFAEDD305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308654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3B84FC3A-D7E5-4DEA-9C1F-AE149309939E}"/>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3543300"/>
            <a:ext cx="14805721" cy="4401205"/>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is the effect of social franchising on contraceptive prevalence in communities served by social franchise clinics?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is the differential impact on contraceptive use of social franchising with and without a voucher component?</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are the associated costs with maintaining a social franchise?</a:t>
            </a:r>
            <a:endParaRPr lang="en-US" sz="4000" dirty="0">
              <a:solidFill>
                <a:srgbClr val="054A8E"/>
              </a:solidFill>
              <a:latin typeface="Arial" panose="020B0604020202020204" pitchFamily="34" charset="0"/>
              <a:cs typeface="Arial" panose="020B0604020202020204" pitchFamily="34" charset="0"/>
            </a:endParaRPr>
          </a:p>
        </p:txBody>
      </p:sp>
      <p:sp>
        <p:nvSpPr>
          <p:cNvPr id="11" name="TextBox 23">
            <a:extLst>
              <a:ext uri="{FF2B5EF4-FFF2-40B4-BE49-F238E27FC236}">
                <a16:creationId xmlns:a16="http://schemas.microsoft.com/office/drawing/2014/main" id="{1F63A90F-2E83-4722-B508-799958ABE00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321047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BE12CBEA-CF02-4CB8-90D5-D5E6B30E8B65}"/>
              </a:ext>
            </a:extLst>
          </p:cNvPr>
          <p:cNvSpPr/>
          <p:nvPr/>
        </p:nvSpPr>
        <p:spPr>
          <a:xfrm flipV="1">
            <a:off x="-11461" y="-6"/>
            <a:ext cx="18257632" cy="28935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143001" y="5073868"/>
            <a:ext cx="3804422" cy="1661993"/>
          </a:xfrm>
          <a:prstGeom prst="rect">
            <a:avLst/>
          </a:prstGeom>
        </p:spPr>
        <p:txBody>
          <a:bodyPr wrap="square" lIns="0" tIns="0" rIns="0" bIns="0" rtlCol="0" anchor="t">
            <a:spAutoFit/>
          </a:bodyPr>
          <a:lstStyle/>
          <a:p>
            <a:pPr>
              <a:spcAft>
                <a:spcPts val="2400"/>
              </a:spcAft>
            </a:pPr>
            <a:r>
              <a:rPr lang="en-US" sz="3600" dirty="0">
                <a:latin typeface="Arial" panose="020B0604020202020204" pitchFamily="34" charset="0"/>
                <a:cs typeface="Arial" panose="020B0604020202020204" pitchFamily="34" charset="0"/>
              </a:rPr>
              <a:t>Assess </a:t>
            </a:r>
            <a:r>
              <a:rPr lang="en-US" sz="3600" b="1" dirty="0">
                <a:solidFill>
                  <a:srgbClr val="054A8E"/>
                </a:solidFill>
                <a:latin typeface="Arial" panose="020B0604020202020204" pitchFamily="34" charset="0"/>
                <a:cs typeface="Arial" panose="020B0604020202020204" pitchFamily="34" charset="0"/>
              </a:rPr>
              <a:t>health market conditions</a:t>
            </a:r>
            <a:r>
              <a:rPr lang="en-US" sz="3600" dirty="0">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2E8811C0-59C3-4EE4-A1C1-D67F51641185}"/>
              </a:ext>
            </a:extLst>
          </p:cNvPr>
          <p:cNvSpPr/>
          <p:nvPr/>
        </p:nvSpPr>
        <p:spPr>
          <a:xfrm>
            <a:off x="5029199" y="2895626"/>
            <a:ext cx="12344399" cy="610010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501C7346-CD06-41D1-AD03-720C46533C2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12" name="TextBox 8">
            <a:extLst>
              <a:ext uri="{FF2B5EF4-FFF2-40B4-BE49-F238E27FC236}">
                <a16:creationId xmlns:a16="http://schemas.microsoft.com/office/drawing/2014/main" id="{5DEFF312-A4FF-4343-88A6-62FF8F88589F}"/>
              </a:ext>
            </a:extLst>
          </p:cNvPr>
          <p:cNvSpPr txBox="1"/>
          <p:nvPr/>
        </p:nvSpPr>
        <p:spPr>
          <a:xfrm>
            <a:off x="5363659" y="3124204"/>
            <a:ext cx="12091715" cy="5709255"/>
          </a:xfrm>
          <a:prstGeom prst="rect">
            <a:avLst/>
          </a:prstGeom>
          <a:ln>
            <a:noFill/>
          </a:ln>
        </p:spPr>
        <p:txBody>
          <a:bodyPr wrap="square" lIns="0" tIns="0" rIns="0" bIns="0" rtlCol="0" anchor="t">
            <a:spAutoFit/>
          </a:bodyPr>
          <a:lstStyle/>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The private medical sector, especially the outpatient sector, has adequate infrastructure and human resource capacity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Poor and underserved client groups currently seek care from private providers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The public sector is overburdened and/ or unable to adequately address unmet need for family planning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The government is interested in and supportive of developing, regulating, or contracting the private sector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Clients or third-party payers are willing to buy health services offered in small or mid-size private-sector outlets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Clients or third-party payers are able to pay for services, either through out-of-pocket payments, health insurance, or other demand-side financing schemes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Adequate resources are available for franchise set-up and ongoing management </a:t>
            </a:r>
          </a:p>
          <a:p>
            <a:pPr marL="342900" indent="-342900">
              <a:spcAft>
                <a:spcPts val="600"/>
              </a:spcAft>
              <a:buFont typeface="Arial" panose="020B0604020202020204" pitchFamily="34" charset="0"/>
              <a:buChar char="•"/>
            </a:pPr>
            <a:r>
              <a:rPr lang="en-US" sz="2400" b="0" i="0" u="none" strike="noStrike" baseline="0" dirty="0">
                <a:solidFill>
                  <a:srgbClr val="211D1E"/>
                </a:solidFill>
                <a:effectLst/>
                <a:latin typeface="Arial" panose="020B0604020202020204" pitchFamily="34" charset="0"/>
                <a:cs typeface="Arial" panose="020B0604020202020204" pitchFamily="34" charset="0"/>
              </a:rPr>
              <a:t>The policy environment is favorable to task sharing whereby mid-level providers can offer the franchised package of services</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pic>
        <p:nvPicPr>
          <p:cNvPr id="14" name="Graphic 13" descr="Lightbulb with solid fill">
            <a:extLst>
              <a:ext uri="{FF2B5EF4-FFF2-40B4-BE49-F238E27FC236}">
                <a16:creationId xmlns:a16="http://schemas.microsoft.com/office/drawing/2014/main" id="{904FBF2A-572C-4E01-95A1-E7FF7AA83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
        <p:nvSpPr>
          <p:cNvPr id="2" name="Rectangle 1">
            <a:extLst>
              <a:ext uri="{FF2B5EF4-FFF2-40B4-BE49-F238E27FC236}">
                <a16:creationId xmlns:a16="http://schemas.microsoft.com/office/drawing/2014/main" id="{FCFA40AB-E6E8-4EF0-9B31-EBDE134E3503}"/>
              </a:ext>
            </a:extLst>
          </p:cNvPr>
          <p:cNvSpPr/>
          <p:nvPr/>
        </p:nvSpPr>
        <p:spPr>
          <a:xfrm>
            <a:off x="5412512" y="2149205"/>
            <a:ext cx="11961086" cy="843741"/>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2600" b="1" dirty="0">
                <a:latin typeface="Arial" panose="020B0604020202020204" pitchFamily="34" charset="0"/>
                <a:cs typeface="Arial" panose="020B0604020202020204" pitchFamily="34" charset="0"/>
              </a:rPr>
              <a:t>Box 1. Health Market Conditions That Likely Lead to Social Franchising Success</a:t>
            </a:r>
          </a:p>
        </p:txBody>
      </p:sp>
      <p:sp>
        <p:nvSpPr>
          <p:cNvPr id="7" name="Rectangle 6">
            <a:extLst>
              <a:ext uri="{FF2B5EF4-FFF2-40B4-BE49-F238E27FC236}">
                <a16:creationId xmlns:a16="http://schemas.microsoft.com/office/drawing/2014/main" id="{652A804E-4A6F-4BB8-A54A-0526125FE4C6}"/>
              </a:ext>
            </a:extLst>
          </p:cNvPr>
          <p:cNvSpPr/>
          <p:nvPr/>
        </p:nvSpPr>
        <p:spPr>
          <a:xfrm>
            <a:off x="5029199" y="2149205"/>
            <a:ext cx="533401" cy="843741"/>
          </a:xfrm>
          <a:prstGeom prst="rect">
            <a:avLst/>
          </a:prstGeom>
          <a:solidFill>
            <a:srgbClr val="1590AE"/>
          </a:solidFill>
          <a:ln>
            <a:solidFill>
              <a:srgbClr val="1590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05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F78DFC87-4808-4F8C-8651-6467A9D35576}"/>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0">
            <a:extLst>
              <a:ext uri="{FF2B5EF4-FFF2-40B4-BE49-F238E27FC236}">
                <a16:creationId xmlns:a16="http://schemas.microsoft.com/office/drawing/2014/main" id="{7C4BFFF7-179B-4875-9490-A40AFD53928B}"/>
              </a:ext>
            </a:extLst>
          </p:cNvPr>
          <p:cNvSpPr txBox="1"/>
          <p:nvPr/>
        </p:nvSpPr>
        <p:spPr>
          <a:xfrm>
            <a:off x="914400" y="562923"/>
            <a:ext cx="502919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DDA0588A-0943-4298-8FD3-DD251E1B806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13" name="TextBox 8">
            <a:extLst>
              <a:ext uri="{FF2B5EF4-FFF2-40B4-BE49-F238E27FC236}">
                <a16:creationId xmlns:a16="http://schemas.microsoft.com/office/drawing/2014/main" id="{C30824C3-F320-42A9-A53A-A6AB1A3493A0}"/>
              </a:ext>
            </a:extLst>
          </p:cNvPr>
          <p:cNvSpPr txBox="1"/>
          <p:nvPr/>
        </p:nvSpPr>
        <p:spPr>
          <a:xfrm>
            <a:off x="1447800" y="3332644"/>
            <a:ext cx="14630400" cy="5663089"/>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Seek opportunities to </a:t>
            </a:r>
            <a:r>
              <a:rPr lang="en-US" sz="3600" b="1" dirty="0">
                <a:solidFill>
                  <a:srgbClr val="054A8E"/>
                </a:solidFill>
                <a:latin typeface="Arial" panose="020B0604020202020204" pitchFamily="34" charset="0"/>
                <a:cs typeface="Arial" panose="020B0604020202020204" pitchFamily="34" charset="0"/>
              </a:rPr>
              <a:t>engage large social franchise networks </a:t>
            </a:r>
            <a:r>
              <a:rPr lang="en-US" sz="3600" dirty="0">
                <a:latin typeface="Arial" panose="020B0604020202020204" pitchFamily="34" charset="0"/>
                <a:cs typeface="Arial" panose="020B0604020202020204" pitchFamily="34" charset="0"/>
              </a:rPr>
              <a:t>and geographic coverage.</a:t>
            </a:r>
          </a:p>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Recruit franchisees </a:t>
            </a:r>
            <a:r>
              <a:rPr lang="en-US" sz="3600" b="1" dirty="0">
                <a:solidFill>
                  <a:srgbClr val="054A8E"/>
                </a:solidFill>
                <a:latin typeface="Arial" panose="020B0604020202020204" pitchFamily="34" charset="0"/>
                <a:cs typeface="Arial" panose="020B0604020202020204" pitchFamily="34" charset="0"/>
              </a:rPr>
              <a:t>selectively</a:t>
            </a:r>
            <a:r>
              <a:rPr lang="en-US" sz="36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Identify franchisees that have </a:t>
            </a:r>
            <a:r>
              <a:rPr lang="en-US" sz="3600" b="1" dirty="0">
                <a:solidFill>
                  <a:srgbClr val="054A8E"/>
                </a:solidFill>
                <a:latin typeface="Arial" panose="020B0604020202020204" pitchFamily="34" charset="0"/>
                <a:cs typeface="Arial" panose="020B0604020202020204" pitchFamily="34" charset="0"/>
              </a:rPr>
              <a:t>underutilized capacity </a:t>
            </a:r>
            <a:r>
              <a:rPr lang="en-US" sz="3600" dirty="0">
                <a:latin typeface="Arial" panose="020B0604020202020204" pitchFamily="34" charset="0"/>
                <a:cs typeface="Arial" panose="020B0604020202020204" pitchFamily="34" charset="0"/>
              </a:rPr>
              <a:t>to maximize health impact.</a:t>
            </a:r>
          </a:p>
          <a:p>
            <a:pPr marL="571500" indent="-571500">
              <a:spcAft>
                <a:spcPts val="2400"/>
              </a:spcAft>
              <a:buFont typeface="Arial" panose="020B0604020202020204" pitchFamily="34" charset="0"/>
              <a:buChar char="•"/>
            </a:pPr>
            <a:r>
              <a:rPr lang="en-US" sz="3600" b="1" dirty="0">
                <a:solidFill>
                  <a:srgbClr val="054A8E"/>
                </a:solidFill>
                <a:latin typeface="Arial" panose="020B0604020202020204" pitchFamily="34" charset="0"/>
                <a:cs typeface="Arial" panose="020B0604020202020204" pitchFamily="34" charset="0"/>
              </a:rPr>
              <a:t>Clarify expectations and commitments </a:t>
            </a:r>
            <a:r>
              <a:rPr lang="en-US" sz="3600" dirty="0">
                <a:latin typeface="Arial" panose="020B0604020202020204" pitchFamily="34" charset="0"/>
                <a:cs typeface="Arial" panose="020B0604020202020204" pitchFamily="34" charset="0"/>
              </a:rPr>
              <a:t>between franchisor and franchisee </a:t>
            </a:r>
            <a:r>
              <a:rPr lang="en-US" sz="3600" b="1" dirty="0">
                <a:solidFill>
                  <a:srgbClr val="054A8E"/>
                </a:solidFill>
                <a:latin typeface="Arial" panose="020B0604020202020204" pitchFamily="34" charset="0"/>
                <a:cs typeface="Arial" panose="020B0604020202020204" pitchFamily="34" charset="0"/>
              </a:rPr>
              <a:t>at the outset</a:t>
            </a:r>
            <a:r>
              <a:rPr lang="en-US" sz="36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3600" dirty="0">
                <a:latin typeface="Arial" panose="020B0604020202020204" pitchFamily="34" charset="0"/>
                <a:cs typeface="Arial" panose="020B0604020202020204" pitchFamily="34" charset="0"/>
              </a:rPr>
              <a:t>Take into account </a:t>
            </a:r>
            <a:r>
              <a:rPr lang="en-US" sz="3600" b="1" dirty="0">
                <a:solidFill>
                  <a:srgbClr val="054A8E"/>
                </a:solidFill>
                <a:latin typeface="Arial" panose="020B0604020202020204" pitchFamily="34" charset="0"/>
                <a:cs typeface="Arial" panose="020B0604020202020204" pitchFamily="34" charset="0"/>
              </a:rPr>
              <a:t>client service volumes </a:t>
            </a:r>
            <a:r>
              <a:rPr lang="en-US" sz="3600" dirty="0">
                <a:latin typeface="Arial" panose="020B0604020202020204" pitchFamily="34" charset="0"/>
                <a:cs typeface="Arial" panose="020B0604020202020204" pitchFamily="34" charset="0"/>
              </a:rPr>
              <a:t>of each franchise.</a:t>
            </a:r>
          </a:p>
        </p:txBody>
      </p:sp>
      <p:pic>
        <p:nvPicPr>
          <p:cNvPr id="14" name="Graphic 13" descr="Lightbulb with solid fill">
            <a:extLst>
              <a:ext uri="{FF2B5EF4-FFF2-40B4-BE49-F238E27FC236}">
                <a16:creationId xmlns:a16="http://schemas.microsoft.com/office/drawing/2014/main" id="{BE92AB65-3BD1-4CDA-9467-036EE83D38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999944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7B776A4E-A26A-4515-8C64-D1C680C70472}"/>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0">
            <a:extLst>
              <a:ext uri="{FF2B5EF4-FFF2-40B4-BE49-F238E27FC236}">
                <a16:creationId xmlns:a16="http://schemas.microsoft.com/office/drawing/2014/main" id="{532B8B9B-A9E7-4E94-B985-FF807E369B80}"/>
              </a:ext>
            </a:extLst>
          </p:cNvPr>
          <p:cNvSpPr txBox="1"/>
          <p:nvPr/>
        </p:nvSpPr>
        <p:spPr>
          <a:xfrm>
            <a:off x="914401" y="562923"/>
            <a:ext cx="51816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5" name="TextBox 23">
            <a:extLst>
              <a:ext uri="{FF2B5EF4-FFF2-40B4-BE49-F238E27FC236}">
                <a16:creationId xmlns:a16="http://schemas.microsoft.com/office/drawing/2014/main" id="{081E180F-CC56-400D-8C7A-C0017309911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16" name="TextBox 8">
            <a:extLst>
              <a:ext uri="{FF2B5EF4-FFF2-40B4-BE49-F238E27FC236}">
                <a16:creationId xmlns:a16="http://schemas.microsoft.com/office/drawing/2014/main" id="{D2D25FD8-5745-4D24-81E0-A7DBB553C93F}"/>
              </a:ext>
            </a:extLst>
          </p:cNvPr>
          <p:cNvSpPr txBox="1"/>
          <p:nvPr/>
        </p:nvSpPr>
        <p:spPr>
          <a:xfrm>
            <a:off x="1447800" y="3499880"/>
            <a:ext cx="14630400" cy="553997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Consider offering a </a:t>
            </a:r>
            <a:r>
              <a:rPr lang="en-US" sz="4000" b="1" dirty="0">
                <a:solidFill>
                  <a:srgbClr val="054A8E"/>
                </a:solidFill>
                <a:latin typeface="Arial" panose="020B0604020202020204" pitchFamily="34" charset="0"/>
                <a:cs typeface="Arial" panose="020B0604020202020204" pitchFamily="34" charset="0"/>
              </a:rPr>
              <a:t>broad range of services </a:t>
            </a:r>
            <a:r>
              <a:rPr lang="en-US" sz="4000" dirty="0">
                <a:latin typeface="Arial" panose="020B0604020202020204" pitchFamily="34" charset="0"/>
                <a:cs typeface="Arial" panose="020B0604020202020204" pitchFamily="34" charset="0"/>
              </a:rPr>
              <a:t>as part of the franchise package.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Meet the needs and preferences of female and male clients under age 25 by </a:t>
            </a:r>
            <a:r>
              <a:rPr lang="en-US" sz="4000" b="1" dirty="0">
                <a:solidFill>
                  <a:srgbClr val="054A8E"/>
                </a:solidFill>
                <a:latin typeface="Arial" panose="020B0604020202020204" pitchFamily="34" charset="0"/>
                <a:cs typeface="Arial" panose="020B0604020202020204" pitchFamily="34" charset="0"/>
              </a:rPr>
              <a:t>including youth-friendly contraceptive services</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b="1" dirty="0">
                <a:solidFill>
                  <a:srgbClr val="054A8E"/>
                </a:solidFill>
                <a:latin typeface="Arial" panose="020B0604020202020204" pitchFamily="34" charset="0"/>
                <a:cs typeface="Arial" panose="020B0604020202020204" pitchFamily="34" charset="0"/>
              </a:rPr>
              <a:t>Consider demand-side subsidies</a:t>
            </a:r>
            <a:r>
              <a:rPr lang="en-US" sz="4000" dirty="0">
                <a:latin typeface="Arial" panose="020B0604020202020204" pitchFamily="34" charset="0"/>
                <a:cs typeface="Arial" panose="020B0604020202020204" pitchFamily="34" charset="0"/>
              </a:rPr>
              <a:t>, such as vouchers or participation in health insurance, to effectively serve youth and clients from the lowest income quintiles.</a:t>
            </a:r>
          </a:p>
        </p:txBody>
      </p:sp>
      <p:pic>
        <p:nvPicPr>
          <p:cNvPr id="12" name="Graphic 11" descr="Lightbulb with solid fill">
            <a:extLst>
              <a:ext uri="{FF2B5EF4-FFF2-40B4-BE49-F238E27FC236}">
                <a16:creationId xmlns:a16="http://schemas.microsoft.com/office/drawing/2014/main" id="{0EAB5AA2-3082-4313-AD1D-34EEAF41DE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105614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31">
            <a:extLst>
              <a:ext uri="{FF2B5EF4-FFF2-40B4-BE49-F238E27FC236}">
                <a16:creationId xmlns:a16="http://schemas.microsoft.com/office/drawing/2014/main" id="{B2DE768A-3842-4943-B0A2-6E006A7971B9}"/>
              </a:ext>
            </a:extLst>
          </p:cNvPr>
          <p:cNvSpPr/>
          <p:nvPr/>
        </p:nvSpPr>
        <p:spPr>
          <a:xfrm flipV="1">
            <a:off x="-11461" y="-6"/>
            <a:ext cx="18257632" cy="354121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6914011" y="6676640"/>
            <a:ext cx="4002777" cy="2126480"/>
            <a:chOff x="6574634" y="4481917"/>
            <a:chExt cx="5415252" cy="5121474"/>
          </a:xfrm>
        </p:grpSpPr>
        <p:sp>
          <p:nvSpPr>
            <p:cNvPr id="29" name="AutoShape 2">
              <a:extLst>
                <a:ext uri="{FF2B5EF4-FFF2-40B4-BE49-F238E27FC236}">
                  <a16:creationId xmlns:a16="http://schemas.microsoft.com/office/drawing/2014/main" id="{71DB51EC-656F-41EC-BE7A-7BB9A76240EE}"/>
                </a:ext>
              </a:extLst>
            </p:cNvPr>
            <p:cNvSpPr/>
            <p:nvPr/>
          </p:nvSpPr>
          <p:spPr>
            <a:xfrm>
              <a:off x="6574634" y="4481917"/>
              <a:ext cx="5415252" cy="5121474"/>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044031" y="5258269"/>
              <a:ext cx="4476460" cy="3759103"/>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Total Market Approach to Family Planning Services e-Learning Course</a:t>
              </a:r>
              <a:endParaRPr lang="en-US" sz="2400" b="1" u="sng" dirty="0">
                <a:solidFill>
                  <a:srgbClr val="054A8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11885460" y="6696496"/>
            <a:ext cx="3657600" cy="2126480"/>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53140" y="5173231"/>
              <a:ext cx="2839761" cy="1163267"/>
            </a:xfrm>
            <a:prstGeom prst="rect">
              <a:avLst/>
            </a:prstGeom>
          </p:spPr>
          <p:txBody>
            <a:bodyPr wrap="square" lIns="0" tIns="0" rIns="0" bIns="0" rtlCol="0" anchor="ctr">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Clinical Social Franchising Compendium</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01911" y="600344"/>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56811" y="604988"/>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2287739" y="6665551"/>
            <a:ext cx="3657600" cy="2126480"/>
            <a:chOff x="990600" y="7651621"/>
            <a:chExt cx="4643377" cy="700530"/>
          </a:xfrm>
        </p:grpSpPr>
        <p:sp>
          <p:nvSpPr>
            <p:cNvPr id="27" name="AutoShape 2">
              <a:extLst>
                <a:ext uri="{FF2B5EF4-FFF2-40B4-BE49-F238E27FC236}">
                  <a16:creationId xmlns:a16="http://schemas.microsoft.com/office/drawing/2014/main" id="{4BAC6A1D-313D-415D-9402-8808B4F6B211}"/>
                </a:ext>
              </a:extLst>
            </p:cNvPr>
            <p:cNvSpPr/>
            <p:nvPr/>
          </p:nvSpPr>
          <p:spPr>
            <a:xfrm>
              <a:off x="990600" y="7651621"/>
              <a:ext cx="4643377"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1074059" y="7810278"/>
              <a:ext cx="4476459" cy="383217"/>
            </a:xfrm>
            <a:prstGeom prst="rect">
              <a:avLst/>
            </a:prstGeom>
          </p:spPr>
          <p:txBody>
            <a:bodyPr wrap="square" lIns="0" tIns="0" rIns="0" bIns="0" rtlCol="0" anchor="ctr">
              <a:spAutoFit/>
            </a:bodyPr>
            <a:lstStyle/>
            <a:p>
              <a:pPr marL="0" lvl="0" indent="0" algn="ctr">
                <a:lnSpc>
                  <a:spcPts val="3079"/>
                </a:lnSpc>
                <a:spcBef>
                  <a:spcPct val="0"/>
                </a:spcBef>
              </a:pPr>
              <a:r>
                <a:rPr lang="en-US" sz="2400" b="1" u="sng" dirty="0">
                  <a:solidFill>
                    <a:srgbClr val="054A8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Social Franchising for Health e-Learning Course</a:t>
              </a:r>
              <a:endParaRPr lang="en-US" sz="2400" b="1" u="sng" dirty="0">
                <a:solidFill>
                  <a:srgbClr val="054A8E"/>
                </a:solidFill>
                <a:latin typeface="Arial" panose="020B0604020202020204" pitchFamily="34" charset="0"/>
                <a:cs typeface="Arial" panose="020B0604020202020204" pitchFamily="34" charset="0"/>
              </a:endParaRPr>
            </a:p>
          </p:txBody>
        </p:sp>
      </p:grpSp>
      <p:sp>
        <p:nvSpPr>
          <p:cNvPr id="28" name="TextBox 23">
            <a:extLst>
              <a:ext uri="{FF2B5EF4-FFF2-40B4-BE49-F238E27FC236}">
                <a16:creationId xmlns:a16="http://schemas.microsoft.com/office/drawing/2014/main" id="{C25004CA-A896-4553-9E0A-EAA39D19A04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pic>
        <p:nvPicPr>
          <p:cNvPr id="8" name="Picture 7">
            <a:hlinkClick r:id="rId5"/>
            <a:extLst>
              <a:ext uri="{FF2B5EF4-FFF2-40B4-BE49-F238E27FC236}">
                <a16:creationId xmlns:a16="http://schemas.microsoft.com/office/drawing/2014/main" id="{8726C5DC-BDA9-4C23-BF40-91023221A61E}"/>
              </a:ext>
            </a:extLst>
          </p:cNvPr>
          <p:cNvPicPr>
            <a:picLocks noChangeAspect="1"/>
          </p:cNvPicPr>
          <p:nvPr/>
        </p:nvPicPr>
        <p:blipFill>
          <a:blip r:embed="rId9"/>
          <a:stretch>
            <a:fillRect/>
          </a:stretch>
        </p:blipFill>
        <p:spPr>
          <a:xfrm>
            <a:off x="12060310" y="2143625"/>
            <a:ext cx="3319053" cy="4065234"/>
          </a:xfrm>
          <a:prstGeom prst="rect">
            <a:avLst/>
          </a:prstGeom>
          <a:ln>
            <a:solidFill>
              <a:schemeClr val="tx1"/>
            </a:solidFill>
          </a:ln>
        </p:spPr>
      </p:pic>
      <p:pic>
        <p:nvPicPr>
          <p:cNvPr id="1026" name="Picture 2" descr="A private provider counsels a client on family planning options.">
            <a:hlinkClick r:id="rId4"/>
            <a:extLst>
              <a:ext uri="{FF2B5EF4-FFF2-40B4-BE49-F238E27FC236}">
                <a16:creationId xmlns:a16="http://schemas.microsoft.com/office/drawing/2014/main" id="{83606086-71F0-4744-8D52-C5156840ADF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626" r="18345"/>
          <a:stretch/>
        </p:blipFill>
        <p:spPr bwMode="auto">
          <a:xfrm>
            <a:off x="7119469" y="2095085"/>
            <a:ext cx="3591859" cy="40887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PSI Familia Network in Tanzania. Photo Credit Khanga Rue Media">
            <a:hlinkClick r:id="rId8"/>
            <a:extLst>
              <a:ext uri="{FF2B5EF4-FFF2-40B4-BE49-F238E27FC236}">
                <a16:creationId xmlns:a16="http://schemas.microsoft.com/office/drawing/2014/main" id="{D336E31E-370C-4C77-BC84-50675C00756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117" r="11355"/>
          <a:stretch/>
        </p:blipFill>
        <p:spPr bwMode="auto">
          <a:xfrm>
            <a:off x="2320609" y="2095085"/>
            <a:ext cx="3591859" cy="40887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7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1">
            <a:extLst>
              <a:ext uri="{FF2B5EF4-FFF2-40B4-BE49-F238E27FC236}">
                <a16:creationId xmlns:a16="http://schemas.microsoft.com/office/drawing/2014/main" id="{D59BBB2B-F486-485B-916B-505109CEE7AE}"/>
              </a:ext>
            </a:extLst>
          </p:cNvPr>
          <p:cNvSpPr/>
          <p:nvPr/>
        </p:nvSpPr>
        <p:spPr>
          <a:xfrm flipV="1">
            <a:off x="-11461" y="-2"/>
            <a:ext cx="18257632" cy="283150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5"/>
            <a:ext cx="11978640" cy="2647075"/>
            <a:chOff x="5475050" y="4457913"/>
            <a:chExt cx="10635426" cy="2647075"/>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2646591"/>
              <a:chOff x="9421078" y="5937946"/>
              <a:chExt cx="4774466" cy="2646591"/>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264659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447238"/>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Social Franchising</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2646593"/>
              <a:chOff x="6822162" y="4864175"/>
              <a:chExt cx="5228424" cy="2646593"/>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264659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526899" cy="2387770"/>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endParaRPr lang="en-US" sz="2500" dirty="0">
                  <a:latin typeface="Arial" panose="020B0604020202020204" pitchFamily="34" charset="0"/>
                  <a:cs typeface="Arial" panose="020B0604020202020204" pitchFamily="34" charset="0"/>
                </a:endParaRP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110568"/>
            <a:ext cx="11978640" cy="1930214"/>
            <a:chOff x="5430154" y="6975212"/>
            <a:chExt cx="10698651" cy="1930214"/>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6975212"/>
              <a:ext cx="5245907" cy="1930214"/>
              <a:chOff x="14020800" y="3474076"/>
              <a:chExt cx="4447322" cy="3265729"/>
            </a:xfrm>
          </p:grpSpPr>
          <p:sp>
            <p:nvSpPr>
              <p:cNvPr id="36" name="Rectangle 35">
                <a:extLst>
                  <a:ext uri="{FF2B5EF4-FFF2-40B4-BE49-F238E27FC236}">
                    <a16:creationId xmlns:a16="http://schemas.microsoft.com/office/drawing/2014/main" id="{55DECA5C-2EE0-47F2-8527-E95F3F6B6CC0}"/>
                  </a:ext>
                </a:extLst>
              </p:cNvPr>
              <p:cNvSpPr/>
              <p:nvPr/>
            </p:nvSpPr>
            <p:spPr>
              <a:xfrm>
                <a:off x="14020800" y="3474076"/>
                <a:ext cx="4447322" cy="3265729"/>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5323" y="440868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003785"/>
              <a:ext cx="5452743" cy="1901641"/>
              <a:chOff x="12030950" y="4927842"/>
              <a:chExt cx="5675191" cy="1901641"/>
            </a:xfrm>
          </p:grpSpPr>
          <p:sp>
            <p:nvSpPr>
              <p:cNvPr id="34" name="Rectangle 33">
                <a:extLst>
                  <a:ext uri="{FF2B5EF4-FFF2-40B4-BE49-F238E27FC236}">
                    <a16:creationId xmlns:a16="http://schemas.microsoft.com/office/drawing/2014/main" id="{EFD71162-C75F-47AC-A1DF-A011A41D5CE0}"/>
                  </a:ext>
                </a:extLst>
              </p:cNvPr>
              <p:cNvSpPr/>
              <p:nvPr/>
            </p:nvSpPr>
            <p:spPr>
              <a:xfrm>
                <a:off x="12030950" y="4927842"/>
                <a:ext cx="5675191" cy="190164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12344" y="5157804"/>
                <a:ext cx="5123605" cy="1413144"/>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35A1914E-E95E-4BA5-A41C-6FF76323868A}"/>
              </a:ext>
            </a:extLst>
          </p:cNvPr>
          <p:cNvSpPr/>
          <p:nvPr/>
        </p:nvSpPr>
        <p:spPr>
          <a:xfrm flipV="1">
            <a:off x="-11461" y="-3"/>
            <a:ext cx="18257632" cy="368677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54A8E"/>
                </a:solidFill>
                <a:ln>
                  <a:solidFill>
                    <a:srgbClr val="054A8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8" name="TextBox 23">
            <a:extLst>
              <a:ext uri="{FF2B5EF4-FFF2-40B4-BE49-F238E27FC236}">
                <a16:creationId xmlns:a16="http://schemas.microsoft.com/office/drawing/2014/main" id="{7069E4C7-87A1-42B7-A27C-4ADE327A160F}"/>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E9903D36-77BF-44F4-915D-0DF5D1561C30}"/>
              </a:ext>
            </a:extLst>
          </p:cNvPr>
          <p:cNvSpPr/>
          <p:nvPr/>
        </p:nvSpPr>
        <p:spPr>
          <a:xfrm flipV="1">
            <a:off x="-11461" y="-3"/>
            <a:ext cx="18257632" cy="368677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5954"/>
                  <a:chOff x="9421078" y="7042807"/>
                  <a:chExt cx="4937538" cy="795954"/>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5954"/>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21191"/>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0F82F43F-1E6F-4C78-8087-0C5A4A3A9AF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C1C84F2B-9681-4497-95F2-D8AE5E9EF2CC}"/>
              </a:ext>
            </a:extLst>
          </p:cNvPr>
          <p:cNvSpPr/>
          <p:nvPr/>
        </p:nvSpPr>
        <p:spPr>
          <a:xfrm flipV="1">
            <a:off x="-11461" y="-3"/>
            <a:ext cx="18257632" cy="368677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749757"/>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054A8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054A8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9A34DD26-DC5B-44BC-91F9-DF35D0542F3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2186138" cy="3828390"/>
            <a:chOff x="-1192946" y="454440"/>
            <a:chExt cx="14009365" cy="5104521"/>
          </a:xfrm>
        </p:grpSpPr>
        <p:sp>
          <p:nvSpPr>
            <p:cNvPr id="5" name="TextBox 5"/>
            <p:cNvSpPr txBox="1"/>
            <p:nvPr/>
          </p:nvSpPr>
          <p:spPr>
            <a:xfrm>
              <a:off x="-1161685" y="2139220"/>
              <a:ext cx="13501365" cy="3419741"/>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Organize private providers into branded, quality-assured networks to increase access to provider-dependent contraceptive methods and related services.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4A8E"/>
              </a:solidFill>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149CF37D-960C-47C7-92F6-1C7BA3876AF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5E1FCD9-F791-4CC2-B928-038824C3AEF7}"/>
              </a:ext>
            </a:extLst>
          </p:cNvPr>
          <p:cNvSpPr/>
          <p:nvPr/>
        </p:nvSpPr>
        <p:spPr>
          <a:xfrm flipV="1">
            <a:off x="-11461" y="-4"/>
            <a:ext cx="18257632" cy="292419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2926284"/>
            <a:ext cx="14656714" cy="4308872"/>
          </a:xfrm>
          <a:prstGeom prst="rect">
            <a:avLst/>
          </a:prstGeom>
        </p:spPr>
        <p:txBody>
          <a:bodyPr wrap="square" lIns="0" tIns="0" rIns="0" bIns="0" rtlCol="0" anchor="t">
            <a:spAutoFit/>
          </a:bodyPr>
          <a:lstStyle/>
          <a:p>
            <a:r>
              <a:rPr lang="en-US" sz="4000" b="0" i="0" u="none" strike="noStrike" dirty="0">
                <a:solidFill>
                  <a:srgbClr val="1E1E1E"/>
                </a:solidFill>
                <a:latin typeface="Arial" panose="020B0604020202020204" pitchFamily="34" charset="0"/>
                <a:cs typeface="Arial" panose="020B0604020202020204" pitchFamily="34" charset="0"/>
              </a:rPr>
              <a:t>A </a:t>
            </a:r>
            <a:r>
              <a:rPr lang="en-US" sz="4000" b="1" i="0" u="none" strike="noStrike" dirty="0">
                <a:solidFill>
                  <a:srgbClr val="054A8E"/>
                </a:solidFill>
                <a:latin typeface="Arial" panose="020B0604020202020204" pitchFamily="34" charset="0"/>
                <a:cs typeface="Arial" panose="020B0604020202020204" pitchFamily="34" charset="0"/>
              </a:rPr>
              <a:t>social franchise </a:t>
            </a:r>
            <a:r>
              <a:rPr lang="en-US" sz="4000" b="0" i="0" u="none" strike="noStrike" dirty="0">
                <a:solidFill>
                  <a:srgbClr val="1E1E1E"/>
                </a:solidFill>
                <a:latin typeface="Arial" panose="020B0604020202020204" pitchFamily="34" charset="0"/>
                <a:cs typeface="Arial" panose="020B0604020202020204" pitchFamily="34" charset="0"/>
              </a:rPr>
              <a:t>is a network of private-sector health care providers that are linked through agreements to provide socially beneficial health services under a common franchise brand.</a:t>
            </a:r>
            <a:endParaRPr lang="en-US" sz="2800" b="0" i="0" u="none" strike="noStrike" dirty="0">
              <a:solidFill>
                <a:srgbClr val="1E1E1E"/>
              </a:solidFill>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This type of network can be particularly important for expanding availability and improving the quality of family planning services in the private sector. </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0A70EDE2-7BED-43ED-B11F-92BCD9AC586C}"/>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F53E2522-DD88-479F-A10E-380AF8E2C26D}"/>
              </a:ext>
            </a:extLst>
          </p:cNvPr>
          <p:cNvSpPr/>
          <p:nvPr/>
        </p:nvSpPr>
        <p:spPr>
          <a:xfrm flipV="1">
            <a:off x="-11461" y="-4"/>
            <a:ext cx="18257632" cy="292419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609600" y="461608"/>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13" name="TextBox 23">
            <a:extLst>
              <a:ext uri="{FF2B5EF4-FFF2-40B4-BE49-F238E27FC236}">
                <a16:creationId xmlns:a16="http://schemas.microsoft.com/office/drawing/2014/main" id="{65C50257-531B-4A1F-B8F0-85BEA586DBC5}"/>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pic>
        <p:nvPicPr>
          <p:cNvPr id="1026" name="Picture 2">
            <a:extLst>
              <a:ext uri="{FF2B5EF4-FFF2-40B4-BE49-F238E27FC236}">
                <a16:creationId xmlns:a16="http://schemas.microsoft.com/office/drawing/2014/main" id="{7EC9FED2-4B55-4EF9-80B7-714E541E3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446" y="2265208"/>
            <a:ext cx="11201400" cy="67024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3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4E7AA149-136A-4EEB-AA17-57486BD84C5D}"/>
              </a:ext>
            </a:extLst>
          </p:cNvPr>
          <p:cNvSpPr/>
          <p:nvPr/>
        </p:nvSpPr>
        <p:spPr>
          <a:xfrm flipV="1">
            <a:off x="-11461" y="-5"/>
            <a:ext cx="18257632" cy="349779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054A8E"/>
          </a:solid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165583"/>
            <a:ext cx="14630400" cy="5909310"/>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Social franchising can </a:t>
            </a:r>
            <a:r>
              <a:rPr lang="en-US" sz="3600" b="1" dirty="0">
                <a:solidFill>
                  <a:srgbClr val="054A8E"/>
                </a:solidFill>
                <a:latin typeface="Arial" panose="020B0604020202020204" pitchFamily="34" charset="0"/>
                <a:cs typeface="Arial" panose="020B0604020202020204" pitchFamily="34" charset="0"/>
              </a:rPr>
              <a:t>improve the quality </a:t>
            </a:r>
            <a:r>
              <a:rPr lang="en-US" sz="3600" dirty="0">
                <a:solidFill>
                  <a:srgbClr val="000000"/>
                </a:solidFill>
                <a:latin typeface="Arial" panose="020B0604020202020204" pitchFamily="34" charset="0"/>
                <a:cs typeface="Arial" panose="020B0604020202020204" pitchFamily="34" charset="0"/>
              </a:rPr>
              <a:t>of clinical family planning services delivered by private sector providers.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Social franchising can </a:t>
            </a:r>
            <a:r>
              <a:rPr lang="en-US" sz="3600" b="1" dirty="0">
                <a:solidFill>
                  <a:srgbClr val="054A8E"/>
                </a:solidFill>
                <a:latin typeface="Arial" panose="020B0604020202020204" pitchFamily="34" charset="0"/>
                <a:cs typeface="Arial" panose="020B0604020202020204" pitchFamily="34" charset="0"/>
              </a:rPr>
              <a:t>bring more family planning clientele </a:t>
            </a:r>
            <a:r>
              <a:rPr lang="en-US" sz="3600" dirty="0">
                <a:solidFill>
                  <a:srgbClr val="000000"/>
                </a:solidFill>
                <a:latin typeface="Arial" panose="020B0604020202020204" pitchFamily="34" charset="0"/>
                <a:cs typeface="Arial" panose="020B0604020202020204" pitchFamily="34" charset="0"/>
              </a:rPr>
              <a:t>to participating private-sector clinics.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Social franchising </a:t>
            </a:r>
            <a:r>
              <a:rPr lang="en-US" sz="3600" b="1" dirty="0">
                <a:solidFill>
                  <a:srgbClr val="054A8E"/>
                </a:solidFill>
                <a:latin typeface="Arial" panose="020B0604020202020204" pitchFamily="34" charset="0"/>
                <a:cs typeface="Arial" panose="020B0604020202020204" pitchFamily="34" charset="0"/>
              </a:rPr>
              <a:t>supports access to and voluntary use </a:t>
            </a:r>
            <a:r>
              <a:rPr lang="en-US" sz="3600" dirty="0">
                <a:solidFill>
                  <a:srgbClr val="000000"/>
                </a:solidFill>
                <a:latin typeface="Arial" panose="020B0604020202020204" pitchFamily="34" charset="0"/>
                <a:cs typeface="Arial" panose="020B0604020202020204" pitchFamily="34" charset="0"/>
              </a:rPr>
              <a:t>of long-acting and permanent methods.</a:t>
            </a:r>
          </a:p>
          <a:p>
            <a:pPr marL="571500" indent="-571500">
              <a:spcAft>
                <a:spcPts val="2400"/>
              </a:spcAft>
              <a:buFont typeface="Arial" panose="020B0604020202020204" pitchFamily="34" charset="0"/>
              <a:buChar char="•"/>
            </a:pPr>
            <a:r>
              <a:rPr lang="en-US" sz="3600" dirty="0">
                <a:solidFill>
                  <a:srgbClr val="000000"/>
                </a:solidFill>
                <a:latin typeface="Arial" panose="020B0604020202020204" pitchFamily="34" charset="0"/>
                <a:cs typeface="Arial" panose="020B0604020202020204" pitchFamily="34" charset="0"/>
              </a:rPr>
              <a:t>Social franchising can </a:t>
            </a:r>
            <a:r>
              <a:rPr lang="en-US" sz="3600" b="1" dirty="0">
                <a:solidFill>
                  <a:srgbClr val="054A8E"/>
                </a:solidFill>
                <a:latin typeface="Arial" panose="020B0604020202020204" pitchFamily="34" charset="0"/>
                <a:cs typeface="Arial" panose="020B0604020202020204" pitchFamily="34" charset="0"/>
              </a:rPr>
              <a:t>support coordination of independent private providers </a:t>
            </a:r>
            <a:r>
              <a:rPr lang="en-US" sz="3600" dirty="0">
                <a:solidFill>
                  <a:srgbClr val="000000"/>
                </a:solidFill>
                <a:latin typeface="Arial" panose="020B0604020202020204" pitchFamily="34" charset="0"/>
                <a:cs typeface="Arial" panose="020B0604020202020204" pitchFamily="34" charset="0"/>
              </a:rPr>
              <a:t>with public health systems in support of goals like Universal Health Coverage.</a:t>
            </a:r>
            <a:endParaRPr lang="en-US" sz="3600" dirty="0">
              <a:solidFill>
                <a:srgbClr val="054A8E"/>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sp>
        <p:nvSpPr>
          <p:cNvPr id="11" name="TextBox 23">
            <a:extLst>
              <a:ext uri="{FF2B5EF4-FFF2-40B4-BE49-F238E27FC236}">
                <a16:creationId xmlns:a16="http://schemas.microsoft.com/office/drawing/2014/main" id="{31FE126C-0052-426C-995B-70621EC43023}"/>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Franchising</a:t>
            </a:r>
          </a:p>
        </p:txBody>
      </p:sp>
    </p:spTree>
    <p:extLst>
      <p:ext uri="{BB962C8B-B14F-4D97-AF65-F5344CB8AC3E}">
        <p14:creationId xmlns:p14="http://schemas.microsoft.com/office/powerpoint/2010/main" val="416989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10966</TotalTime>
  <Words>4331</Words>
  <Application>Microsoft Office PowerPoint</Application>
  <PresentationFormat>Custom</PresentationFormat>
  <Paragraphs>322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Proxima Nova</vt:lpstr>
      <vt:lpstr>Aileron Heavy Bold</vt:lpstr>
      <vt:lpstr>Open Sans Hebrew Condensed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357</cp:revision>
  <dcterms:created xsi:type="dcterms:W3CDTF">2006-08-16T00:00:00Z</dcterms:created>
  <dcterms:modified xsi:type="dcterms:W3CDTF">2021-05-04T19:55:50Z</dcterms:modified>
  <dc:identifier>DAEXLFOVi-U</dc:identifier>
</cp:coreProperties>
</file>