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4"/>
  </p:notesMasterIdLst>
  <p:sldIdLst>
    <p:sldId id="256" r:id="rId2"/>
    <p:sldId id="328" r:id="rId3"/>
    <p:sldId id="297" r:id="rId4"/>
    <p:sldId id="318" r:id="rId5"/>
    <p:sldId id="326" r:id="rId6"/>
    <p:sldId id="260" r:id="rId7"/>
    <p:sldId id="327" r:id="rId8"/>
    <p:sldId id="314" r:id="rId9"/>
    <p:sldId id="300" r:id="rId10"/>
    <p:sldId id="330" r:id="rId11"/>
    <p:sldId id="322" r:id="rId12"/>
    <p:sldId id="329" r:id="rId13"/>
    <p:sldId id="333" r:id="rId14"/>
    <p:sldId id="331" r:id="rId15"/>
    <p:sldId id="301" r:id="rId16"/>
    <p:sldId id="302" r:id="rId17"/>
    <p:sldId id="303" r:id="rId18"/>
    <p:sldId id="304" r:id="rId19"/>
    <p:sldId id="305" r:id="rId20"/>
    <p:sldId id="306" r:id="rId21"/>
    <p:sldId id="308" r:id="rId22"/>
    <p:sldId id="320" r:id="rId23"/>
  </p:sldIdLst>
  <p:sldSz cx="18288000" cy="10287000"/>
  <p:notesSz cx="6858000" cy="9144000"/>
  <p:embeddedFontLst>
    <p:embeddedFont>
      <p:font typeface="Aileron Heavy" panose="020B0604020202020204" charset="0"/>
      <p:regular r:id="rId25"/>
    </p:embeddedFont>
    <p:embeddedFont>
      <p:font typeface="Aileron Heavy Bold" panose="020B0604020202020204" charset="0"/>
      <p:regular r:id="rId26"/>
    </p:embeddedFont>
    <p:embeddedFont>
      <p:font typeface="Calibri" panose="020F0502020204030204" pitchFamily="34" charset="0"/>
      <p:regular r:id="rId27"/>
      <p:bold r:id="rId28"/>
      <p:italic r:id="rId29"/>
      <p:boldItalic r:id="rId30"/>
    </p:embeddedFont>
    <p:embeddedFont>
      <p:font typeface="Open Sans Hebrew Condensed Bold" panose="00000806000000000000" pitchFamily="2" charset="-79"/>
      <p:regular r:id="rId31"/>
      <p:bold r:id="rId32"/>
      <p:boldItalic r:id="rId33"/>
    </p:embeddedFont>
    <p:embeddedFont>
      <p:font typeface="Proxima Nova" panose="020B0604020202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E"/>
    <a:srgbClr val="D99694"/>
    <a:srgbClr val="AD013E"/>
    <a:srgbClr val="DD5D00"/>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819" autoAdjust="0"/>
  </p:normalViewPr>
  <p:slideViewPr>
    <p:cSldViewPr>
      <p:cViewPr varScale="1">
        <p:scale>
          <a:sx n="34" d="100"/>
          <a:sy n="34" d="100"/>
        </p:scale>
        <p:origin x="183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ostabortioncare.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Postabortion family planning is one of several high impact practices in family planning (HIPs) identified by a technical advisory group of international experts.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scaled up and institutionalized, HIPs will maximize investments in a comprehensive family planning strategy.</a:t>
            </a:r>
          </a:p>
          <a:p>
            <a:endParaRPr lang="en-US" dirty="0">
              <a:latin typeface="Arial" panose="020B0604020202020204" pitchFamily="34" charset="0"/>
              <a:cs typeface="Arial" panose="020B0604020202020204" pitchFamily="34" charset="0"/>
            </a:endParaRPr>
          </a:p>
          <a:p>
            <a:r>
              <a:rPr lang="en-US" b="0" i="0" dirty="0">
                <a:solidFill>
                  <a:srgbClr val="FFFFFF"/>
                </a:solidFill>
                <a:effectLst/>
                <a:latin typeface="Arial" panose="020B0604020202020204" pitchFamily="34" charset="0"/>
                <a:cs typeface="Arial" panose="020B0604020202020204" pitchFamily="34" charset="0"/>
              </a:rPr>
              <a:t>Photo credit: UNFPA</a:t>
            </a:r>
          </a:p>
          <a:p>
            <a:endParaRPr lang="en-US" b="0" i="0" dirty="0">
              <a:solidFill>
                <a:srgbClr val="FFFFFF"/>
              </a:solidFill>
              <a:effectLst/>
              <a:latin typeface="Arial" panose="020B0604020202020204" pitchFamily="34" charset="0"/>
              <a:cs typeface="Arial" panose="020B0604020202020204" pitchFamily="34" charset="0"/>
            </a:endParaRPr>
          </a:p>
          <a:p>
            <a:r>
              <a:rPr lang="en-US" b="0" i="0" dirty="0">
                <a:solidFill>
                  <a:srgbClr val="FFFFFF"/>
                </a:solidFill>
                <a:effectLst/>
                <a:latin typeface="Arial" panose="020B0604020202020204" pitchFamily="34" charset="0"/>
                <a:cs typeface="Arial" panose="020B0604020202020204" pitchFamily="34" charset="0"/>
              </a:rPr>
              <a:t>REVISED: 5/4/21</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Many postabortion clients and health workers do not know that </a:t>
            </a:r>
            <a:r>
              <a:rPr lang="en-US" sz="1200" b="1" dirty="0">
                <a:solidFill>
                  <a:srgbClr val="054A8E"/>
                </a:solidFill>
                <a:latin typeface="Arial" panose="020B0604020202020204" pitchFamily="34" charset="0"/>
                <a:cs typeface="Arial" panose="020B0604020202020204" pitchFamily="34" charset="0"/>
              </a:rPr>
              <a:t>postabortion clients are at risk of pregnancy almost immediately</a:t>
            </a:r>
            <a:r>
              <a:rPr lang="en-US" sz="1200" dirty="0">
                <a:solidFill>
                  <a:srgbClr val="054A8E"/>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after abortion.</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Fertility can return within two weeks after a first-trimester abortion or miscarriage, within 4 weeks after a second-trimester abortion or miscarriage, and, on average, within three weeks following medical abortion with mifepristone or misoprostol.</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Nearly two-thirds of women who received PAC did not know when fertility returns after abortion.</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Women who leave a facility without a clear understanding of their pregnancy risk are almost three times more likely to have another abortion than women with accurate knowledge.</a:t>
            </a:r>
          </a:p>
          <a:p>
            <a:pPr marL="171450" indent="-171450">
              <a:spcAft>
                <a:spcPts val="2400"/>
              </a:spcAft>
              <a:buFont typeface="Arial" panose="020B0604020202020204" pitchFamily="34" charset="0"/>
              <a:buChar char="•"/>
            </a:pPr>
            <a:r>
              <a:rPr lang="en-US" sz="1200" b="1" dirty="0">
                <a:solidFill>
                  <a:srgbClr val="054A8E"/>
                </a:solidFill>
                <a:latin typeface="Arial" panose="020B0604020202020204" pitchFamily="34" charset="0"/>
                <a:cs typeface="Arial" panose="020B0604020202020204" pitchFamily="34" charset="0"/>
              </a:rPr>
              <a:t>Unsafe abortion </a:t>
            </a:r>
            <a:r>
              <a:rPr lang="en-US" sz="1200" b="1" dirty="0">
                <a:solidFill>
                  <a:srgbClr val="000000"/>
                </a:solidFill>
                <a:latin typeface="Arial" panose="020B0604020202020204" pitchFamily="34" charset="0"/>
                <a:cs typeface="Arial" panose="020B0604020202020204" pitchFamily="34" charset="0"/>
              </a:rPr>
              <a:t>is a major contributor to maternal morbidity and mortality</a:t>
            </a:r>
            <a:r>
              <a:rPr lang="en-US" sz="1200" dirty="0">
                <a:solidFill>
                  <a:srgbClr val="000000"/>
                </a:solidFill>
                <a:latin typeface="Arial" panose="020B0604020202020204" pitchFamily="34" charset="0"/>
                <a:cs typeface="Arial" panose="020B0604020202020204" pitchFamily="34" charset="0"/>
              </a:rPr>
              <a:t> in developing countries, and postabortion family planning can reduce subsequent abortions.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Between 4.7% and 13.2% of maternal deaths each year can be attributed to unsafe abortion.</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Unsafe abortion is the fifth leading direct cause of pregnancy-related maternal mortality.</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Preventing unintended pregnancy, including among PAC clients, is fundamental to reducing the consequences of unsafe abortion.</a:t>
            </a:r>
            <a:endParaRPr lang="en-US" sz="1200" dirty="0">
              <a:solidFill>
                <a:srgbClr val="054A8E"/>
              </a:solidFill>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317077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It is recommended that programs implementing postabortion family planning include these following indicators.</a:t>
            </a: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Across a wide variety of settings, data consistently show that </a:t>
            </a:r>
            <a:r>
              <a:rPr lang="en-US" sz="1200" b="1" dirty="0">
                <a:solidFill>
                  <a:srgbClr val="054A8E"/>
                </a:solidFill>
                <a:latin typeface="Arial" panose="020B0604020202020204" pitchFamily="34" charset="0"/>
                <a:cs typeface="Arial" panose="020B0604020202020204" pitchFamily="34" charset="0"/>
              </a:rPr>
              <a:t>acceptance of contraception is high when women are offered counseling</a:t>
            </a:r>
            <a:r>
              <a:rPr lang="en-US" sz="1200" b="1" dirty="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and services as part of PAC.</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Postabortion family planning uptake generally increases rapidly – and unintended pregnancies and repeat abortions can decline as a result- when a range of free contraceptives, including long-acting methods, are offered at the point of treatment.</a:t>
            </a:r>
          </a:p>
          <a:p>
            <a:pPr marL="0" indent="0">
              <a:buFont typeface="Arial" panose="020B0604020202020204" pitchFamily="34" charset="0"/>
              <a:buNone/>
            </a:pPr>
            <a:endParaRPr lang="en-US" sz="1200" b="0" i="0" u="sng"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0" i="0" u="none" strike="noStrike" baseline="0" dirty="0">
                <a:solidFill>
                  <a:srgbClr val="211D1E"/>
                </a:solidFill>
                <a:latin typeface="Arial" panose="020B0604020202020204" pitchFamily="34" charset="0"/>
                <a:cs typeface="Arial" panose="020B0604020202020204" pitchFamily="34" charset="0"/>
              </a:rPr>
              <a:t>Figure 2 provides illustrative examples of voluntary contraceptive uptake achieved in large-scale routine service delivery programs when high-quality family planning services were in place. The programs included in Figure 2 represent large-scale implementation in a diverse range of settings.</a:t>
            </a: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algn="l"/>
            <a:r>
              <a:rPr lang="en-US" sz="1200" b="0" i="0" u="none" strike="noStrike" baseline="0" dirty="0">
                <a:solidFill>
                  <a:srgbClr val="1F1F1F"/>
                </a:solidFill>
                <a:latin typeface="Arial" panose="020B0604020202020204" pitchFamily="34" charset="0"/>
                <a:cs typeface="Arial" panose="020B0604020202020204" pitchFamily="34" charset="0"/>
              </a:rPr>
              <a:t>Source of data: Bangladesh, Ethiopia, Ghana, and Nepal from public-sector facilities (NGO-supported) data collected from 2011-2013. India from public-sector facilities (NGO-supported) data collected from 2011-2014. Somalia from NGO-run facilities in the Puntland data collected from 2013–2015. Guinea from public-sector facilities (NGO-supported) data collected from 2013.</a:t>
            </a:r>
          </a:p>
          <a:p>
            <a:pPr algn="l"/>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Please copy and paste this link into your web browser to view Figure 2 in the HIP brief: </a:t>
            </a:r>
            <a:r>
              <a:rPr lang="en-US" sz="1200" b="0" i="0" u="sng" strike="noStrike" baseline="0" dirty="0">
                <a:solidFill>
                  <a:srgbClr val="211D1E"/>
                </a:solidFill>
                <a:latin typeface="Arial" panose="020B0604020202020204" pitchFamily="34" charset="0"/>
                <a:cs typeface="Arial" panose="020B0604020202020204" pitchFamily="34" charset="0"/>
              </a:rPr>
              <a:t>https://www.fphighimpactpractices.org/briefs/postabortion-family-planning/</a:t>
            </a: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615515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i="0" dirty="0">
                <a:solidFill>
                  <a:srgbClr val="000000"/>
                </a:solidFill>
                <a:latin typeface="Arial" panose="020B0604020202020204" pitchFamily="34" charset="0"/>
                <a:cs typeface="Arial" panose="020B0604020202020204" pitchFamily="34" charset="0"/>
              </a:rPr>
              <a:t>Postabortion family planning </a:t>
            </a:r>
            <a:r>
              <a:rPr lang="en-US" sz="1200" b="1" i="0" dirty="0">
                <a:solidFill>
                  <a:srgbClr val="054A8E"/>
                </a:solidFill>
                <a:latin typeface="Arial" panose="020B0604020202020204" pitchFamily="34" charset="0"/>
                <a:cs typeface="Arial" panose="020B0604020202020204" pitchFamily="34" charset="0"/>
              </a:rPr>
              <a:t>reduces unplanned pregnancy and subsequent abortions</a:t>
            </a:r>
            <a:r>
              <a:rPr lang="en-US" sz="1200" i="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i="0" dirty="0">
                <a:solidFill>
                  <a:srgbClr val="000000"/>
                </a:solidFill>
                <a:latin typeface="Arial" panose="020B0604020202020204" pitchFamily="34" charset="0"/>
                <a:cs typeface="Arial" panose="020B0604020202020204" pitchFamily="34" charset="0"/>
              </a:rPr>
              <a:t>Providing voluntary family planning services as part of PAC can increase contraceptive use and reduce subsequent abortions.</a:t>
            </a:r>
          </a:p>
          <a:p>
            <a:pPr marL="0" lvl="0" indent="0">
              <a:spcAft>
                <a:spcPts val="2400"/>
              </a:spcAft>
              <a:buFont typeface="Arial" panose="020B0604020202020204" pitchFamily="34" charset="0"/>
              <a:buNone/>
            </a:pPr>
            <a:endParaRPr lang="en-US" sz="1200" i="0" dirty="0">
              <a:solidFill>
                <a:srgbClr val="000000"/>
              </a:solidFill>
              <a:latin typeface="Arial" panose="020B0604020202020204" pitchFamily="34" charset="0"/>
              <a:cs typeface="Arial" panose="020B0604020202020204" pitchFamily="34" charset="0"/>
            </a:endParaRPr>
          </a:p>
          <a:p>
            <a:pPr algn="l"/>
            <a:r>
              <a:rPr lang="en-US" sz="1200" b="0" i="0" u="none" strike="noStrike" baseline="0" dirty="0">
                <a:solidFill>
                  <a:srgbClr val="1F1F1F"/>
                </a:solidFill>
                <a:latin typeface="Arial" panose="020B0604020202020204" pitchFamily="34" charset="0"/>
                <a:cs typeface="Arial" panose="020B0604020202020204" pitchFamily="34" charset="0"/>
              </a:rPr>
              <a:t>In </a:t>
            </a:r>
            <a:r>
              <a:rPr lang="en-US" sz="1200" b="1" i="0" u="none" strike="noStrike" baseline="0" dirty="0">
                <a:solidFill>
                  <a:srgbClr val="1F1F1F"/>
                </a:solidFill>
                <a:latin typeface="Arial" panose="020B0604020202020204" pitchFamily="34" charset="0"/>
                <a:cs typeface="Arial" panose="020B0604020202020204" pitchFamily="34" charset="0"/>
              </a:rPr>
              <a:t>Zimbabwe</a:t>
            </a:r>
            <a:r>
              <a:rPr lang="en-US" sz="1200" b="0" i="0" u="none" strike="noStrike" baseline="0" dirty="0">
                <a:solidFill>
                  <a:srgbClr val="1F1F1F"/>
                </a:solidFill>
                <a:latin typeface="Arial" panose="020B0604020202020204" pitchFamily="34" charset="0"/>
                <a:cs typeface="Arial" panose="020B0604020202020204" pitchFamily="34" charset="0"/>
              </a:rPr>
              <a:t>, postabortion clients who were referred to a nearby maternal and child health facility and charged a nominal fee for contraception were more than three times as likely to experience an unplanned </a:t>
            </a:r>
            <a:r>
              <a:rPr lang="en-US" sz="1200" b="0" i="0" u="none" strike="noStrike" baseline="0" dirty="0">
                <a:solidFill>
                  <a:srgbClr val="000000"/>
                </a:solidFill>
                <a:latin typeface="Arial" panose="020B0604020202020204" pitchFamily="34" charset="0"/>
                <a:cs typeface="Arial" panose="020B0604020202020204" pitchFamily="34" charset="0"/>
              </a:rPr>
              <a:t>pregnancy in the 12 months following an abortion as postabortion clients who were offered on-site, ward-based family planning services and methods for free. Similarly, in Georgia multiple abortions were significantly more common among women who did not receive postabortion contraception at the site of PAC compared with those who did.</a:t>
            </a:r>
          </a:p>
          <a:p>
            <a:pPr algn="l"/>
            <a:endParaRPr lang="en-US" sz="1200" b="0" i="0" u="none" strike="noStrike" baseline="0" dirty="0">
              <a:solidFill>
                <a:srgbClr val="000000"/>
              </a:solidFill>
              <a:latin typeface="Arial" panose="020B0604020202020204" pitchFamily="34" charset="0"/>
              <a:cs typeface="Arial" panose="020B0604020202020204" pitchFamily="34" charset="0"/>
            </a:endParaRPr>
          </a:p>
          <a:p>
            <a:pPr algn="l"/>
            <a:r>
              <a:rPr lang="en-US" b="0" i="0" dirty="0">
                <a:solidFill>
                  <a:srgbClr val="585858"/>
                </a:solidFill>
                <a:effectLst/>
                <a:latin typeface="Arial" panose="020B0604020202020204" pitchFamily="34" charset="0"/>
                <a:cs typeface="Arial" panose="020B0604020202020204" pitchFamily="34" charset="0"/>
              </a:rPr>
              <a:t>Photo Credit © Nicolas Axelrod/</a:t>
            </a:r>
            <a:r>
              <a:rPr lang="en-US" b="0" i="0" dirty="0" err="1">
                <a:solidFill>
                  <a:srgbClr val="585858"/>
                </a:solidFill>
                <a:effectLst/>
                <a:latin typeface="Arial" panose="020B0604020202020204" pitchFamily="34" charset="0"/>
                <a:cs typeface="Arial" panose="020B0604020202020204" pitchFamily="34" charset="0"/>
              </a:rPr>
              <a:t>Ruom</a:t>
            </a:r>
            <a:r>
              <a:rPr lang="en-US" b="0" i="0" dirty="0">
                <a:solidFill>
                  <a:srgbClr val="585858"/>
                </a:solidFill>
                <a:effectLst/>
                <a:latin typeface="Arial" panose="020B0604020202020204" pitchFamily="34" charset="0"/>
                <a:cs typeface="Arial" panose="020B0604020202020204" pitchFamily="34" charset="0"/>
              </a:rPr>
              <a:t> for UNFPA</a:t>
            </a:r>
            <a:endParaRPr lang="en-US" sz="1200" i="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2445731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latin typeface="Arial" panose="020B0604020202020204" pitchFamily="34" charset="0"/>
                <a:cs typeface="Arial" panose="020B0604020202020204" pitchFamily="34" charset="0"/>
              </a:rPr>
              <a:t>Postabortion family planning is </a:t>
            </a:r>
            <a:r>
              <a:rPr lang="en-US" sz="1200" b="1" dirty="0">
                <a:solidFill>
                  <a:srgbClr val="054A8E"/>
                </a:solidFill>
                <a:latin typeface="Arial" panose="020B0604020202020204" pitchFamily="34" charset="0"/>
                <a:cs typeface="Arial" panose="020B0604020202020204" pitchFamily="34" charset="0"/>
              </a:rPr>
              <a:t>scalable and sustainable</a:t>
            </a:r>
            <a:r>
              <a:rPr lang="en-US" sz="1200" dirty="0">
                <a:solidFill>
                  <a:srgbClr val="000000"/>
                </a:solidFill>
                <a:latin typeface="Arial" panose="020B0604020202020204" pitchFamily="34" charset="0"/>
                <a:cs typeface="Arial" panose="020B0604020202020204" pitchFamily="34" charset="0"/>
              </a:rPr>
              <a:t>, and program effectiveness can increase over time.</a:t>
            </a: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0" i="0" u="none" strike="noStrike" baseline="0" dirty="0">
                <a:solidFill>
                  <a:srgbClr val="211D1E"/>
                </a:solidFill>
                <a:latin typeface="Arial" panose="020B0604020202020204" pitchFamily="34" charset="0"/>
                <a:cs typeface="Arial" panose="020B0604020202020204" pitchFamily="34" charset="0"/>
              </a:rPr>
              <a:t>Figure 3 shows data from Peru, where institutions have strengthened the family planning component of PAC and sustained or improved on these gains well after technical assistance ended. Specifically, three years after technical assistance ended, over 80% of postabortion clients received a method prior to leaving the facility compared with just under 60% during the technical assistance period. Similar findings have been shown in Turkey.</a:t>
            </a: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0" i="0" u="none" strike="noStrike" baseline="0" dirty="0">
                <a:solidFill>
                  <a:srgbClr val="211D1E"/>
                </a:solidFill>
                <a:latin typeface="Arial" panose="020B0604020202020204" pitchFamily="34" charset="0"/>
                <a:cs typeface="Arial" panose="020B0604020202020204" pitchFamily="34" charset="0"/>
              </a:rPr>
              <a:t>Please copy and paste this link into your web browser to view Figure 3 in the HIP brief: </a:t>
            </a:r>
            <a:r>
              <a:rPr lang="en-US" sz="1200" b="0" i="0" u="sng" strike="noStrike" baseline="0" dirty="0">
                <a:solidFill>
                  <a:srgbClr val="211D1E"/>
                </a:solidFill>
                <a:latin typeface="Arial" panose="020B0604020202020204" pitchFamily="34" charset="0"/>
                <a:cs typeface="Arial" panose="020B0604020202020204" pitchFamily="34" charset="0"/>
              </a:rPr>
              <a:t>https://www.fphighimpactpractices.org/briefs/postabortion-family-planning/</a:t>
            </a:r>
          </a:p>
          <a:p>
            <a:pPr marL="0" indent="0">
              <a:buFont typeface="Arial" panose="020B0604020202020204" pitchFamily="34" charset="0"/>
              <a:buNone/>
            </a:pPr>
            <a:endParaRPr lang="en-US" sz="1200" b="0" i="0" u="sng" strike="noStrike" baseline="0" dirty="0">
              <a:solidFill>
                <a:srgbClr val="211D1E"/>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213999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recording of the webinar on Postabortion FP and a downloadable PDF version of the presentation: </a:t>
            </a:r>
            <a:r>
              <a:rPr lang="en-US" u="sng" dirty="0">
                <a:latin typeface="Arial" panose="020B0604020202020204" pitchFamily="34" charset="0"/>
                <a:cs typeface="Arial" panose="020B0604020202020204" pitchFamily="34" charset="0"/>
              </a:rPr>
              <a:t>https://www.fphighimpactpractices.org/postabortion-family-planning-a-glimpse-of-global-evidence-and-its-impact-with-country-implementation/</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postabortion FP,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https://www.fphighimpactpractices.org/wp-content/uploads/2019/04/Postabortion-Family-Planning-References.pdf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cs typeface="Arial" panose="020B0604020202020204" pitchFamily="34" charset="0"/>
              </a:rPr>
              <a:t>Address stigma </a:t>
            </a:r>
            <a:r>
              <a:rPr lang="en-US" sz="1200" b="0" i="0" u="none" strike="noStrike" dirty="0">
                <a:solidFill>
                  <a:srgbClr val="000000"/>
                </a:solidFill>
                <a:effectLst/>
                <a:latin typeface="Arial" panose="020B0604020202020204" pitchFamily="34" charset="0"/>
                <a:cs typeface="Arial" panose="020B0604020202020204" pitchFamily="34" charset="0"/>
              </a:rPr>
              <a:t>and social and community barriers.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Offering family planning counseling and voluntary contraception to </a:t>
            </a:r>
            <a:r>
              <a:rPr lang="en-US" sz="1200" b="0" i="1" u="none" strike="noStrike" dirty="0">
                <a:solidFill>
                  <a:srgbClr val="000000"/>
                </a:solidFill>
                <a:effectLst/>
                <a:latin typeface="Arial" panose="020B0604020202020204" pitchFamily="34" charset="0"/>
                <a:cs typeface="Arial" panose="020B0604020202020204" pitchFamily="34" charset="0"/>
              </a:rPr>
              <a:t>all </a:t>
            </a:r>
            <a:r>
              <a:rPr lang="en-US" sz="1200" b="0" i="0" u="none" strike="noStrike" dirty="0">
                <a:solidFill>
                  <a:srgbClr val="000000"/>
                </a:solidFill>
                <a:effectLst/>
                <a:latin typeface="Arial" panose="020B0604020202020204" pitchFamily="34" charset="0"/>
                <a:cs typeface="Arial" panose="020B0604020202020204" pitchFamily="34" charset="0"/>
              </a:rPr>
              <a:t>postabortion clients – both those seeking treatment for miscarriage and those seeking treatment for induced abortion – helps reduce that potential stigma.</a:t>
            </a:r>
          </a:p>
          <a:p>
            <a:pPr marL="628650" lvl="1" indent="-171450" rtl="0" fontAlgn="base">
              <a:spcBef>
                <a:spcPts val="0"/>
              </a:spcBef>
              <a:spcAft>
                <a:spcPts val="0"/>
              </a:spcAft>
              <a:buFont typeface="Arial" panose="020B0604020202020204" pitchFamily="34" charset="0"/>
              <a:buChar char="•"/>
            </a:pPr>
            <a:r>
              <a:rPr lang="en-US" sz="1200" b="1" i="0" u="none" strike="noStrike" dirty="0">
                <a:solidFill>
                  <a:srgbClr val="064A8B"/>
                </a:solidFill>
                <a:effectLst/>
                <a:latin typeface="Arial" panose="020B0604020202020204" pitchFamily="34" charset="0"/>
                <a:cs typeface="Arial" panose="020B0604020202020204" pitchFamily="34" charset="0"/>
              </a:rPr>
              <a:t>Engage communities </a:t>
            </a:r>
            <a:r>
              <a:rPr lang="en-US" sz="1200" b="0" i="0" u="none" strike="noStrike" dirty="0">
                <a:solidFill>
                  <a:srgbClr val="000000"/>
                </a:solidFill>
                <a:effectLst/>
                <a:latin typeface="Arial" panose="020B0604020202020204" pitchFamily="34" charset="0"/>
                <a:cs typeface="Arial" panose="020B0604020202020204" pitchFamily="34" charset="0"/>
              </a:rPr>
              <a:t>and community health workers. </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about community health workers, please copy and paste this link into your web browser to visit the HIP Brief on Community Health Workers: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https://www.fphighimpactpractices.org/briefs/community-health-workers/</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 key approach is to engage communities in dialogue to define the need for PAC services, design PAC services that fit within the community culture, and develop local ownership for ensuring equitable access to and quality of PAC.</a:t>
            </a:r>
          </a:p>
          <a:p>
            <a:pPr marL="628650" lvl="1"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Engage support networks</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Many women want their partner, husband, or other support person present for PAC counseling. </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about engaging men, please copy and paste this link into your web browser to visit the HIP strategic planning guide on Engaging Men and Boys in Family Planning: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https://www.fphighimpactpractices.org/guides/engaging-men-and-boys-in-family-planning/</a:t>
            </a: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After discussing the client’s preferences, including loved ones in counseling and clinical instruction as been shown to improve adherence to care instruction.</a:t>
            </a:r>
            <a:endParaRPr lang="en-US" sz="1200" b="0" i="0" u="none" strike="noStrike" dirty="0">
              <a:solidFill>
                <a:srgbClr val="064A8B"/>
              </a:solidFill>
              <a:effectLs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Offer PAC at primary care facilities and </a:t>
            </a:r>
            <a:r>
              <a:rPr lang="en-US" sz="1200" b="1" i="0" u="none" strike="noStrike" dirty="0">
                <a:solidFill>
                  <a:srgbClr val="064A8B"/>
                </a:solidFill>
                <a:effectLst/>
                <a:latin typeface="Arial" panose="020B0604020202020204" pitchFamily="34" charset="0"/>
                <a:cs typeface="Arial" panose="020B0604020202020204" pitchFamily="34" charset="0"/>
              </a:rPr>
              <a:t>allow nurses and midwives to provide care</a:t>
            </a:r>
            <a:r>
              <a:rPr lang="en-US" sz="1200" b="0" i="0" u="none" strike="noStrike" dirty="0">
                <a:solidFill>
                  <a:srgbClr val="000000"/>
                </a:solidFill>
                <a:effectLst/>
                <a:latin typeface="Arial" panose="020B0604020202020204" pitchFamily="34" charset="0"/>
                <a:cs typeface="Arial" panose="020B0604020202020204" pitchFamily="34" charset="0"/>
              </a:rPr>
              <a:t> in order to expand access and reduce costs.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Trained, competent nurses and midwives can provide PAC services safely.</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Task-sharing policies that expand the range of health care workers who can provide PAC, including family planning, may result in cost savings for the health system by reducing the work load at tertiary care facilities.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Task sharing may also result in savings for clients by making services more convenient and easier to access.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Some studies have shown that establishing family planning as part of PAC services is easier in places where midwives are responsible for all reproductive health services.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about task-sharing, please copy and paste this link into your web browser to visit the strategic planning guide on Task Sharing Family Planning Services: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https://www.fphighimpactpractices.org/guides/task-sharing-family-planning-services/</a:t>
            </a:r>
          </a:p>
          <a:p>
            <a:pPr marL="171450" lvl="0"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Address the needs of PAC clients facing </a:t>
            </a:r>
            <a:r>
              <a:rPr lang="en-US" sz="1200" b="1" dirty="0">
                <a:solidFill>
                  <a:srgbClr val="064A8B"/>
                </a:solidFill>
                <a:latin typeface="Arial" panose="020B0604020202020204" pitchFamily="34" charset="0"/>
                <a:cs typeface="Arial" panose="020B0604020202020204" pitchFamily="34" charset="0"/>
              </a:rPr>
              <a:t>gender-based violence</a:t>
            </a:r>
            <a:r>
              <a:rPr lang="en-US" sz="1200" dirty="0">
                <a:solidFill>
                  <a:srgbClr val="000000"/>
                </a:solidFill>
                <a:latin typeface="Arial" panose="020B0604020202020204" pitchFamily="34" charset="0"/>
                <a:cs typeface="Arial" panose="020B0604020202020204" pitchFamily="34" charset="0"/>
              </a:rPr>
              <a:t>.</a:t>
            </a:r>
          </a:p>
          <a:p>
            <a:pPr marL="628650" lvl="1" indent="-171450" rtl="0" fontAlgn="base">
              <a:spcBef>
                <a:spcPts val="0"/>
              </a:spcBef>
              <a:spcAft>
                <a:spcPts val="0"/>
              </a:spcAft>
              <a:buFont typeface="Arial" panose="020B0604020202020204" pitchFamily="34" charset="0"/>
              <a:buChar char="•"/>
            </a:pPr>
            <a:r>
              <a:rPr lang="en-US" sz="1200" b="0" dirty="0">
                <a:solidFill>
                  <a:srgbClr val="000000"/>
                </a:solidFill>
                <a:latin typeface="Arial" panose="020B0604020202020204" pitchFamily="34" charset="0"/>
                <a:cs typeface="Arial" panose="020B0604020202020204" pitchFamily="34" charset="0"/>
              </a:rPr>
              <a:t>Multiple studies highlight the relationship between gender-based violence and the increased risk of spontaneous abortion and/or increased likelihood to seek induced abortion.</a:t>
            </a:r>
          </a:p>
          <a:p>
            <a:pPr marL="628650" lvl="1" indent="-171450" rtl="0" fontAlgn="base">
              <a:spcBef>
                <a:spcPts val="0"/>
              </a:spcBef>
              <a:spcAft>
                <a:spcPts val="0"/>
              </a:spcAft>
              <a:buFont typeface="Arial" panose="020B0604020202020204" pitchFamily="34" charset="0"/>
              <a:buChar char="•"/>
            </a:pPr>
            <a:r>
              <a:rPr lang="en-US" sz="1200" b="0" dirty="0">
                <a:solidFill>
                  <a:srgbClr val="000000"/>
                </a:solidFill>
                <a:latin typeface="Arial" panose="020B0604020202020204" pitchFamily="34" charset="0"/>
                <a:cs typeface="Arial" panose="020B0604020202020204" pitchFamily="34" charset="0"/>
              </a:rPr>
              <a:t>Addressing these particular needs within PAC services requires training health care providers on how to identify survivors of intimate partner violence and sexual violence and respond to their needs.</a:t>
            </a:r>
          </a:p>
          <a:p>
            <a:pPr marL="171450" lvl="0" indent="-171450" rtl="0" fontAlgn="base">
              <a:spcBef>
                <a:spcPts val="0"/>
              </a:spcBef>
              <a:spcAft>
                <a:spcPts val="0"/>
              </a:spcAft>
              <a:buFont typeface="Arial" panose="020B0604020202020204" pitchFamily="34" charset="0"/>
              <a:buChar char="•"/>
            </a:pPr>
            <a:r>
              <a:rPr lang="en-US" sz="1200" b="1" i="0" u="none" strike="noStrike" dirty="0">
                <a:solidFill>
                  <a:srgbClr val="064A8B"/>
                </a:solidFill>
                <a:effectLst/>
                <a:latin typeface="Arial" panose="020B0604020202020204" pitchFamily="34" charset="0"/>
                <a:cs typeface="Arial" panose="020B0604020202020204" pitchFamily="34" charset="0"/>
              </a:rPr>
              <a:t>Make contraception free </a:t>
            </a:r>
            <a:r>
              <a:rPr lang="en-US" sz="1200" b="0" i="0" u="none" strike="noStrike" dirty="0">
                <a:solidFill>
                  <a:srgbClr val="000000"/>
                </a:solidFill>
                <a:effectLst/>
                <a:latin typeface="Arial" panose="020B0604020202020204" pitchFamily="34" charset="0"/>
                <a:cs typeface="Arial" panose="020B0604020202020204" pitchFamily="34" charset="0"/>
              </a:rPr>
              <a:t>or bundle it with the cost of postabortion treatment.</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adolescents and other vulnerable women, costs contribute to delays in seeking PAC as well as in accessing family planning before discharge from the facility.</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about improving sexual and reproductive health of young people, please copy and paste this link into your web browser to visit the HIP brief on Adolescents: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https://www.fphighimpactpractices.org/briefs/adolescent-responsive-contraceptive-services/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Free contraception, waivers for poor and vulnerable clients, and streamlined payment systems are likely to enhance equitable access to contraception for PAC clients.</a:t>
            </a: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2179532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Invest in quality. Some of the elements of quality care include the following:</a:t>
            </a:r>
          </a:p>
          <a:p>
            <a:pPr marL="628650" lvl="1"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Offer a </a:t>
            </a:r>
            <a:r>
              <a:rPr lang="en-US" sz="1200" b="1" dirty="0">
                <a:solidFill>
                  <a:srgbClr val="064A8B"/>
                </a:solidFill>
                <a:latin typeface="Arial" panose="020B0604020202020204" pitchFamily="34" charset="0"/>
                <a:cs typeface="Arial" panose="020B0604020202020204" pitchFamily="34" charset="0"/>
              </a:rPr>
              <a:t>wide range </a:t>
            </a:r>
            <a:r>
              <a:rPr lang="en-US" sz="1200" dirty="0">
                <a:solidFill>
                  <a:srgbClr val="000000"/>
                </a:solidFill>
                <a:latin typeface="Arial" panose="020B0604020202020204" pitchFamily="34" charset="0"/>
                <a:cs typeface="Arial" panose="020B0604020202020204" pitchFamily="34" charset="0"/>
              </a:rPr>
              <a:t>of contraceptive methods</a:t>
            </a:r>
          </a:p>
          <a:p>
            <a:pPr marL="1085850" lvl="2"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Offering a wide range of methods, including long-acting methods, is likely to increase voluntary family planning uptake. </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Encourage and support providers to </a:t>
            </a:r>
            <a:r>
              <a:rPr lang="en-US" sz="1200" b="1" i="0" u="none" strike="noStrike" dirty="0">
                <a:solidFill>
                  <a:srgbClr val="064A8B"/>
                </a:solidFill>
                <a:effectLst/>
                <a:latin typeface="Arial" panose="020B0604020202020204" pitchFamily="34" charset="0"/>
                <a:cs typeface="Arial" panose="020B0604020202020204" pitchFamily="34" charset="0"/>
              </a:rPr>
              <a:t>treat all clients respectfully</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64A8B"/>
                </a:solidFill>
                <a:effectLst/>
                <a:latin typeface="Arial" panose="020B0604020202020204" pitchFamily="34" charset="0"/>
                <a:cs typeface="Arial" panose="020B0604020202020204" pitchFamily="34" charset="0"/>
              </a:rPr>
              <a:t>Such support often includes, but is not limited to, provider training and values clarification to address provider bias.</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64A8B"/>
                </a:solidFill>
                <a:effectLst/>
                <a:latin typeface="Arial" panose="020B0604020202020204" pitchFamily="34" charset="0"/>
                <a:cs typeface="Arial" panose="020B0604020202020204" pitchFamily="34" charset="0"/>
              </a:rPr>
              <a:t>Training should be reinforced through supportive supervision, job descriptions, operational guidelines and policies, and other types of institutional support.</a:t>
            </a:r>
          </a:p>
          <a:p>
            <a:pPr marL="628650" lvl="1"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Link clients to resources for </a:t>
            </a:r>
            <a:r>
              <a:rPr lang="en-US" sz="1200" b="1" dirty="0">
                <a:solidFill>
                  <a:srgbClr val="064A8B"/>
                </a:solidFill>
                <a:latin typeface="Arial" panose="020B0604020202020204" pitchFamily="34" charset="0"/>
                <a:cs typeface="Arial" panose="020B0604020202020204" pitchFamily="34" charset="0"/>
              </a:rPr>
              <a:t>ongoing support</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64A8B"/>
                </a:solidFill>
                <a:effectLst/>
                <a:latin typeface="Arial" panose="020B0604020202020204" pitchFamily="34" charset="0"/>
                <a:cs typeface="Arial" panose="020B0604020202020204" pitchFamily="34" charset="0"/>
              </a:rPr>
              <a:t>After initiating a contraceptive method, provide clients with information on where to access ongoing support and resupply, if necessary.</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64A8B"/>
                </a:solidFill>
                <a:effectLst/>
                <a:latin typeface="Arial" panose="020B0604020202020204" pitchFamily="34" charset="0"/>
                <a:cs typeface="Arial" panose="020B0604020202020204" pitchFamily="34" charset="0"/>
              </a:rPr>
              <a:t>Digital technologies, hotlines, and community health workers may provide additional means to support clients. </a:t>
            </a:r>
          </a:p>
          <a:p>
            <a:pPr marL="1543050" lvl="3" indent="-171450" rtl="0" fontAlgn="base">
              <a:spcBef>
                <a:spcPts val="0"/>
              </a:spcBef>
              <a:spcAft>
                <a:spcPts val="0"/>
              </a:spcAft>
              <a:buFont typeface="Arial" panose="020B0604020202020204" pitchFamily="34" charset="0"/>
              <a:buChar char="•"/>
            </a:pPr>
            <a:r>
              <a:rPr lang="en-US" sz="1200" b="0" i="0" u="none" strike="noStrike" dirty="0">
                <a:solidFill>
                  <a:srgbClr val="064A8B"/>
                </a:solidFill>
                <a:effectLst/>
                <a:latin typeface="Arial" panose="020B0604020202020204" pitchFamily="34" charset="0"/>
                <a:cs typeface="Arial" panose="020B0604020202020204" pitchFamily="34" charset="0"/>
              </a:rPr>
              <a:t>For more information, please copy and paste this link into your web browser to visit the related HIP brief: </a:t>
            </a:r>
            <a:r>
              <a:rPr lang="en-US" sz="1200" b="0" i="0" u="sng" strike="noStrike" dirty="0">
                <a:solidFill>
                  <a:srgbClr val="064A8B"/>
                </a:solidFill>
                <a:effectLst/>
                <a:latin typeface="Arial" panose="020B0604020202020204" pitchFamily="34" charset="0"/>
                <a:cs typeface="Arial" panose="020B0604020202020204" pitchFamily="34" charset="0"/>
              </a:rPr>
              <a:t>https://www.fphighimpactpractices.org/briefs/digital-health-sbc/</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64A8B"/>
                </a:solidFill>
                <a:effectLst/>
                <a:latin typeface="Arial" panose="020B0604020202020204" pitchFamily="34" charset="0"/>
                <a:cs typeface="Arial" panose="020B0604020202020204" pitchFamily="34" charset="0"/>
              </a:rPr>
              <a:t>Health workers should be sensitive to client preferences and respectful of client privacy.</a:t>
            </a: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56952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Postabortion Family Planning,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Ensure equitable access to postabortion contraception, regardless of:</a:t>
            </a:r>
          </a:p>
          <a:p>
            <a:pPr marL="628650" lvl="1"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Client’s age</a:t>
            </a:r>
          </a:p>
          <a:p>
            <a:pPr marL="1085850" lvl="2"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Specialized training on youth-friendly PAC was associated with a sustained greater voluntary uptake of contraception among young women in Ethiopia when compared with standard training.</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about improving sexual and reproductive health of young people, please copy and paste this link into your web browser to visit the HIP brief on Adolescents: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https://www.fphighimpactpractices.org/briefs/adolescent-responsive-contraceptive-services/</a:t>
            </a:r>
          </a:p>
          <a:p>
            <a:pPr marL="628650" lvl="1"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Local contexts</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In humanitarian settings, women and girls may be at increased risk of unintended pregnancy and unsafe abortion. For more information, please copy and paste this link into your web browser to visit the strategic planning guide on family planning in humanitarian settings: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https://www.fphighimpactpractices.org/guides/family-planning-in-humanitarian-settings/</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Furthermore, they may not be able to continue with their contraceptive method as it was lost during displacement.</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Research has documented that approximately one in five women in complex humanitarian settings experienced sexual violence, which is likely an underestimate. </a:t>
            </a:r>
          </a:p>
          <a:p>
            <a:pPr marL="628650" lvl="1" indent="-171450" rtl="0" fontAlgn="base">
              <a:spcBef>
                <a:spcPts val="0"/>
              </a:spcBef>
              <a:spcAft>
                <a:spcPts val="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type of evacuation procedure received</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All contraceptives, with a few exceptions, can be offered after surgical or medical evacuation for treating complications (see BOX 1 in Postabortion FP brief and below for full list).</a:t>
            </a:r>
          </a:p>
          <a:p>
            <a:pPr marL="1085850" lvl="2"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cs typeface="Arial" panose="020B0604020202020204" pitchFamily="34" charset="0"/>
              </a:rPr>
              <a:t>Family planning services should be offered to all postabortion clients on-site irrespective of evacuation procedure as an integral part of PAC.</a:t>
            </a:r>
          </a:p>
          <a:p>
            <a:pPr lvl="0" fontAlgn="base">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algn="l"/>
            <a:r>
              <a:rPr lang="en-US" sz="1200" b="1" i="0" u="none" strike="noStrike" baseline="0" dirty="0">
                <a:solidFill>
                  <a:srgbClr val="004A91"/>
                </a:solidFill>
                <a:latin typeface="Arial" panose="020B0604020202020204" pitchFamily="34" charset="0"/>
                <a:cs typeface="Arial" panose="020B0604020202020204" pitchFamily="34" charset="0"/>
              </a:rPr>
              <a:t>Box 1. Contraceptive Methods for Postabortion Care</a:t>
            </a:r>
          </a:p>
          <a:p>
            <a:pPr algn="l"/>
            <a:r>
              <a:rPr lang="en-US" sz="1200" b="1" i="0" u="none" strike="noStrike" baseline="0" dirty="0">
                <a:solidFill>
                  <a:srgbClr val="004A91"/>
                </a:solidFill>
                <a:latin typeface="Arial" panose="020B0604020202020204" pitchFamily="34" charset="0"/>
                <a:cs typeface="Arial" panose="020B0604020202020204" pitchFamily="34" charset="0"/>
              </a:rPr>
              <a:t>Can start immediately:</a:t>
            </a:r>
          </a:p>
          <a:p>
            <a:pPr algn="l"/>
            <a:r>
              <a:rPr lang="en-US" sz="1200" b="0" i="1" u="none" strike="noStrike" baseline="0" dirty="0">
                <a:solidFill>
                  <a:srgbClr val="1F1F1F"/>
                </a:solidFill>
                <a:latin typeface="Arial" panose="020B0604020202020204" pitchFamily="34" charset="0"/>
                <a:cs typeface="Arial" panose="020B0604020202020204" pitchFamily="34" charset="0"/>
              </a:rPr>
              <a:t>• </a:t>
            </a:r>
            <a:r>
              <a:rPr lang="en-US" sz="1200" b="1" i="0" u="none" strike="noStrike" baseline="0" dirty="0">
                <a:solidFill>
                  <a:srgbClr val="1F1F1F"/>
                </a:solidFill>
                <a:latin typeface="Arial" panose="020B0604020202020204" pitchFamily="34" charset="0"/>
                <a:cs typeface="Arial" panose="020B0604020202020204" pitchFamily="34" charset="0"/>
              </a:rPr>
              <a:t>Hormonal methods: </a:t>
            </a:r>
            <a:r>
              <a:rPr lang="en-US" sz="1200" b="0" i="0" u="none" strike="noStrike" baseline="0" dirty="0">
                <a:solidFill>
                  <a:srgbClr val="1F1F1F"/>
                </a:solidFill>
                <a:latin typeface="Arial" panose="020B0604020202020204" pitchFamily="34" charset="0"/>
                <a:cs typeface="Arial" panose="020B0604020202020204" pitchFamily="34" charset="0"/>
              </a:rPr>
              <a:t>implants, monthly injectables, injectables, combined oral contraceptive pills, progestin-only pills, progestin-only injectables, combined patch, emergency  contraceptive pills.</a:t>
            </a:r>
          </a:p>
          <a:p>
            <a:pPr algn="l"/>
            <a:r>
              <a:rPr lang="en-US" sz="1200" b="0" i="1" u="none" strike="noStrike" baseline="0" dirty="0">
                <a:solidFill>
                  <a:srgbClr val="1F1F1F"/>
                </a:solidFill>
                <a:latin typeface="Arial" panose="020B0604020202020204" pitchFamily="34" charset="0"/>
                <a:cs typeface="Arial" panose="020B0604020202020204" pitchFamily="34" charset="0"/>
              </a:rPr>
              <a:t>• </a:t>
            </a:r>
            <a:r>
              <a:rPr lang="en-US" sz="1200" b="1" i="0" u="none" strike="noStrike" baseline="0" dirty="0">
                <a:solidFill>
                  <a:srgbClr val="1F1F1F"/>
                </a:solidFill>
                <a:latin typeface="Arial" panose="020B0604020202020204" pitchFamily="34" charset="0"/>
                <a:cs typeface="Arial" panose="020B0604020202020204" pitchFamily="34" charset="0"/>
              </a:rPr>
              <a:t>Barrier methods: </a:t>
            </a:r>
            <a:r>
              <a:rPr lang="en-US" sz="1200" b="0" i="0" u="none" strike="noStrike" baseline="0" dirty="0">
                <a:solidFill>
                  <a:srgbClr val="1F1F1F"/>
                </a:solidFill>
                <a:latin typeface="Arial" panose="020B0604020202020204" pitchFamily="34" charset="0"/>
                <a:cs typeface="Arial" panose="020B0604020202020204" pitchFamily="34" charset="0"/>
              </a:rPr>
              <a:t>male or female condoms.</a:t>
            </a:r>
          </a:p>
          <a:p>
            <a:pPr algn="l"/>
            <a:r>
              <a:rPr lang="en-US" sz="1200" b="0" i="1" u="none" strike="noStrike" baseline="0" dirty="0">
                <a:solidFill>
                  <a:srgbClr val="1F1F1F"/>
                </a:solidFill>
                <a:latin typeface="Arial" panose="020B0604020202020204" pitchFamily="34" charset="0"/>
                <a:cs typeface="Arial" panose="020B0604020202020204" pitchFamily="34" charset="0"/>
              </a:rPr>
              <a:t>• </a:t>
            </a:r>
            <a:r>
              <a:rPr lang="en-US" sz="1200" b="1" i="0" u="none" strike="noStrike" baseline="0" dirty="0">
                <a:solidFill>
                  <a:srgbClr val="1F1F1F"/>
                </a:solidFill>
                <a:latin typeface="Arial" panose="020B0604020202020204" pitchFamily="34" charset="0"/>
                <a:cs typeface="Arial" panose="020B0604020202020204" pitchFamily="34" charset="0"/>
              </a:rPr>
              <a:t>Intrauterine devices (IUDs): </a:t>
            </a:r>
            <a:r>
              <a:rPr lang="en-US" sz="1200" b="0" i="0" u="none" strike="noStrike" baseline="0" dirty="0">
                <a:solidFill>
                  <a:srgbClr val="1F1F1F"/>
                </a:solidFill>
                <a:latin typeface="Arial" panose="020B0604020202020204" pitchFamily="34" charset="0"/>
                <a:cs typeface="Arial" panose="020B0604020202020204" pitchFamily="34" charset="0"/>
              </a:rPr>
              <a:t>copper-bearing or levonorgestrel-releasing. These can be provided immediately after emergency treatment of complications if there is no infection—or when infection is ruled out and resolved, and any injury has healed. However, IUD insertion following medical treatment of emergency complications requires the patient to return for a follow-up visit.</a:t>
            </a:r>
          </a:p>
          <a:p>
            <a:pPr algn="l"/>
            <a:r>
              <a:rPr lang="en-US" sz="1200" b="0" i="1" u="none" strike="noStrike" baseline="0" dirty="0">
                <a:solidFill>
                  <a:srgbClr val="1F1F1F"/>
                </a:solidFill>
                <a:latin typeface="Arial" panose="020B0604020202020204" pitchFamily="34" charset="0"/>
                <a:cs typeface="Arial" panose="020B0604020202020204" pitchFamily="34" charset="0"/>
              </a:rPr>
              <a:t>• </a:t>
            </a:r>
            <a:r>
              <a:rPr lang="en-US" sz="1200" b="1" i="0" u="none" strike="noStrike" baseline="0" dirty="0">
                <a:solidFill>
                  <a:srgbClr val="1F1F1F"/>
                </a:solidFill>
                <a:latin typeface="Arial" panose="020B0604020202020204" pitchFamily="34" charset="0"/>
                <a:cs typeface="Arial" panose="020B0604020202020204" pitchFamily="34" charset="0"/>
              </a:rPr>
              <a:t>Diaphragms, cervical caps, and combined vaginal ring: </a:t>
            </a:r>
            <a:r>
              <a:rPr lang="en-US" sz="1200" b="0" i="0" u="none" strike="noStrike" baseline="0" dirty="0">
                <a:solidFill>
                  <a:srgbClr val="1F1F1F"/>
                </a:solidFill>
                <a:latin typeface="Arial" panose="020B0604020202020204" pitchFamily="34" charset="0"/>
                <a:cs typeface="Arial" panose="020B0604020202020204" pitchFamily="34" charset="0"/>
              </a:rPr>
              <a:t>can be offered once injury is ruled out or after any injury to the genital tract has healed.</a:t>
            </a:r>
          </a:p>
          <a:p>
            <a:pPr algn="l"/>
            <a:r>
              <a:rPr lang="en-US" sz="1200" b="0" i="1" u="none" strike="noStrike" baseline="0" dirty="0">
                <a:solidFill>
                  <a:srgbClr val="1F1F1F"/>
                </a:solidFill>
                <a:latin typeface="Arial" panose="020B0604020202020204" pitchFamily="34" charset="0"/>
                <a:cs typeface="Arial" panose="020B0604020202020204" pitchFamily="34" charset="0"/>
              </a:rPr>
              <a:t>• </a:t>
            </a:r>
            <a:r>
              <a:rPr lang="en-US" sz="1200" b="1" i="0" u="none" strike="noStrike" baseline="0" dirty="0">
                <a:solidFill>
                  <a:srgbClr val="1F1F1F"/>
                </a:solidFill>
                <a:latin typeface="Arial" panose="020B0604020202020204" pitchFamily="34" charset="0"/>
                <a:cs typeface="Arial" panose="020B0604020202020204" pitchFamily="34" charset="0"/>
              </a:rPr>
              <a:t>Permanent methods: </a:t>
            </a:r>
            <a:r>
              <a:rPr lang="en-US" sz="1200" b="0" i="0" u="none" strike="noStrike" baseline="0" dirty="0">
                <a:solidFill>
                  <a:srgbClr val="1F1F1F"/>
                </a:solidFill>
                <a:latin typeface="Arial" panose="020B0604020202020204" pitchFamily="34" charset="0"/>
                <a:cs typeface="Arial" panose="020B0604020202020204" pitchFamily="34" charset="0"/>
              </a:rPr>
              <a:t>tubal ligation or vasectomy (for her partner). Permanent methods can be offered after the client has had time to rest and recover from any sedation, and is not stressed or in pain. Counsel carefully and be sure to mention available reversible methods.</a:t>
            </a:r>
          </a:p>
          <a:p>
            <a:pPr algn="l"/>
            <a:r>
              <a:rPr lang="en-US" sz="1200" b="1" i="0" u="none" strike="noStrike" baseline="0" dirty="0">
                <a:solidFill>
                  <a:srgbClr val="004A91"/>
                </a:solidFill>
                <a:latin typeface="Arial" panose="020B0604020202020204" pitchFamily="34" charset="0"/>
                <a:cs typeface="Arial" panose="020B0604020202020204" pitchFamily="34" charset="0"/>
              </a:rPr>
              <a:t>Delay use:</a:t>
            </a:r>
          </a:p>
          <a:p>
            <a:pPr algn="l"/>
            <a:r>
              <a:rPr lang="en-US" sz="1200" b="0" i="1" u="none" strike="noStrike" baseline="0" dirty="0">
                <a:solidFill>
                  <a:srgbClr val="1F1F1F"/>
                </a:solidFill>
                <a:latin typeface="Arial" panose="020B0604020202020204" pitchFamily="34" charset="0"/>
                <a:cs typeface="Arial" panose="020B0604020202020204" pitchFamily="34" charset="0"/>
              </a:rPr>
              <a:t>• </a:t>
            </a:r>
            <a:r>
              <a:rPr lang="en-US" sz="1200" b="1" i="0" u="none" strike="noStrike" baseline="0" dirty="0">
                <a:solidFill>
                  <a:srgbClr val="1F1F1F"/>
                </a:solidFill>
                <a:latin typeface="Arial" panose="020B0604020202020204" pitchFamily="34" charset="0"/>
                <a:cs typeface="Arial" panose="020B0604020202020204" pitchFamily="34" charset="0"/>
              </a:rPr>
              <a:t>Fertility awareness methods: </a:t>
            </a:r>
            <a:r>
              <a:rPr lang="en-US" sz="1200" b="0" i="0" u="none" strike="noStrike" baseline="0" dirty="0">
                <a:solidFill>
                  <a:srgbClr val="1F1F1F"/>
                </a:solidFill>
                <a:latin typeface="Arial" panose="020B0604020202020204" pitchFamily="34" charset="0"/>
                <a:cs typeface="Arial" panose="020B0604020202020204" pitchFamily="34" charset="0"/>
              </a:rPr>
              <a:t>Standard Days Method or </a:t>
            </a:r>
            <a:r>
              <a:rPr lang="en-US" sz="1200" b="0" i="0" u="none" strike="noStrike" baseline="0" dirty="0" err="1">
                <a:solidFill>
                  <a:srgbClr val="1F1F1F"/>
                </a:solidFill>
                <a:latin typeface="Arial" panose="020B0604020202020204" pitchFamily="34" charset="0"/>
                <a:cs typeface="Arial" panose="020B0604020202020204" pitchFamily="34" charset="0"/>
              </a:rPr>
              <a:t>TwoDay</a:t>
            </a:r>
            <a:r>
              <a:rPr lang="en-US" sz="1200" b="0" i="0" u="none" strike="noStrike" baseline="0" dirty="0">
                <a:solidFill>
                  <a:srgbClr val="1F1F1F"/>
                </a:solidFill>
                <a:latin typeface="Arial" panose="020B0604020202020204" pitchFamily="34" charset="0"/>
                <a:cs typeface="Arial" panose="020B0604020202020204" pitchFamily="34" charset="0"/>
              </a:rPr>
              <a:t> Method. It is recommended that women start these methods after their regular menstrual pattern returns.</a:t>
            </a:r>
            <a:endParaRPr lang="en-US" sz="1200" b="0" i="0" u="none" strike="noStrike" dirty="0">
              <a:solidFill>
                <a:srgbClr val="000000"/>
              </a:solidFill>
              <a:effectLst/>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3961411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u="none" strike="noStrike" baseline="0" dirty="0">
                <a:solidFill>
                  <a:srgbClr val="1F1F1F"/>
                </a:solidFill>
                <a:latin typeface="Arial" panose="020B0604020202020204" pitchFamily="34" charset="0"/>
                <a:cs typeface="Arial" panose="020B0604020202020204" pitchFamily="34" charset="0"/>
              </a:rPr>
              <a:t>Postabortion Care e-learning course </a:t>
            </a:r>
            <a:r>
              <a:rPr lang="en-US" sz="1200" b="0" i="0" u="none" strike="noStrike" baseline="0" dirty="0">
                <a:solidFill>
                  <a:srgbClr val="1F1F1F"/>
                </a:solidFill>
                <a:latin typeface="Arial" panose="020B0604020202020204" pitchFamily="34" charset="0"/>
                <a:cs typeface="Arial" panose="020B0604020202020204" pitchFamily="34" charset="0"/>
              </a:rPr>
              <a:t>(published May 2018) provides an overview of postabortion care including its definition, objectives, justification, programming best practices, indicators for monitoring and evaluation, and strong evidence base, including evidence-based approaches to strengthen postabortion family planning. Available in English from </a:t>
            </a:r>
            <a:r>
              <a:rPr lang="en-US" sz="1200" b="0" i="0" u="sng" strike="noStrike" baseline="0" dirty="0">
                <a:solidFill>
                  <a:srgbClr val="054A8E"/>
                </a:solidFill>
                <a:latin typeface="Arial" panose="020B0604020202020204" pitchFamily="34" charset="0"/>
                <a:cs typeface="Arial" panose="020B0604020202020204" pitchFamily="34" charset="0"/>
              </a:rPr>
              <a:t>https://www.globalhealthlearning.org/course/postabortion-care-pac</a:t>
            </a:r>
            <a:r>
              <a:rPr lang="en-US" sz="1200" b="0" i="0" u="none" strike="noStrike" baseline="0" dirty="0">
                <a:solidFill>
                  <a:srgbClr val="1F1F1F"/>
                </a:solidFill>
                <a:latin typeface="Arial" panose="020B0604020202020204" pitchFamily="34" charset="0"/>
                <a:cs typeface="Arial" panose="020B0604020202020204" pitchFamily="34" charset="0"/>
              </a:rPr>
              <a:t>.</a:t>
            </a:r>
          </a:p>
          <a:p>
            <a:pPr algn="l"/>
            <a:endParaRPr lang="en-US" sz="1200" b="0" i="0" u="none" strike="noStrike" baseline="0" dirty="0">
              <a:solidFill>
                <a:srgbClr val="1F1F1F"/>
              </a:solidFill>
              <a:latin typeface="Arial" panose="020B0604020202020204" pitchFamily="34" charset="0"/>
              <a:cs typeface="Arial" panose="020B0604020202020204" pitchFamily="34" charset="0"/>
            </a:endParaRPr>
          </a:p>
          <a:p>
            <a:pPr algn="l"/>
            <a:r>
              <a:rPr lang="en-US" sz="1200" b="1" i="1" u="none" strike="noStrike" baseline="0" dirty="0">
                <a:solidFill>
                  <a:srgbClr val="1F1F1F"/>
                </a:solidFill>
                <a:latin typeface="Arial" panose="020B0604020202020204" pitchFamily="34" charset="0"/>
                <a:cs typeface="Arial" panose="020B0604020202020204" pitchFamily="34" charset="0"/>
              </a:rPr>
              <a:t>Postabortion Care resource site </a:t>
            </a:r>
            <a:r>
              <a:rPr lang="en-US" sz="1200" b="0" i="0" u="none" strike="noStrike" baseline="0" dirty="0">
                <a:solidFill>
                  <a:srgbClr val="1F1F1F"/>
                </a:solidFill>
                <a:latin typeface="Arial" panose="020B0604020202020204" pitchFamily="34" charset="0"/>
                <a:cs typeface="Arial" panose="020B0604020202020204" pitchFamily="34" charset="0"/>
              </a:rPr>
              <a:t>is a one-stop source for basic instruments to assist policy makers, program managers, clinical staff, and donors in program design, implementation, and evaluation. Available in English, French, Russian, and Spanish from </a:t>
            </a:r>
            <a:r>
              <a:rPr lang="en-US" sz="1200" b="0" i="0" u="none" strike="noStrike" baseline="0" dirty="0">
                <a:solidFill>
                  <a:srgbClr val="004A91"/>
                </a:solidFill>
                <a:latin typeface="Arial" panose="020B0604020202020204" pitchFamily="34" charset="0"/>
                <a:cs typeface="Arial" panose="020B0604020202020204" pitchFamily="34" charset="0"/>
                <a:hlinkClick r:id="rId3"/>
              </a:rPr>
              <a:t>http://www.postabortioncare.org/</a:t>
            </a:r>
            <a:r>
              <a:rPr lang="en-US" sz="1200" b="0" i="0" u="none" strike="noStrike" baseline="0" dirty="0">
                <a:solidFill>
                  <a:srgbClr val="1F1F1F"/>
                </a:solidFill>
                <a:latin typeface="Arial" panose="020B0604020202020204" pitchFamily="34" charset="0"/>
                <a:cs typeface="Arial" panose="020B0604020202020204" pitchFamily="34" charset="0"/>
              </a:rPr>
              <a:t>.</a:t>
            </a:r>
          </a:p>
          <a:p>
            <a:pPr algn="l"/>
            <a:endParaRPr lang="en-US" sz="1200" b="0" i="0" u="none" strike="noStrike" baseline="0" dirty="0">
              <a:solidFill>
                <a:srgbClr val="1F1F1F"/>
              </a:solidFill>
              <a:latin typeface="Arial" panose="020B0604020202020204" pitchFamily="34" charset="0"/>
              <a:cs typeface="Arial" panose="020B0604020202020204" pitchFamily="34" charset="0"/>
            </a:endParaRPr>
          </a:p>
          <a:p>
            <a:pPr algn="l"/>
            <a:r>
              <a:rPr lang="en-US" sz="1200" b="1" i="1" u="none" strike="noStrike" baseline="0" dirty="0">
                <a:solidFill>
                  <a:srgbClr val="1F1F1F"/>
                </a:solidFill>
                <a:latin typeface="Arial" panose="020B0604020202020204" pitchFamily="34" charset="0"/>
                <a:cs typeface="Arial" panose="020B0604020202020204" pitchFamily="34" charset="0"/>
              </a:rPr>
              <a:t>Family Planning: A Global Handbook for Providers </a:t>
            </a:r>
            <a:r>
              <a:rPr lang="en-US" sz="1200" b="0" i="0" u="none" strike="noStrike" baseline="0" dirty="0">
                <a:solidFill>
                  <a:srgbClr val="1F1F1F"/>
                </a:solidFill>
                <a:latin typeface="Arial" panose="020B0604020202020204" pitchFamily="34" charset="0"/>
                <a:cs typeface="Arial" panose="020B0604020202020204" pitchFamily="34" charset="0"/>
              </a:rPr>
              <a:t>(2018 edition) includes a section on family planning in postabortion care. Users can download printable files or order a copy of the handbook at </a:t>
            </a:r>
            <a:r>
              <a:rPr lang="en-US" sz="1200" b="0" i="0" u="sng" strike="noStrike" baseline="0" dirty="0">
                <a:solidFill>
                  <a:srgbClr val="004A91"/>
                </a:solidFill>
                <a:latin typeface="Arial" panose="020B0604020202020204" pitchFamily="34" charset="0"/>
                <a:cs typeface="Arial" panose="020B0604020202020204" pitchFamily="34" charset="0"/>
              </a:rPr>
              <a:t>https://www.fphandbook.org/</a:t>
            </a:r>
          </a:p>
          <a:p>
            <a:pPr algn="l"/>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0" u="none" strike="noStrike" baseline="0" dirty="0">
                <a:solidFill>
                  <a:srgbClr val="1E1E1E"/>
                </a:solidFill>
                <a:latin typeface="Arial" panose="020B0604020202020204" pitchFamily="34" charset="0"/>
                <a:cs typeface="Arial" panose="020B0604020202020204" pitchFamily="34" charset="0"/>
              </a:rPr>
              <a:t>Bonus resource: Use of the WHO Guidelines &amp; Tools alongside service delivery High Impact Practices in family planning. </a:t>
            </a:r>
            <a:r>
              <a:rPr lang="en-US" sz="1200" b="0" i="0" dirty="0">
                <a:solidFill>
                  <a:srgbClr val="3E3F42"/>
                </a:solidFill>
                <a:effectLst/>
                <a:latin typeface="Arial" panose="020B0604020202020204" pitchFamily="34" charset="0"/>
                <a:cs typeface="Arial" panose="020B0604020202020204" pitchFamily="34" charset="0"/>
              </a:rPr>
              <a:t>The tool focuses on Service Delivery HIPs and selected WHO Guidelines related to family planning service delivery. The tool is intended to be a quick reference for program managers designing or implementing family planning programs. The tool can be used to help improve implementation of HIPs by illustrating how to incorporate WHO evidence-based guidelines and/or can be used to support advocacy efforts for HIPs by linking them with globally recognized and credible WHO Guidelines.</a:t>
            </a:r>
            <a:r>
              <a:rPr lang="en-US" sz="1200" b="1" i="0" u="none" strike="noStrike" baseline="0" dirty="0">
                <a:solidFill>
                  <a:srgbClr val="1E1E1E"/>
                </a:solidFill>
                <a:effectLst/>
                <a:latin typeface="Arial" panose="020B0604020202020204" pitchFamily="34" charset="0"/>
                <a:cs typeface="Arial" panose="020B0604020202020204" pitchFamily="34" charset="0"/>
              </a:rPr>
              <a:t> </a:t>
            </a:r>
            <a:r>
              <a:rPr lang="en-US" sz="1200" b="0" i="0" u="none" strike="noStrike" baseline="0" dirty="0">
                <a:solidFill>
                  <a:srgbClr val="1E1E1E"/>
                </a:solidFill>
                <a:effectLst/>
                <a:latin typeface="Arial" panose="020B0604020202020204" pitchFamily="34" charset="0"/>
                <a:cs typeface="Arial" panose="020B0604020202020204" pitchFamily="34" charset="0"/>
              </a:rPr>
              <a:t>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solidFill>
                  <a:srgbClr val="1E1E1E"/>
                </a:solidFill>
                <a:effectLst/>
                <a:latin typeface="Arial" panose="020B0604020202020204" pitchFamily="34" charset="0"/>
                <a:cs typeface="Arial" panose="020B0604020202020204" pitchFamily="34" charset="0"/>
              </a:rPr>
              <a:t> visit: </a:t>
            </a:r>
            <a:r>
              <a:rPr lang="en-US" sz="1200" u="sng" dirty="0">
                <a:latin typeface="Arial" panose="020B0604020202020204" pitchFamily="34" charset="0"/>
                <a:cs typeface="Arial" panose="020B0604020202020204" pitchFamily="34" charset="0"/>
              </a:rPr>
              <a:t>https://www.fphighimpactpractices.org/ibp-who-matrix/</a:t>
            </a: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HIPs Newsletter 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five areas of our website 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Postabortion Family Planning is a service delivery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b="0" i="0" u="none" strike="noStrike" baseline="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Postabortion family planning is one of several high impact practices in family planning (HIPs) identified by a technical advisory group of international experts.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When scaled up and institutionalized, HIPs will maximize investments in a comprehensive family planning strategy.</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Service Delivery HIPs, 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latin typeface="Arial" panose="020B0604020202020204" pitchFamily="34" charset="0"/>
                <a:cs typeface="Arial" panose="020B0604020202020204" pitchFamily="34" charset="0"/>
              </a:rPr>
              <a:t> visit this matrix of tools developed by IBP/WHO: </a:t>
            </a:r>
            <a:r>
              <a:rPr lang="en-US" sz="1200" b="0" i="0" u="sng" strike="noStrike" baseline="0" dirty="0">
                <a:latin typeface="Arial" panose="020B0604020202020204" pitchFamily="34" charset="0"/>
                <a:cs typeface="Arial" panose="020B0604020202020204" pitchFamily="34" charset="0"/>
              </a:rPr>
              <a:t>https://www.fphighimpactpractices.org/ibp-who-matrix/</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These tools can be used in conjunction with Service Delivery HIPs. </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Available in online and downloadable PDF format.</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054A8E"/>
                </a:solidFill>
                <a:latin typeface="Arial" panose="020B0604020202020204" pitchFamily="34" charset="0"/>
                <a:cs typeface="Arial" panose="020B0604020202020204" pitchFamily="34" charset="0"/>
              </a:rPr>
              <a:t>https://www.fphighimpactpractices.org/postabortion-family-planning-a-glimpse-of-global-evidence-and-its-impact-with-country-implementation/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endParaRPr lang="en-US" sz="1200" b="1" i="0" dirty="0">
              <a:solidFill>
                <a:srgbClr val="3E3F42"/>
              </a:solidFill>
              <a:effectLst/>
              <a:latin typeface="Arial" panose="020B0604020202020204" pitchFamily="34" charset="0"/>
              <a:cs typeface="Arial" panose="020B0604020202020204" pitchFamily="34" charset="0"/>
            </a:endParaRPr>
          </a:p>
          <a:p>
            <a:pPr marL="285750" indent="-285750">
              <a:buFontTx/>
              <a:buChar char="-"/>
            </a:pPr>
            <a:r>
              <a:rPr lang="en-US" sz="1200" b="1" i="0" dirty="0">
                <a:solidFill>
                  <a:srgbClr val="3E3F42"/>
                </a:solidFill>
                <a:effectLst/>
                <a:latin typeface="Arial" panose="020B0604020202020204" pitchFamily="34" charset="0"/>
                <a:cs typeface="Arial" panose="020B0604020202020204" pitchFamily="34" charset="0"/>
              </a:rPr>
              <a:t>Presenters</a:t>
            </a:r>
            <a:r>
              <a:rPr lang="en-US" sz="1200" b="0" i="0" dirty="0">
                <a:solidFill>
                  <a:srgbClr val="3E3F42"/>
                </a:solidFill>
                <a:effectLst/>
                <a:latin typeface="Arial" panose="020B0604020202020204" pitchFamily="34" charset="0"/>
                <a:cs typeface="Arial" panose="020B0604020202020204" pitchFamily="34" charset="0"/>
              </a:rPr>
              <a:t>:</a:t>
            </a:r>
          </a:p>
          <a:p>
            <a:pPr marL="742950" lvl="1" indent="-285750">
              <a:buFontTx/>
              <a:buChar char="-"/>
            </a:pPr>
            <a:r>
              <a:rPr lang="en-US" sz="1200" b="1" i="0" dirty="0">
                <a:solidFill>
                  <a:srgbClr val="3E3F42"/>
                </a:solidFill>
                <a:effectLst/>
                <a:latin typeface="Arial" panose="020B0604020202020204" pitchFamily="34" charset="0"/>
                <a:cs typeface="Arial" panose="020B0604020202020204" pitchFamily="34" charset="0"/>
              </a:rPr>
              <a:t>Carolyn Curtis</a:t>
            </a:r>
            <a:r>
              <a:rPr lang="en-US" sz="1200" b="0" i="0" dirty="0">
                <a:solidFill>
                  <a:srgbClr val="3E3F42"/>
                </a:solidFill>
                <a:effectLst/>
                <a:latin typeface="Arial" panose="020B0604020202020204" pitchFamily="34" charset="0"/>
                <a:cs typeface="Arial" panose="020B0604020202020204" pitchFamily="34" charset="0"/>
              </a:rPr>
              <a:t>, Presenter, USAID</a:t>
            </a:r>
          </a:p>
          <a:p>
            <a:pPr marL="742950" lvl="1" indent="-285750">
              <a:buFontTx/>
              <a:buChar char="-"/>
            </a:pPr>
            <a:r>
              <a:rPr lang="en-US" sz="1200" b="1" i="0" dirty="0">
                <a:solidFill>
                  <a:srgbClr val="3E3F42"/>
                </a:solidFill>
                <a:effectLst/>
                <a:latin typeface="Arial" panose="020B0604020202020204" pitchFamily="34" charset="0"/>
                <a:cs typeface="Arial" panose="020B0604020202020204" pitchFamily="34" charset="0"/>
              </a:rPr>
              <a:t>Erin Mielke</a:t>
            </a:r>
            <a:r>
              <a:rPr lang="en-US" sz="1200" b="0" i="0" dirty="0">
                <a:solidFill>
                  <a:srgbClr val="3E3F42"/>
                </a:solidFill>
                <a:effectLst/>
                <a:latin typeface="Arial" panose="020B0604020202020204" pitchFamily="34" charset="0"/>
                <a:cs typeface="Arial" panose="020B0604020202020204" pitchFamily="34" charset="0"/>
              </a:rPr>
              <a:t>, Presenter, USAID</a:t>
            </a:r>
          </a:p>
          <a:p>
            <a:pPr marL="742950" lvl="1" indent="-285750">
              <a:buFontTx/>
              <a:buChar char="-"/>
            </a:pPr>
            <a:r>
              <a:rPr lang="en-US" sz="1200" b="1" i="0" dirty="0">
                <a:solidFill>
                  <a:srgbClr val="3E3F42"/>
                </a:solidFill>
                <a:effectLst/>
                <a:latin typeface="Arial" panose="020B0604020202020204" pitchFamily="34" charset="0"/>
                <a:cs typeface="Arial" panose="020B0604020202020204" pitchFamily="34" charset="0"/>
              </a:rPr>
              <a:t>Juliana </a:t>
            </a:r>
            <a:r>
              <a:rPr lang="en-US" sz="1200" b="1" i="0" dirty="0" err="1">
                <a:solidFill>
                  <a:srgbClr val="3E3F42"/>
                </a:solidFill>
                <a:effectLst/>
                <a:latin typeface="Arial" panose="020B0604020202020204" pitchFamily="34" charset="0"/>
                <a:cs typeface="Arial" panose="020B0604020202020204" pitchFamily="34" charset="0"/>
              </a:rPr>
              <a:t>Bantambya</a:t>
            </a:r>
            <a:r>
              <a:rPr lang="en-US" sz="1200" b="0" i="0" dirty="0">
                <a:solidFill>
                  <a:srgbClr val="3E3F42"/>
                </a:solidFill>
                <a:effectLst/>
                <a:latin typeface="Arial" panose="020B0604020202020204" pitchFamily="34" charset="0"/>
                <a:cs typeface="Arial" panose="020B0604020202020204" pitchFamily="34" charset="0"/>
              </a:rPr>
              <a:t>, Presenter, </a:t>
            </a:r>
            <a:r>
              <a:rPr lang="en-US" sz="1200" b="0" i="0" dirty="0" err="1">
                <a:solidFill>
                  <a:srgbClr val="3E3F42"/>
                </a:solidFill>
                <a:effectLst/>
                <a:latin typeface="Arial" panose="020B0604020202020204" pitchFamily="34" charset="0"/>
                <a:cs typeface="Arial" panose="020B0604020202020204" pitchFamily="34" charset="0"/>
              </a:rPr>
              <a:t>EngenderHealth</a:t>
            </a:r>
            <a:endParaRPr lang="en-US" sz="1200" b="0" i="0" dirty="0">
              <a:solidFill>
                <a:srgbClr val="3E3F42"/>
              </a:solidFill>
              <a:effectLst/>
              <a:latin typeface="Arial" panose="020B0604020202020204" pitchFamily="34" charset="0"/>
              <a:cs typeface="Arial" panose="020B0604020202020204" pitchFamily="34" charset="0"/>
            </a:endParaRPr>
          </a:p>
          <a:p>
            <a:pPr marL="742950" lvl="1" indent="-285750">
              <a:buFontTx/>
              <a:buChar char="-"/>
            </a:pPr>
            <a:r>
              <a:rPr lang="en-US" sz="1200" b="1" i="0" dirty="0">
                <a:solidFill>
                  <a:srgbClr val="3E3F42"/>
                </a:solidFill>
                <a:effectLst/>
                <a:latin typeface="Arial" panose="020B0604020202020204" pitchFamily="34" charset="0"/>
                <a:cs typeface="Arial" panose="020B0604020202020204" pitchFamily="34" charset="0"/>
              </a:rPr>
              <a:t>Elizabeth Tully</a:t>
            </a:r>
            <a:r>
              <a:rPr lang="en-US" sz="1200" b="0" i="0" dirty="0">
                <a:solidFill>
                  <a:srgbClr val="3E3F42"/>
                </a:solidFill>
                <a:effectLst/>
                <a:latin typeface="Arial" panose="020B0604020202020204" pitchFamily="34" charset="0"/>
                <a:cs typeface="Arial" panose="020B0604020202020204" pitchFamily="34" charset="0"/>
              </a:rPr>
              <a:t>, Facilitator, Johns Hopkins Center for Communication Programs</a:t>
            </a:r>
          </a:p>
          <a:p>
            <a:pPr marL="457200" lvl="1" indent="0">
              <a:buFontTx/>
              <a:buNone/>
            </a:pPr>
            <a:endParaRPr lang="en-US" sz="1200" b="0" i="0" dirty="0">
              <a:solidFill>
                <a:srgbClr val="3E3F42"/>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https://www.fphighimpactpractices.org/briefs/postabortion-family-planning/</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Even if a woman wants to become pregnant again soon, she should probably wait six months to reduce the chances of low birth weight, premature birth, and maternal anemia.</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Despite this evidence and decades of investments to improve PAC programs, health care systems continue to fall short.</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Even when services are in place, method choice may be limited.</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Significant gaps in information provided to clients, such as how to use the method correctly and follow-up information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lang="en-US" sz="1200" dirty="0">
                <a:latin typeface="Arial" panose="020B0604020202020204" pitchFamily="34" charset="0"/>
                <a:cs typeface="Arial" panose="020B0604020202020204" pitchFamily="34" charset="0"/>
              </a:rPr>
              <a:t>When clients are counseled and offered contraception as part of postabortion care most women will opt to leave the facility with an effective family planning method.</a:t>
            </a:r>
          </a:p>
          <a:p>
            <a:pPr rtl="0" fontAlgn="base">
              <a:spcBef>
                <a:spcPts val="100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Please copy and paste this link into your web browser to view Figure 1 in the HIP brief: </a:t>
            </a:r>
            <a:r>
              <a:rPr lang="en-US" sz="1200" b="0" i="0" u="sng" strike="noStrike" baseline="0" dirty="0">
                <a:solidFill>
                  <a:srgbClr val="211D1E"/>
                </a:solidFill>
                <a:latin typeface="Arial" panose="020B0604020202020204" pitchFamily="34" charset="0"/>
                <a:cs typeface="Arial" panose="020B0604020202020204" pitchFamily="34" charset="0"/>
              </a:rPr>
              <a:t>https://www.fphighimpactpractices.org/briefs/postabortion-family-planning/</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Postabortion family planning can </a:t>
            </a:r>
            <a:r>
              <a:rPr lang="en-US" sz="1200" b="1" dirty="0">
                <a:solidFill>
                  <a:srgbClr val="054A8E"/>
                </a:solidFill>
                <a:latin typeface="Arial" panose="020B0604020202020204" pitchFamily="34" charset="0"/>
                <a:cs typeface="Arial" panose="020B0604020202020204" pitchFamily="34" charset="0"/>
              </a:rPr>
              <a:t>reach many women and girls </a:t>
            </a:r>
            <a:r>
              <a:rPr lang="en-US" sz="1200" dirty="0">
                <a:solidFill>
                  <a:srgbClr val="054A8E"/>
                </a:solidFill>
                <a:latin typeface="Arial" panose="020B0604020202020204" pitchFamily="34" charset="0"/>
                <a:cs typeface="Arial" panose="020B0604020202020204" pitchFamily="34" charset="0"/>
              </a:rPr>
              <a:t>in need </a:t>
            </a:r>
            <a:r>
              <a:rPr lang="en-US" sz="1200" dirty="0">
                <a:solidFill>
                  <a:srgbClr val="000000"/>
                </a:solidFill>
                <a:latin typeface="Arial" panose="020B0604020202020204" pitchFamily="34" charset="0"/>
                <a:cs typeface="Arial" panose="020B0604020202020204" pitchFamily="34" charset="0"/>
              </a:rPr>
              <a:t>of contraceptive counseling and services.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Induced and spontaneous abortions (miscarriages) are common. Together, they account for an estimated one-quarter of all pregnancies worldwide.</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Globally, the number of induced abortions is on the rise. Nearly half of these are considered unsafe, with the overwhelming number being in developing countries.</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Postabortion family planning can </a:t>
            </a:r>
            <a:r>
              <a:rPr lang="en-US" sz="1200" b="1" dirty="0">
                <a:solidFill>
                  <a:srgbClr val="054A8E"/>
                </a:solidFill>
                <a:latin typeface="Arial" panose="020B0604020202020204" pitchFamily="34" charset="0"/>
                <a:cs typeface="Arial" panose="020B0604020202020204" pitchFamily="34" charset="0"/>
              </a:rPr>
              <a:t>help clients achieve their reproductive intentions</a:t>
            </a:r>
            <a:r>
              <a:rPr lang="en-US" sz="1200" b="1" dirty="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and is likely to </a:t>
            </a:r>
            <a:r>
              <a:rPr lang="en-US" sz="1200" b="1" dirty="0">
                <a:solidFill>
                  <a:srgbClr val="054A8E"/>
                </a:solidFill>
                <a:latin typeface="Arial" panose="020B0604020202020204" pitchFamily="34" charset="0"/>
                <a:cs typeface="Arial" panose="020B0604020202020204" pitchFamily="34" charset="0"/>
              </a:rPr>
              <a:t>provide cost savings </a:t>
            </a:r>
            <a:r>
              <a:rPr lang="en-US" sz="1200" dirty="0">
                <a:solidFill>
                  <a:srgbClr val="000000"/>
                </a:solidFill>
                <a:latin typeface="Arial" panose="020B0604020202020204" pitchFamily="34" charset="0"/>
                <a:cs typeface="Arial" panose="020B0604020202020204" pitchFamily="34" charset="0"/>
              </a:rPr>
              <a:t>for women, families and the health system.</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Individuals and health systems alike bear significant costs for treating complications from unsafe abortions.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Treatment for abortion-related complications can consume nearly half of obstetrics and gynecology budgets.  Costs could be reduced by investing in improving access to high-quality family planning services and increasing fertility awareness.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On average, nearly 20% of postabortion clients reported having had a previous induced abortion.</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More than half of postabortion clients expressed an interest in using contraception, yet only about one-quarter (27%) left the facility with a contraceptive method.</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Providing voluntary contraception to women who wish to delay or limit childbearing would cost just a fraction of the average expenditure on PAC: one year of modern contraceptive services and supplies costs, on average 3%-12% of the cost of treating a PAC patient.</a:t>
            </a:r>
            <a:endParaRPr lang="en-US" sz="1200" dirty="0">
              <a:solidFill>
                <a:srgbClr val="054A8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fphighimpactpractices.org/briefs/postabortion-family-planni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fphighimpactpractices.org/guides/engaging-men-and-boys-in-family-planning/" TargetMode="External"/><Relationship Id="rId5" Type="http://schemas.openxmlformats.org/officeDocument/2006/relationships/image" Target="../media/image26.png"/><Relationship Id="rId4" Type="http://schemas.openxmlformats.org/officeDocument/2006/relationships/hyperlink" Target="https://www.fphighimpactpractices.org/briefs/community-health-workers/" TargetMode="External"/><Relationship Id="rId9"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hyperlink" Target="https://www.fphighimpactpractices.org/guides/task-sharing-family-planning-servic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hyperlink" Target="https://www.fphighimpactpractices.org/briefs/digital-health-sb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fphighimpactpractices.org/briefs/adolescent-responsive-contraceptive-services/" TargetMode="External"/><Relationship Id="rId5" Type="http://schemas.openxmlformats.org/officeDocument/2006/relationships/image" Target="../media/image32.png"/><Relationship Id="rId4" Type="http://schemas.openxmlformats.org/officeDocument/2006/relationships/hyperlink" Target="https://www.fphighimpactpractices.org/guides/family-planning-in-humanitarian-settings/" TargetMode="External"/><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hyperlink" Target="https://www.globalhealthlearning.org/course/postabortion-care-pac" TargetMode="External"/><Relationship Id="rId3" Type="http://schemas.openxmlformats.org/officeDocument/2006/relationships/image" Target="../media/image6.png"/><Relationship Id="rId7" Type="http://schemas.openxmlformats.org/officeDocument/2006/relationships/image" Target="../media/image35.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8.jpeg"/><Relationship Id="rId5" Type="http://schemas.openxmlformats.org/officeDocument/2006/relationships/hyperlink" Target="https://www.fphandbook.org/" TargetMode="External"/><Relationship Id="rId10" Type="http://schemas.openxmlformats.org/officeDocument/2006/relationships/image" Target="../media/image37.jpg"/><Relationship Id="rId4" Type="http://schemas.openxmlformats.org/officeDocument/2006/relationships/hyperlink" Target="https://www.postabortioncare.org/" TargetMode="External"/><Relationship Id="rId9" Type="http://schemas.openxmlformats.org/officeDocument/2006/relationships/image" Target="../media/image36.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0" y="7086014"/>
            <a:ext cx="3221692" cy="3221692"/>
          </a:xfrm>
          <a:prstGeom prst="rect">
            <a:avLst/>
          </a:prstGeom>
        </p:spPr>
      </p:pic>
      <p:pic>
        <p:nvPicPr>
          <p:cNvPr id="15" name="Picture 14" descr="A picture containing person, indoor, room&#10;&#10;Description automatically generated">
            <a:extLst>
              <a:ext uri="{FF2B5EF4-FFF2-40B4-BE49-F238E27FC236}">
                <a16:creationId xmlns:a16="http://schemas.microsoft.com/office/drawing/2014/main" id="{60B2DB57-605F-4A20-A098-C1EB4BC79D23}"/>
              </a:ext>
            </a:extLst>
          </p:cNvPr>
          <p:cNvPicPr>
            <a:picLocks noChangeAspect="1"/>
          </p:cNvPicPr>
          <p:nvPr/>
        </p:nvPicPr>
        <p:blipFill rotWithShape="1">
          <a:blip r:embed="rId5">
            <a:extLst>
              <a:ext uri="{28A0092B-C50C-407E-A947-70E740481C1C}">
                <a14:useLocalDpi xmlns:a14="http://schemas.microsoft.com/office/drawing/2010/main" val="0"/>
              </a:ext>
            </a:extLst>
          </a:blip>
          <a:srcRect l="-1" t="2886" r="9046"/>
          <a:stretch/>
        </p:blipFill>
        <p:spPr>
          <a:xfrm>
            <a:off x="6906997" y="-7649"/>
            <a:ext cx="11395687" cy="8106836"/>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6690739" y="4838219"/>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4" name="Group 4"/>
          <p:cNvGrpSpPr/>
          <p:nvPr/>
        </p:nvGrpSpPr>
        <p:grpSpPr>
          <a:xfrm rot="18705092">
            <a:off x="7683868" y="-348734"/>
            <a:ext cx="3957545"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10846" y="5290392"/>
            <a:ext cx="12105154" cy="2436564"/>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Postabortion</a:t>
            </a:r>
          </a:p>
          <a:p>
            <a:pPr>
              <a:lnSpc>
                <a:spcPts val="9500"/>
              </a:lnSpc>
            </a:pPr>
            <a:r>
              <a:rPr lang="en-US" sz="8000" b="1" spc="-95" dirty="0">
                <a:solidFill>
                  <a:srgbClr val="000000"/>
                </a:solidFill>
                <a:latin typeface="Arial" panose="020B0604020202020204" pitchFamily="34" charset="0"/>
                <a:cs typeface="Arial" panose="020B0604020202020204" pitchFamily="34" charset="0"/>
              </a:rPr>
              <a:t>Family Planning</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51231" y="3155109"/>
            <a:ext cx="7151453" cy="7151453"/>
          </a:xfrm>
          <a:prstGeom prst="rect">
            <a:avLst/>
          </a:prstGeom>
        </p:spPr>
      </p:pic>
      <p:pic>
        <p:nvPicPr>
          <p:cNvPr id="8" name="Picture 8"/>
          <p:cNvPicPr>
            <a:picLocks noChangeAspect="1"/>
          </p:cNvPicPr>
          <p:nvPr/>
        </p:nvPicPr>
        <p:blipFill>
          <a:blip r:embed="rId8"/>
          <a:srcRect/>
          <a:stretch>
            <a:fillRect/>
          </a:stretch>
        </p:blipFill>
        <p:spPr>
          <a:xfrm>
            <a:off x="1674516" y="3921699"/>
            <a:ext cx="4451409" cy="1112852"/>
          </a:xfrm>
          <a:prstGeom prst="rect">
            <a:avLst/>
          </a:prstGeom>
        </p:spPr>
      </p:pic>
      <p:sp>
        <p:nvSpPr>
          <p:cNvPr id="9" name="TextBox 9"/>
          <p:cNvSpPr txBox="1"/>
          <p:nvPr/>
        </p:nvSpPr>
        <p:spPr>
          <a:xfrm>
            <a:off x="1674516" y="7736896"/>
            <a:ext cx="9462031" cy="539750"/>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A critical component of postabortion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89B9F25B-FC23-47E8-8AE8-C968AAC82F67}"/>
              </a:ext>
            </a:extLst>
          </p:cNvPr>
          <p:cNvSpPr/>
          <p:nvPr/>
        </p:nvSpPr>
        <p:spPr>
          <a:xfrm flipV="1">
            <a:off x="-11461" y="-4"/>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61664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Many postabortion clients and health workers do not know that </a:t>
            </a:r>
            <a:r>
              <a:rPr lang="en-US" sz="4000" b="1" dirty="0">
                <a:solidFill>
                  <a:srgbClr val="054A8E"/>
                </a:solidFill>
                <a:latin typeface="Arial" panose="020B0604020202020204" pitchFamily="34" charset="0"/>
                <a:cs typeface="Arial" panose="020B0604020202020204" pitchFamily="34" charset="0"/>
              </a:rPr>
              <a:t>postabortion clients are at risk of pregnancy almost immediately </a:t>
            </a:r>
            <a:r>
              <a:rPr lang="en-US" sz="4000" dirty="0">
                <a:solidFill>
                  <a:srgbClr val="000000"/>
                </a:solidFill>
                <a:latin typeface="Arial" panose="020B0604020202020204" pitchFamily="34" charset="0"/>
                <a:cs typeface="Arial" panose="020B0604020202020204" pitchFamily="34" charset="0"/>
              </a:rPr>
              <a:t>after abortion.</a:t>
            </a:r>
          </a:p>
          <a:p>
            <a:pPr marL="571500"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Unsafe abortion is a major contributor to maternal morbidity and mortality </a:t>
            </a:r>
            <a:r>
              <a:rPr lang="en-US" sz="4000" dirty="0">
                <a:solidFill>
                  <a:srgbClr val="000000"/>
                </a:solidFill>
                <a:latin typeface="Arial" panose="020B0604020202020204" pitchFamily="34" charset="0"/>
                <a:cs typeface="Arial" panose="020B0604020202020204" pitchFamily="34" charset="0"/>
              </a:rPr>
              <a:t>in developing countries, and postabortion family planning can reduce subsequent abortions.</a:t>
            </a:r>
            <a:endParaRPr lang="en-US" sz="4000" dirty="0">
              <a:solidFill>
                <a:srgbClr val="054A8E"/>
              </a:solidFill>
              <a:latin typeface="Arial" panose="020B0604020202020204" pitchFamily="34" charset="0"/>
              <a:cs typeface="Arial" panose="020B0604020202020204" pitchFamily="34" charset="0"/>
            </a:endParaRPr>
          </a:p>
        </p:txBody>
      </p:sp>
      <p:sp>
        <p:nvSpPr>
          <p:cNvPr id="10" name="TextBox 10"/>
          <p:cNvSpPr txBox="1"/>
          <p:nvPr/>
        </p:nvSpPr>
        <p:spPr>
          <a:xfrm>
            <a:off x="838200" y="33371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PAFP help countries address?</a:t>
            </a:r>
          </a:p>
        </p:txBody>
      </p:sp>
      <p:sp>
        <p:nvSpPr>
          <p:cNvPr id="11" name="TextBox 23">
            <a:extLst>
              <a:ext uri="{FF2B5EF4-FFF2-40B4-BE49-F238E27FC236}">
                <a16:creationId xmlns:a16="http://schemas.microsoft.com/office/drawing/2014/main" id="{48B2578E-A022-4792-BF9F-BDBCD9F9A30C}"/>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Tree>
    <p:extLst>
      <p:ext uri="{BB962C8B-B14F-4D97-AF65-F5344CB8AC3E}">
        <p14:creationId xmlns:p14="http://schemas.microsoft.com/office/powerpoint/2010/main" val="416989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652BAB3E-7428-4E58-9B53-3E60EA4A54FF}"/>
              </a:ext>
            </a:extLst>
          </p:cNvPr>
          <p:cNvSpPr/>
          <p:nvPr/>
        </p:nvSpPr>
        <p:spPr>
          <a:xfrm flipV="1">
            <a:off x="-11461" y="-4"/>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Recommended Indicators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310578" y="3727641"/>
            <a:ext cx="10195621" cy="4339650"/>
          </a:xfrm>
          <a:prstGeom prst="rect">
            <a:avLst/>
          </a:prstGeom>
          <a:noFill/>
        </p:spPr>
        <p:txBody>
          <a:bodyPr wrap="square">
            <a:spAutoFit/>
          </a:bodyPr>
          <a:lstStyle/>
          <a:p>
            <a:pPr marL="0" lvl="0" indent="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Percentage of postabortion clients who were counseled on family planning</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Disaggregated by age group, &lt;20 years vs. &gt;20 years </a:t>
            </a:r>
          </a:p>
          <a:p>
            <a:pPr>
              <a:spcBef>
                <a:spcPct val="0"/>
              </a:spcBef>
              <a:spcAft>
                <a:spcPts val="600"/>
              </a:spcAft>
            </a:pPr>
            <a:endParaRPr lang="en-US" sz="2800" dirty="0">
              <a:solidFill>
                <a:srgbClr val="000000"/>
              </a:solidFill>
              <a:latin typeface="Arial" panose="020B0604020202020204" pitchFamily="34" charset="0"/>
              <a:cs typeface="Arial" panose="020B0604020202020204" pitchFamily="34" charset="0"/>
            </a:endParaRPr>
          </a:p>
          <a:p>
            <a:pPr>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Percentage of postabortion clients who leave the facility with a modern contraceptive</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Disaggregated by type of method and age group, &lt;20 years vs. &gt;20 years</a:t>
            </a:r>
          </a:p>
        </p:txBody>
      </p:sp>
      <p:sp>
        <p:nvSpPr>
          <p:cNvPr id="11" name="TextBox 23">
            <a:extLst>
              <a:ext uri="{FF2B5EF4-FFF2-40B4-BE49-F238E27FC236}">
                <a16:creationId xmlns:a16="http://schemas.microsoft.com/office/drawing/2014/main" id="{41C5C293-51B4-4AF6-9942-8BD54081BAFB}"/>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pic>
        <p:nvPicPr>
          <p:cNvPr id="13" name="Graphic 12" descr="Alterations &amp; Tailoring outline">
            <a:extLst>
              <a:ext uri="{FF2B5EF4-FFF2-40B4-BE49-F238E27FC236}">
                <a16:creationId xmlns:a16="http://schemas.microsoft.com/office/drawing/2014/main" id="{943B146B-D062-451B-9620-997E3732EE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44944" y="3913091"/>
            <a:ext cx="3962400" cy="3962400"/>
          </a:xfrm>
          <a:prstGeom prst="rect">
            <a:avLst/>
          </a:prstGeom>
        </p:spPr>
      </p:pic>
    </p:spTree>
    <p:extLst>
      <p:ext uri="{BB962C8B-B14F-4D97-AF65-F5344CB8AC3E}">
        <p14:creationId xmlns:p14="http://schemas.microsoft.com/office/powerpoint/2010/main" val="5731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D3AEDB3E-36F4-44BD-953F-BF0C8792CC91}"/>
              </a:ext>
            </a:extLst>
          </p:cNvPr>
          <p:cNvSpPr/>
          <p:nvPr/>
        </p:nvSpPr>
        <p:spPr>
          <a:xfrm flipV="1">
            <a:off x="-11461" y="-5"/>
            <a:ext cx="18257632" cy="322748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3" name="TextBox 23">
            <a:extLst>
              <a:ext uri="{FF2B5EF4-FFF2-40B4-BE49-F238E27FC236}">
                <a16:creationId xmlns:a16="http://schemas.microsoft.com/office/drawing/2014/main" id="{6F684332-B3B9-49D7-A30C-1B937BF97016}"/>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
        <p:nvSpPr>
          <p:cNvPr id="16" name="TextBox 15">
            <a:extLst>
              <a:ext uri="{FF2B5EF4-FFF2-40B4-BE49-F238E27FC236}">
                <a16:creationId xmlns:a16="http://schemas.microsoft.com/office/drawing/2014/main" id="{AE725BCA-9288-47BA-8ECD-BDB0CF4B546B}"/>
              </a:ext>
            </a:extLst>
          </p:cNvPr>
          <p:cNvSpPr txBox="1"/>
          <p:nvPr/>
        </p:nvSpPr>
        <p:spPr>
          <a:xfrm>
            <a:off x="1028700" y="3915603"/>
            <a:ext cx="6412872" cy="3970318"/>
          </a:xfrm>
          <a:prstGeom prst="rect">
            <a:avLst/>
          </a:prstGeom>
          <a:noFill/>
        </p:spPr>
        <p:txBody>
          <a:bodyPr wrap="square">
            <a:spAutoFit/>
          </a:bodyPr>
          <a:lstStyle/>
          <a:p>
            <a:pPr>
              <a:spcAft>
                <a:spcPts val="2400"/>
              </a:spcAft>
            </a:pPr>
            <a:r>
              <a:rPr lang="en-US" sz="3600" dirty="0">
                <a:solidFill>
                  <a:srgbClr val="000000"/>
                </a:solidFill>
                <a:latin typeface="Arial" panose="020B0604020202020204" pitchFamily="34" charset="0"/>
                <a:cs typeface="Arial" panose="020B0604020202020204" pitchFamily="34" charset="0"/>
              </a:rPr>
              <a:t>Across a wide variety of settings, data consistently show that </a:t>
            </a:r>
            <a:r>
              <a:rPr lang="en-US" sz="3600" b="1" dirty="0">
                <a:solidFill>
                  <a:srgbClr val="054A8E"/>
                </a:solidFill>
                <a:latin typeface="Arial" panose="020B0604020202020204" pitchFamily="34" charset="0"/>
                <a:cs typeface="Arial" panose="020B0604020202020204" pitchFamily="34" charset="0"/>
              </a:rPr>
              <a:t>acceptance of contraception is high when women are offered counseling </a:t>
            </a:r>
            <a:r>
              <a:rPr lang="en-US" sz="3600" dirty="0">
                <a:latin typeface="Arial" panose="020B0604020202020204" pitchFamily="34" charset="0"/>
                <a:cs typeface="Arial" panose="020B0604020202020204" pitchFamily="34" charset="0"/>
              </a:rPr>
              <a:t>and services as part of PAC.</a:t>
            </a:r>
          </a:p>
        </p:txBody>
      </p:sp>
      <p:pic>
        <p:nvPicPr>
          <p:cNvPr id="2050" name="Picture 2">
            <a:extLst>
              <a:ext uri="{FF2B5EF4-FFF2-40B4-BE49-F238E27FC236}">
                <a16:creationId xmlns:a16="http://schemas.microsoft.com/office/drawing/2014/main" id="{80D1F730-3066-4959-8826-393EDDE99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949" y="3686111"/>
            <a:ext cx="9195843" cy="52282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8">
            <a:extLst>
              <a:ext uri="{FF2B5EF4-FFF2-40B4-BE49-F238E27FC236}">
                <a16:creationId xmlns:a16="http://schemas.microsoft.com/office/drawing/2014/main" id="{F20B0230-6154-43A3-ACB0-92E783B27870}"/>
              </a:ext>
            </a:extLst>
          </p:cNvPr>
          <p:cNvSpPr txBox="1"/>
          <p:nvPr/>
        </p:nvSpPr>
        <p:spPr>
          <a:xfrm>
            <a:off x="9473355" y="2010035"/>
            <a:ext cx="7968438" cy="1590179"/>
          </a:xfrm>
          <a:prstGeom prst="rect">
            <a:avLst/>
          </a:prstGeom>
        </p:spPr>
        <p:txBody>
          <a:bodyPr wrap="square" lIns="0" tIns="0" rIns="0" bIns="0" rtlCol="0" anchor="t">
            <a:spAutoFit/>
          </a:bodyPr>
          <a:lstStyle/>
          <a:p>
            <a:pPr lvl="0">
              <a:lnSpc>
                <a:spcPts val="3079"/>
              </a:lnSpc>
              <a:spcBef>
                <a:spcPct val="0"/>
              </a:spcBef>
            </a:pPr>
            <a:r>
              <a:rPr lang="en-US" sz="2800" b="1" dirty="0">
                <a:solidFill>
                  <a:srgbClr val="000000"/>
                </a:solidFill>
                <a:latin typeface="Arial" panose="020B0604020202020204" pitchFamily="34" charset="0"/>
                <a:cs typeface="Arial" panose="020B0604020202020204" pitchFamily="34" charset="0"/>
              </a:rPr>
              <a:t>Percentage of Postabortion Clients Leaving the Facility With a Modern Contraceptive Method in Selected Countries with High-Quality Postabortion Family Planning Services</a:t>
            </a:r>
          </a:p>
        </p:txBody>
      </p:sp>
      <p:pic>
        <p:nvPicPr>
          <p:cNvPr id="3" name="Picture 2">
            <a:extLst>
              <a:ext uri="{FF2B5EF4-FFF2-40B4-BE49-F238E27FC236}">
                <a16:creationId xmlns:a16="http://schemas.microsoft.com/office/drawing/2014/main" id="{76A43E32-D8EF-4B3A-84DE-F6E1393F03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5090" y="2445273"/>
            <a:ext cx="1289685" cy="621326"/>
          </a:xfrm>
          <a:prstGeom prst="rect">
            <a:avLst/>
          </a:prstGeom>
        </p:spPr>
      </p:pic>
    </p:spTree>
    <p:extLst>
      <p:ext uri="{BB962C8B-B14F-4D97-AF65-F5344CB8AC3E}">
        <p14:creationId xmlns:p14="http://schemas.microsoft.com/office/powerpoint/2010/main" val="264399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23">
            <a:extLst>
              <a:ext uri="{FF2B5EF4-FFF2-40B4-BE49-F238E27FC236}">
                <a16:creationId xmlns:a16="http://schemas.microsoft.com/office/drawing/2014/main" id="{6F684332-B3B9-49D7-A30C-1B937BF97016}"/>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
        <p:nvSpPr>
          <p:cNvPr id="12" name="TextBox 8">
            <a:extLst>
              <a:ext uri="{FF2B5EF4-FFF2-40B4-BE49-F238E27FC236}">
                <a16:creationId xmlns:a16="http://schemas.microsoft.com/office/drawing/2014/main" id="{A48F1E31-6095-4098-ADF7-655406A36854}"/>
              </a:ext>
            </a:extLst>
          </p:cNvPr>
          <p:cNvSpPr txBox="1"/>
          <p:nvPr/>
        </p:nvSpPr>
        <p:spPr>
          <a:xfrm>
            <a:off x="1310579" y="4383817"/>
            <a:ext cx="6568440" cy="2462213"/>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Postabortion family planning </a:t>
            </a:r>
            <a:r>
              <a:rPr lang="en-US" sz="4000" b="1" dirty="0">
                <a:solidFill>
                  <a:srgbClr val="054A8E"/>
                </a:solidFill>
                <a:latin typeface="Arial" panose="020B0604020202020204" pitchFamily="34" charset="0"/>
                <a:cs typeface="Arial" panose="020B0604020202020204" pitchFamily="34" charset="0"/>
              </a:rPr>
              <a:t>reduces unplanned pregnancy and subsequent abortions</a:t>
            </a:r>
            <a:r>
              <a:rPr lang="en-US" sz="4000" dirty="0">
                <a:solidFill>
                  <a:srgbClr val="000000"/>
                </a:solidFill>
                <a:latin typeface="Arial" panose="020B0604020202020204" pitchFamily="34" charset="0"/>
                <a:cs typeface="Arial" panose="020B0604020202020204" pitchFamily="34" charset="0"/>
              </a:rPr>
              <a:t>.</a:t>
            </a:r>
          </a:p>
        </p:txBody>
      </p:sp>
      <p:pic>
        <p:nvPicPr>
          <p:cNvPr id="1026" name="Picture 2">
            <a:extLst>
              <a:ext uri="{FF2B5EF4-FFF2-40B4-BE49-F238E27FC236}">
                <a16:creationId xmlns:a16="http://schemas.microsoft.com/office/drawing/2014/main" id="{5BBE5BD2-D444-4226-AE52-9896F1F3F3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87" r="23426"/>
          <a:stretch/>
        </p:blipFill>
        <p:spPr bwMode="auto">
          <a:xfrm>
            <a:off x="9144000" y="0"/>
            <a:ext cx="916686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1" name="Isosceles Triangle 31">
            <a:extLst>
              <a:ext uri="{FF2B5EF4-FFF2-40B4-BE49-F238E27FC236}">
                <a16:creationId xmlns:a16="http://schemas.microsoft.com/office/drawing/2014/main" id="{3E603B83-FD35-4262-9900-C1C2BB23BBEF}"/>
              </a:ext>
            </a:extLst>
          </p:cNvPr>
          <p:cNvSpPr/>
          <p:nvPr/>
        </p:nvSpPr>
        <p:spPr>
          <a:xfrm flipV="1">
            <a:off x="0" y="-748"/>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Tree>
    <p:extLst>
      <p:ext uri="{BB962C8B-B14F-4D97-AF65-F5344CB8AC3E}">
        <p14:creationId xmlns:p14="http://schemas.microsoft.com/office/powerpoint/2010/main" val="399621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31">
            <a:extLst>
              <a:ext uri="{FF2B5EF4-FFF2-40B4-BE49-F238E27FC236}">
                <a16:creationId xmlns:a16="http://schemas.microsoft.com/office/drawing/2014/main" id="{3A0CCC4A-4E18-4716-8277-AD368025488B}"/>
              </a:ext>
            </a:extLst>
          </p:cNvPr>
          <p:cNvSpPr/>
          <p:nvPr/>
        </p:nvSpPr>
        <p:spPr>
          <a:xfrm flipV="1">
            <a:off x="-11461" y="-5"/>
            <a:ext cx="18257632" cy="322748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3" name="TextBox 23">
            <a:extLst>
              <a:ext uri="{FF2B5EF4-FFF2-40B4-BE49-F238E27FC236}">
                <a16:creationId xmlns:a16="http://schemas.microsoft.com/office/drawing/2014/main" id="{6F684332-B3B9-49D7-A30C-1B937BF97016}"/>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
        <p:nvSpPr>
          <p:cNvPr id="16" name="TextBox 15">
            <a:extLst>
              <a:ext uri="{FF2B5EF4-FFF2-40B4-BE49-F238E27FC236}">
                <a16:creationId xmlns:a16="http://schemas.microsoft.com/office/drawing/2014/main" id="{A29DD8DC-8F42-42EE-9EEC-E4F88567272A}"/>
              </a:ext>
            </a:extLst>
          </p:cNvPr>
          <p:cNvSpPr txBox="1"/>
          <p:nvPr/>
        </p:nvSpPr>
        <p:spPr>
          <a:xfrm>
            <a:off x="965058" y="3739564"/>
            <a:ext cx="5059126" cy="3785652"/>
          </a:xfrm>
          <a:prstGeom prst="rect">
            <a:avLst/>
          </a:prstGeom>
          <a:noFill/>
        </p:spPr>
        <p:txBody>
          <a:bodyPr wrap="square">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Postabortion family planning is </a:t>
            </a:r>
            <a:r>
              <a:rPr lang="en-US" sz="4000" b="1" dirty="0">
                <a:solidFill>
                  <a:srgbClr val="054A8E"/>
                </a:solidFill>
                <a:latin typeface="Arial" panose="020B0604020202020204" pitchFamily="34" charset="0"/>
                <a:cs typeface="Arial" panose="020B0604020202020204" pitchFamily="34" charset="0"/>
              </a:rPr>
              <a:t>scalable and sustainable</a:t>
            </a:r>
            <a:r>
              <a:rPr lang="en-US" sz="4000" dirty="0">
                <a:solidFill>
                  <a:srgbClr val="000000"/>
                </a:solidFill>
                <a:latin typeface="Arial" panose="020B0604020202020204" pitchFamily="34" charset="0"/>
                <a:cs typeface="Arial" panose="020B0604020202020204" pitchFamily="34" charset="0"/>
              </a:rPr>
              <a:t>, and program effectiveness can increase over time.</a:t>
            </a:r>
          </a:p>
        </p:txBody>
      </p:sp>
      <p:sp>
        <p:nvSpPr>
          <p:cNvPr id="19" name="TextBox 8">
            <a:extLst>
              <a:ext uri="{FF2B5EF4-FFF2-40B4-BE49-F238E27FC236}">
                <a16:creationId xmlns:a16="http://schemas.microsoft.com/office/drawing/2014/main" id="{2C8DF5E2-5821-48BE-A4B8-3FB5FB4D5EBD}"/>
              </a:ext>
            </a:extLst>
          </p:cNvPr>
          <p:cNvSpPr txBox="1"/>
          <p:nvPr/>
        </p:nvSpPr>
        <p:spPr>
          <a:xfrm>
            <a:off x="8077200" y="2290888"/>
            <a:ext cx="9416910" cy="1192634"/>
          </a:xfrm>
          <a:prstGeom prst="rect">
            <a:avLst/>
          </a:prstGeom>
        </p:spPr>
        <p:txBody>
          <a:bodyPr wrap="square" lIns="0" tIns="0" rIns="0" bIns="0" rtlCol="0" anchor="t">
            <a:spAutoFit/>
          </a:bodyPr>
          <a:lstStyle/>
          <a:p>
            <a:pPr lvl="0">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Postabortion Family Planning Outcomes in Peru Before, During, and Three Years After Technical Assistance</a:t>
            </a:r>
          </a:p>
        </p:txBody>
      </p:sp>
      <p:pic>
        <p:nvPicPr>
          <p:cNvPr id="3074" name="Picture 2">
            <a:extLst>
              <a:ext uri="{FF2B5EF4-FFF2-40B4-BE49-F238E27FC236}">
                <a16:creationId xmlns:a16="http://schemas.microsoft.com/office/drawing/2014/main" id="{02348FA4-1D0E-4746-8BAA-B1F6626D0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084" y="3543241"/>
            <a:ext cx="11508026" cy="50579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8">
            <a:extLst>
              <a:ext uri="{FF2B5EF4-FFF2-40B4-BE49-F238E27FC236}">
                <a16:creationId xmlns:a16="http://schemas.microsoft.com/office/drawing/2014/main" id="{1C795D64-49EC-4909-8381-F8B649CE41D4}"/>
              </a:ext>
            </a:extLst>
          </p:cNvPr>
          <p:cNvSpPr txBox="1"/>
          <p:nvPr/>
        </p:nvSpPr>
        <p:spPr>
          <a:xfrm>
            <a:off x="6024184" y="8673482"/>
            <a:ext cx="11469926" cy="350737"/>
          </a:xfrm>
          <a:prstGeom prst="rect">
            <a:avLst/>
          </a:prstGeom>
        </p:spPr>
        <p:txBody>
          <a:bodyPr wrap="square" lIns="0" tIns="0" rIns="0" bIns="0" rtlCol="0" anchor="t">
            <a:spAutoFit/>
          </a:bodyPr>
          <a:lstStyle/>
          <a:p>
            <a:pPr lvl="0">
              <a:lnSpc>
                <a:spcPts val="3079"/>
              </a:lnSpc>
              <a:spcBef>
                <a:spcPct val="0"/>
              </a:spcBef>
            </a:pPr>
            <a:r>
              <a:rPr lang="en-US" dirty="0">
                <a:solidFill>
                  <a:srgbClr val="000000"/>
                </a:solidFill>
                <a:latin typeface="Arial" panose="020B0604020202020204" pitchFamily="34" charset="0"/>
                <a:cs typeface="Arial" panose="020B0604020202020204" pitchFamily="34" charset="0"/>
              </a:rPr>
              <a:t>Source: Benson and </a:t>
            </a:r>
            <a:r>
              <a:rPr lang="en-US" dirty="0" err="1">
                <a:solidFill>
                  <a:srgbClr val="000000"/>
                </a:solidFill>
                <a:latin typeface="Arial" panose="020B0604020202020204" pitchFamily="34" charset="0"/>
                <a:cs typeface="Arial" panose="020B0604020202020204" pitchFamily="34" charset="0"/>
              </a:rPr>
              <a:t>Huapaya</a:t>
            </a:r>
            <a:r>
              <a:rPr lang="en-US" dirty="0">
                <a:solidFill>
                  <a:srgbClr val="000000"/>
                </a:solidFill>
                <a:latin typeface="Arial" panose="020B0604020202020204" pitchFamily="34" charset="0"/>
                <a:cs typeface="Arial" panose="020B0604020202020204" pitchFamily="34" charset="0"/>
              </a:rPr>
              <a:t> (2002)</a:t>
            </a:r>
          </a:p>
        </p:txBody>
      </p:sp>
      <p:pic>
        <p:nvPicPr>
          <p:cNvPr id="14" name="Picture 13">
            <a:extLst>
              <a:ext uri="{FF2B5EF4-FFF2-40B4-BE49-F238E27FC236}">
                <a16:creationId xmlns:a16="http://schemas.microsoft.com/office/drawing/2014/main" id="{815F0318-AD99-48CB-A0EC-AF59F8800F74}"/>
              </a:ext>
            </a:extLst>
          </p:cNvPr>
          <p:cNvPicPr>
            <a:picLocks noChangeAspect="1"/>
          </p:cNvPicPr>
          <p:nvPr/>
        </p:nvPicPr>
        <p:blipFill>
          <a:blip r:embed="rId5"/>
          <a:stretch>
            <a:fillRect/>
          </a:stretch>
        </p:blipFill>
        <p:spPr>
          <a:xfrm>
            <a:off x="5986084" y="2477805"/>
            <a:ext cx="1871807" cy="775732"/>
          </a:xfrm>
          <a:prstGeom prst="rect">
            <a:avLst/>
          </a:prstGeom>
        </p:spPr>
      </p:pic>
    </p:spTree>
    <p:extLst>
      <p:ext uri="{BB962C8B-B14F-4D97-AF65-F5344CB8AC3E}">
        <p14:creationId xmlns:p14="http://schemas.microsoft.com/office/powerpoint/2010/main" val="638752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054A8E"/>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EBA3459E-DBAB-45EE-9D9C-2C029F09BC87}"/>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Tree>
    <p:extLst>
      <p:ext uri="{BB962C8B-B14F-4D97-AF65-F5344CB8AC3E}">
        <p14:creationId xmlns:p14="http://schemas.microsoft.com/office/powerpoint/2010/main" val="94550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0"/>
          </a:xfrm>
        </p:grpSpPr>
        <p:sp>
          <p:nvSpPr>
            <p:cNvPr id="5" name="TextBox 5"/>
            <p:cNvSpPr txBox="1"/>
            <p:nvPr/>
          </p:nvSpPr>
          <p:spPr>
            <a:xfrm>
              <a:off x="-1161686" y="2139220"/>
              <a:ext cx="13501365" cy="1709869"/>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47CF963C-57B7-42E8-995E-F2FB2DC58D94}"/>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Tree>
    <p:extLst>
      <p:ext uri="{BB962C8B-B14F-4D97-AF65-F5344CB8AC3E}">
        <p14:creationId xmlns:p14="http://schemas.microsoft.com/office/powerpoint/2010/main" val="308654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3D61A44B-9075-4C4D-8899-CEF5FE5A691A}"/>
              </a:ext>
            </a:extLst>
          </p:cNvPr>
          <p:cNvSpPr/>
          <p:nvPr/>
        </p:nvSpPr>
        <p:spPr>
          <a:xfrm flipV="1">
            <a:off x="-11461" y="-5"/>
            <a:ext cx="18257632" cy="322748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7086600" cy="4924425"/>
          </a:xfrm>
          <a:prstGeom prst="rect">
            <a:avLst/>
          </a:prstGeom>
        </p:spPr>
        <p:txBody>
          <a:bodyPr wrap="square" lIns="0" tIns="0" rIns="0" bIns="0" rtlCol="0" anchor="t">
            <a:spAutoFit/>
          </a:bodyPr>
          <a:lstStyle/>
          <a:p>
            <a:pPr>
              <a:spcAft>
                <a:spcPts val="2400"/>
              </a:spcAft>
            </a:pPr>
            <a:r>
              <a:rPr lang="en-US" sz="4000" b="1" dirty="0">
                <a:solidFill>
                  <a:srgbClr val="054A8E"/>
                </a:solidFill>
                <a:latin typeface="Arial" panose="020B0604020202020204" pitchFamily="34" charset="0"/>
                <a:cs typeface="Arial" panose="020B0604020202020204" pitchFamily="34" charset="0"/>
              </a:rPr>
              <a:t>Address stigma </a:t>
            </a:r>
            <a:r>
              <a:rPr lang="en-US" sz="4000" dirty="0">
                <a:solidFill>
                  <a:srgbClr val="000000"/>
                </a:solidFill>
                <a:latin typeface="Arial" panose="020B0604020202020204" pitchFamily="34" charset="0"/>
                <a:cs typeface="Arial" panose="020B0604020202020204" pitchFamily="34" charset="0"/>
              </a:rPr>
              <a:t>and social and community barriers.</a:t>
            </a:r>
          </a:p>
          <a:p>
            <a:pPr marL="1028700" lvl="1"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Engage communities </a:t>
            </a:r>
            <a:r>
              <a:rPr lang="en-US" sz="4000" dirty="0">
                <a:solidFill>
                  <a:srgbClr val="000000"/>
                </a:solidFill>
                <a:latin typeface="Arial" panose="020B0604020202020204" pitchFamily="34" charset="0"/>
                <a:cs typeface="Arial" panose="020B0604020202020204" pitchFamily="34" charset="0"/>
              </a:rPr>
              <a:t>and community health workers.</a:t>
            </a:r>
            <a:endParaRPr lang="en-US" sz="4000" dirty="0">
              <a:solidFill>
                <a:srgbClr val="054A8E"/>
              </a:solidFill>
              <a:latin typeface="Arial" panose="020B0604020202020204" pitchFamily="34" charset="0"/>
              <a:cs typeface="Arial" panose="020B0604020202020204" pitchFamily="34" charset="0"/>
            </a:endParaRPr>
          </a:p>
          <a:p>
            <a:pPr marL="1028700" lvl="1"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Engage support networks</a:t>
            </a:r>
            <a:r>
              <a:rPr lang="en-US" sz="4000" dirty="0">
                <a:solidFill>
                  <a:srgbClr val="000000"/>
                </a:solidFill>
                <a:latin typeface="Arial" panose="020B0604020202020204" pitchFamily="34" charset="0"/>
                <a:cs typeface="Arial" panose="020B0604020202020204" pitchFamily="34" charset="0"/>
              </a:rPr>
              <a: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52C43B5D-8742-4369-9E9E-34C410792237}"/>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pic>
        <p:nvPicPr>
          <p:cNvPr id="3" name="Picture 2">
            <a:hlinkClick r:id="rId4"/>
            <a:extLst>
              <a:ext uri="{FF2B5EF4-FFF2-40B4-BE49-F238E27FC236}">
                <a16:creationId xmlns:a16="http://schemas.microsoft.com/office/drawing/2014/main" id="{0D60D27E-0842-4B8A-9A3F-81040F2ABAE9}"/>
              </a:ext>
            </a:extLst>
          </p:cNvPr>
          <p:cNvPicPr>
            <a:picLocks noChangeAspect="1"/>
          </p:cNvPicPr>
          <p:nvPr/>
        </p:nvPicPr>
        <p:blipFill>
          <a:blip r:embed="rId5"/>
          <a:stretch>
            <a:fillRect/>
          </a:stretch>
        </p:blipFill>
        <p:spPr>
          <a:xfrm>
            <a:off x="8674595" y="4087613"/>
            <a:ext cx="4480488" cy="4771429"/>
          </a:xfrm>
          <a:prstGeom prst="rect">
            <a:avLst/>
          </a:prstGeom>
        </p:spPr>
      </p:pic>
      <p:pic>
        <p:nvPicPr>
          <p:cNvPr id="12" name="Picture 11">
            <a:hlinkClick r:id="rId6"/>
            <a:extLst>
              <a:ext uri="{FF2B5EF4-FFF2-40B4-BE49-F238E27FC236}">
                <a16:creationId xmlns:a16="http://schemas.microsoft.com/office/drawing/2014/main" id="{EFDCA930-D446-4641-B83B-23C9AC3665D4}"/>
              </a:ext>
            </a:extLst>
          </p:cNvPr>
          <p:cNvPicPr>
            <a:picLocks noChangeAspect="1"/>
          </p:cNvPicPr>
          <p:nvPr/>
        </p:nvPicPr>
        <p:blipFill>
          <a:blip r:embed="rId7"/>
          <a:stretch>
            <a:fillRect/>
          </a:stretch>
        </p:blipFill>
        <p:spPr>
          <a:xfrm>
            <a:off x="13297459" y="1286472"/>
            <a:ext cx="4679275" cy="4771428"/>
          </a:xfrm>
          <a:prstGeom prst="rect">
            <a:avLst/>
          </a:prstGeom>
        </p:spPr>
      </p:pic>
      <p:pic>
        <p:nvPicPr>
          <p:cNvPr id="14" name="Graphic 13" descr="Lightbulb with solid fill">
            <a:extLst>
              <a:ext uri="{FF2B5EF4-FFF2-40B4-BE49-F238E27FC236}">
                <a16:creationId xmlns:a16="http://schemas.microsoft.com/office/drawing/2014/main" id="{0E04BC46-04DE-4C75-83BA-FCB96F6FB1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80427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7B0EC1C1-5804-445C-A9D2-27F0D420FD8B}"/>
              </a:ext>
            </a:extLst>
          </p:cNvPr>
          <p:cNvSpPr/>
          <p:nvPr/>
        </p:nvSpPr>
        <p:spPr>
          <a:xfrm flipV="1">
            <a:off x="-11461" y="-5"/>
            <a:ext cx="18257632" cy="322748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0744200" cy="492442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Offer PAC at primary care facilities and </a:t>
            </a:r>
            <a:r>
              <a:rPr lang="en-US" sz="4000" b="1" dirty="0">
                <a:solidFill>
                  <a:srgbClr val="054A8E"/>
                </a:solidFill>
                <a:latin typeface="Arial" panose="020B0604020202020204" pitchFamily="34" charset="0"/>
                <a:cs typeface="Arial" panose="020B0604020202020204" pitchFamily="34" charset="0"/>
              </a:rPr>
              <a:t>allow nurses and midwives to provide care</a:t>
            </a:r>
            <a:r>
              <a:rPr lang="en-US" sz="4000" dirty="0">
                <a:solidFill>
                  <a:srgbClr val="000000"/>
                </a:solidFill>
                <a:latin typeface="Arial" panose="020B0604020202020204" pitchFamily="34" charset="0"/>
                <a:cs typeface="Arial" panose="020B0604020202020204" pitchFamily="34" charset="0"/>
              </a:rPr>
              <a:t> in order to expand access and reduce costs.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Address the needs of PAC clients facing </a:t>
            </a:r>
            <a:r>
              <a:rPr lang="en-US" sz="4000" b="1" dirty="0">
                <a:solidFill>
                  <a:srgbClr val="054A8E"/>
                </a:solidFill>
                <a:latin typeface="Arial" panose="020B0604020202020204" pitchFamily="34" charset="0"/>
                <a:cs typeface="Arial" panose="020B0604020202020204" pitchFamily="34" charset="0"/>
              </a:rPr>
              <a:t>gender-based violence</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Make contraception free </a:t>
            </a:r>
            <a:r>
              <a:rPr lang="en-US" sz="4000" dirty="0">
                <a:solidFill>
                  <a:srgbClr val="000000"/>
                </a:solidFill>
                <a:latin typeface="Arial" panose="020B0604020202020204" pitchFamily="34" charset="0"/>
                <a:cs typeface="Arial" panose="020B0604020202020204" pitchFamily="34" charset="0"/>
              </a:rPr>
              <a:t>or bundle it with the cost of postabortion treatment.</a:t>
            </a:r>
          </a:p>
        </p:txBody>
      </p:sp>
      <p:sp>
        <p:nvSpPr>
          <p:cNvPr id="20" name="TextBox 10">
            <a:extLst>
              <a:ext uri="{FF2B5EF4-FFF2-40B4-BE49-F238E27FC236}">
                <a16:creationId xmlns:a16="http://schemas.microsoft.com/office/drawing/2014/main" id="{7C4BFFF7-179B-4875-9490-A40AFD53928B}"/>
              </a:ext>
            </a:extLst>
          </p:cNvPr>
          <p:cNvSpPr txBox="1"/>
          <p:nvPr/>
        </p:nvSpPr>
        <p:spPr>
          <a:xfrm>
            <a:off x="914400" y="562923"/>
            <a:ext cx="50291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091014B1-550F-4B42-BBD6-1598487B9EE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pic>
        <p:nvPicPr>
          <p:cNvPr id="3" name="Picture 2">
            <a:hlinkClick r:id="rId4"/>
            <a:extLst>
              <a:ext uri="{FF2B5EF4-FFF2-40B4-BE49-F238E27FC236}">
                <a16:creationId xmlns:a16="http://schemas.microsoft.com/office/drawing/2014/main" id="{BB6ABEDA-D9E8-454C-B27C-30E6F5090733}"/>
              </a:ext>
            </a:extLst>
          </p:cNvPr>
          <p:cNvPicPr>
            <a:picLocks noChangeAspect="1"/>
          </p:cNvPicPr>
          <p:nvPr/>
        </p:nvPicPr>
        <p:blipFill>
          <a:blip r:embed="rId5"/>
          <a:stretch>
            <a:fillRect/>
          </a:stretch>
        </p:blipFill>
        <p:spPr>
          <a:xfrm>
            <a:off x="12725400" y="3341904"/>
            <a:ext cx="4518588" cy="5240375"/>
          </a:xfrm>
          <a:prstGeom prst="rect">
            <a:avLst/>
          </a:prstGeom>
        </p:spPr>
      </p:pic>
      <p:pic>
        <p:nvPicPr>
          <p:cNvPr id="13" name="Graphic 12" descr="Lightbulb with solid fill">
            <a:extLst>
              <a:ext uri="{FF2B5EF4-FFF2-40B4-BE49-F238E27FC236}">
                <a16:creationId xmlns:a16="http://schemas.microsoft.com/office/drawing/2014/main" id="{396687F5-6D42-4863-8D31-45124E3B69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99994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EAC5859D-76FD-4214-89BD-03880E206D9E}"/>
              </a:ext>
            </a:extLst>
          </p:cNvPr>
          <p:cNvSpPr/>
          <p:nvPr/>
        </p:nvSpPr>
        <p:spPr>
          <a:xfrm flipV="1">
            <a:off x="-11461" y="-5"/>
            <a:ext cx="18257632" cy="322748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9296400" cy="523220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Invest in </a:t>
            </a:r>
            <a:r>
              <a:rPr lang="en-US" sz="4000" b="1" dirty="0">
                <a:solidFill>
                  <a:srgbClr val="054A8E"/>
                </a:solidFill>
                <a:latin typeface="Arial" panose="020B0604020202020204" pitchFamily="34" charset="0"/>
                <a:cs typeface="Arial" panose="020B0604020202020204" pitchFamily="34" charset="0"/>
              </a:rPr>
              <a:t>quality</a:t>
            </a:r>
            <a:r>
              <a:rPr lang="en-US" sz="4000" dirty="0">
                <a:solidFill>
                  <a:srgbClr val="000000"/>
                </a:solidFill>
                <a:latin typeface="Arial" panose="020B0604020202020204" pitchFamily="34" charset="0"/>
                <a:cs typeface="Arial" panose="020B0604020202020204" pitchFamily="34" charset="0"/>
              </a:rPr>
              <a:t>.</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Offer a </a:t>
            </a:r>
            <a:r>
              <a:rPr lang="en-US" sz="4000" b="1" dirty="0">
                <a:solidFill>
                  <a:srgbClr val="054A8E"/>
                </a:solidFill>
                <a:latin typeface="Arial" panose="020B0604020202020204" pitchFamily="34" charset="0"/>
                <a:cs typeface="Arial" panose="020B0604020202020204" pitchFamily="34" charset="0"/>
              </a:rPr>
              <a:t>wide range </a:t>
            </a:r>
            <a:r>
              <a:rPr lang="en-US" sz="4000" dirty="0">
                <a:solidFill>
                  <a:srgbClr val="000000"/>
                </a:solidFill>
                <a:latin typeface="Arial" panose="020B0604020202020204" pitchFamily="34" charset="0"/>
                <a:cs typeface="Arial" panose="020B0604020202020204" pitchFamily="34" charset="0"/>
              </a:rPr>
              <a:t>of contraceptive methods.</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Encourage and support providers to </a:t>
            </a:r>
            <a:r>
              <a:rPr lang="en-US" sz="4000" b="1" dirty="0">
                <a:solidFill>
                  <a:srgbClr val="054A8E"/>
                </a:solidFill>
                <a:latin typeface="Arial" panose="020B0604020202020204" pitchFamily="34" charset="0"/>
                <a:cs typeface="Arial" panose="020B0604020202020204" pitchFamily="34" charset="0"/>
              </a:rPr>
              <a:t>treat all clients respectfully</a:t>
            </a:r>
            <a:r>
              <a:rPr lang="en-US" sz="4000" dirty="0">
                <a:solidFill>
                  <a:srgbClr val="000000"/>
                </a:solidFill>
                <a:latin typeface="Arial" panose="020B0604020202020204" pitchFamily="34" charset="0"/>
                <a:cs typeface="Arial" panose="020B0604020202020204" pitchFamily="34" charset="0"/>
              </a:rPr>
              <a:t>.</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Link clients to resources for </a:t>
            </a:r>
            <a:r>
              <a:rPr lang="en-US" sz="4000" b="1" dirty="0">
                <a:solidFill>
                  <a:srgbClr val="054A8E"/>
                </a:solidFill>
                <a:latin typeface="Arial" panose="020B0604020202020204" pitchFamily="34" charset="0"/>
                <a:cs typeface="Arial" panose="020B0604020202020204" pitchFamily="34" charset="0"/>
              </a:rPr>
              <a:t>ongoing support</a:t>
            </a:r>
            <a:r>
              <a:rPr lang="en-US" sz="4000" dirty="0">
                <a:solidFill>
                  <a:srgbClr val="000000"/>
                </a:solidFill>
                <a:latin typeface="Arial" panose="020B0604020202020204" pitchFamily="34" charset="0"/>
                <a:cs typeface="Arial" panose="020B0604020202020204" pitchFamily="34" charset="0"/>
              </a:rPr>
              <a:t>.</a:t>
            </a:r>
          </a:p>
        </p:txBody>
      </p:sp>
      <p:sp>
        <p:nvSpPr>
          <p:cNvPr id="19" name="TextBox 10">
            <a:extLst>
              <a:ext uri="{FF2B5EF4-FFF2-40B4-BE49-F238E27FC236}">
                <a16:creationId xmlns:a16="http://schemas.microsoft.com/office/drawing/2014/main" id="{532B8B9B-A9E7-4E94-B985-FF807E369B80}"/>
              </a:ext>
            </a:extLst>
          </p:cNvPr>
          <p:cNvSpPr txBox="1"/>
          <p:nvPr/>
        </p:nvSpPr>
        <p:spPr>
          <a:xfrm>
            <a:off x="914401" y="562923"/>
            <a:ext cx="51816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5D020188-3B47-40DD-8D63-313108113F77}"/>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pic>
        <p:nvPicPr>
          <p:cNvPr id="3" name="Picture 2">
            <a:hlinkClick r:id="rId4"/>
            <a:extLst>
              <a:ext uri="{FF2B5EF4-FFF2-40B4-BE49-F238E27FC236}">
                <a16:creationId xmlns:a16="http://schemas.microsoft.com/office/drawing/2014/main" id="{91F02E11-FE4E-455E-9758-913B86028759}"/>
              </a:ext>
            </a:extLst>
          </p:cNvPr>
          <p:cNvPicPr>
            <a:picLocks noChangeAspect="1"/>
          </p:cNvPicPr>
          <p:nvPr/>
        </p:nvPicPr>
        <p:blipFill>
          <a:blip r:embed="rId5"/>
          <a:stretch>
            <a:fillRect/>
          </a:stretch>
        </p:blipFill>
        <p:spPr>
          <a:xfrm>
            <a:off x="12171085" y="3415446"/>
            <a:ext cx="4648200" cy="5316636"/>
          </a:xfrm>
          <a:prstGeom prst="rect">
            <a:avLst/>
          </a:prstGeom>
        </p:spPr>
      </p:pic>
      <p:pic>
        <p:nvPicPr>
          <p:cNvPr id="13" name="Graphic 12" descr="Lightbulb with solid fill">
            <a:extLst>
              <a:ext uri="{FF2B5EF4-FFF2-40B4-BE49-F238E27FC236}">
                <a16:creationId xmlns:a16="http://schemas.microsoft.com/office/drawing/2014/main" id="{6CF623A5-BDAB-41B9-935C-B2BBDE34C8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105614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1">
            <a:extLst>
              <a:ext uri="{FF2B5EF4-FFF2-40B4-BE49-F238E27FC236}">
                <a16:creationId xmlns:a16="http://schemas.microsoft.com/office/drawing/2014/main" id="{6ADAC1CF-3A8F-4136-84D2-9F0CAA61DDD1}"/>
              </a:ext>
            </a:extLst>
          </p:cNvPr>
          <p:cNvSpPr/>
          <p:nvPr/>
        </p:nvSpPr>
        <p:spPr>
          <a:xfrm flipV="1">
            <a:off x="-11461" y="-2"/>
            <a:ext cx="18257632" cy="283150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25225"/>
            <a:ext cx="11978640" cy="3088080"/>
            <a:chOff x="5475050" y="4457913"/>
            <a:chExt cx="10635426" cy="3088080"/>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3"/>
              <a:ext cx="5228424" cy="3087598"/>
              <a:chOff x="9421078" y="5937946"/>
              <a:chExt cx="4774466" cy="3087598"/>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6"/>
                <a:ext cx="4774466" cy="308759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934551"/>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Postabortion Family Planning</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3087598"/>
              <a:chOff x="6822162" y="4864175"/>
              <a:chExt cx="5228424" cy="3087598"/>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3087598"/>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526899" cy="2875082"/>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Postabortion FP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Recommended Indicators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611444"/>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396299" y="5651897"/>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9CC65965-030D-4EE7-9330-DF3C9E929AD1}"/>
              </a:ext>
            </a:extLst>
          </p:cNvPr>
          <p:cNvSpPr/>
          <p:nvPr/>
        </p:nvSpPr>
        <p:spPr>
          <a:xfrm flipV="1">
            <a:off x="-11461" y="-5"/>
            <a:ext cx="18257632" cy="322748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1" y="3499880"/>
            <a:ext cx="7696199" cy="523220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Ensure </a:t>
            </a:r>
            <a:r>
              <a:rPr lang="en-US" sz="4000" b="1" dirty="0">
                <a:solidFill>
                  <a:srgbClr val="054A8E"/>
                </a:solidFill>
                <a:latin typeface="Arial" panose="020B0604020202020204" pitchFamily="34" charset="0"/>
                <a:cs typeface="Arial" panose="020B0604020202020204" pitchFamily="34" charset="0"/>
              </a:rPr>
              <a:t>equitable access </a:t>
            </a:r>
            <a:r>
              <a:rPr lang="en-US" sz="4000" dirty="0">
                <a:solidFill>
                  <a:srgbClr val="000000"/>
                </a:solidFill>
                <a:latin typeface="Arial" panose="020B0604020202020204" pitchFamily="34" charset="0"/>
                <a:cs typeface="Arial" panose="020B0604020202020204" pitchFamily="34" charset="0"/>
              </a:rPr>
              <a:t>to postabortion contraception, regardless of:</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Client’s age,</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Local contexts, and</a:t>
            </a:r>
          </a:p>
          <a:p>
            <a:pPr marL="1028700" lvl="1"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 type of evacuation procedure received.</a:t>
            </a:r>
          </a:p>
        </p:txBody>
      </p:sp>
      <p:sp>
        <p:nvSpPr>
          <p:cNvPr id="19" name="TextBox 10">
            <a:extLst>
              <a:ext uri="{FF2B5EF4-FFF2-40B4-BE49-F238E27FC236}">
                <a16:creationId xmlns:a16="http://schemas.microsoft.com/office/drawing/2014/main" id="{CA4B266B-06AD-44FD-B197-9B7B537BE719}"/>
              </a:ext>
            </a:extLst>
          </p:cNvPr>
          <p:cNvSpPr txBox="1"/>
          <p:nvPr/>
        </p:nvSpPr>
        <p:spPr>
          <a:xfrm>
            <a:off x="914401" y="562923"/>
            <a:ext cx="5445564"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3" name="TextBox 23">
            <a:extLst>
              <a:ext uri="{FF2B5EF4-FFF2-40B4-BE49-F238E27FC236}">
                <a16:creationId xmlns:a16="http://schemas.microsoft.com/office/drawing/2014/main" id="{53B9796D-38DF-4CA5-83A1-4CF76E41DF92}"/>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pic>
        <p:nvPicPr>
          <p:cNvPr id="4" name="Picture 3">
            <a:hlinkClick r:id="rId4"/>
            <a:extLst>
              <a:ext uri="{FF2B5EF4-FFF2-40B4-BE49-F238E27FC236}">
                <a16:creationId xmlns:a16="http://schemas.microsoft.com/office/drawing/2014/main" id="{5875C80D-3518-47F7-90DC-339E702431EB}"/>
              </a:ext>
            </a:extLst>
          </p:cNvPr>
          <p:cNvPicPr>
            <a:picLocks noChangeAspect="1"/>
          </p:cNvPicPr>
          <p:nvPr/>
        </p:nvPicPr>
        <p:blipFill>
          <a:blip r:embed="rId5"/>
          <a:stretch>
            <a:fillRect/>
          </a:stretch>
        </p:blipFill>
        <p:spPr>
          <a:xfrm>
            <a:off x="8274703" y="4599924"/>
            <a:ext cx="4537542" cy="4499887"/>
          </a:xfrm>
          <a:prstGeom prst="rect">
            <a:avLst/>
          </a:prstGeom>
        </p:spPr>
      </p:pic>
      <p:pic>
        <p:nvPicPr>
          <p:cNvPr id="5" name="Picture 4">
            <a:hlinkClick r:id="rId6"/>
            <a:extLst>
              <a:ext uri="{FF2B5EF4-FFF2-40B4-BE49-F238E27FC236}">
                <a16:creationId xmlns:a16="http://schemas.microsoft.com/office/drawing/2014/main" id="{B047BBCA-3EBB-4F99-A298-2636AF720FAF}"/>
              </a:ext>
            </a:extLst>
          </p:cNvPr>
          <p:cNvPicPr>
            <a:picLocks noChangeAspect="1"/>
          </p:cNvPicPr>
          <p:nvPr/>
        </p:nvPicPr>
        <p:blipFill>
          <a:blip r:embed="rId7"/>
          <a:stretch>
            <a:fillRect/>
          </a:stretch>
        </p:blipFill>
        <p:spPr>
          <a:xfrm>
            <a:off x="13033471" y="1651869"/>
            <a:ext cx="4340127" cy="4656995"/>
          </a:xfrm>
          <a:prstGeom prst="rect">
            <a:avLst/>
          </a:prstGeom>
        </p:spPr>
      </p:pic>
      <p:pic>
        <p:nvPicPr>
          <p:cNvPr id="15" name="Graphic 14" descr="Lightbulb with solid fill">
            <a:extLst>
              <a:ext uri="{FF2B5EF4-FFF2-40B4-BE49-F238E27FC236}">
                <a16:creationId xmlns:a16="http://schemas.microsoft.com/office/drawing/2014/main" id="{C8E0A2DC-F1A0-49E3-A63E-22737C5864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97693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E58F2B3A-B430-4977-AABE-877B8A59E6BD}"/>
              </a:ext>
            </a:extLst>
          </p:cNvPr>
          <p:cNvSpPr/>
          <p:nvPr/>
        </p:nvSpPr>
        <p:spPr>
          <a:xfrm flipV="1">
            <a:off x="-11461" y="-5"/>
            <a:ext cx="18257632" cy="322748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7603785" y="6739858"/>
            <a:ext cx="3080430" cy="2126481"/>
            <a:chOff x="6786529" y="4493437"/>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2412653"/>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7022434" y="5202528"/>
              <a:ext cx="4476460" cy="850283"/>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Postabortion Care Resource site</a:t>
              </a:r>
              <a:endParaRPr lang="en-US" sz="2400" b="1" u="sng" dirty="0">
                <a:solidFill>
                  <a:srgbClr val="054A8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11725036" y="6739858"/>
            <a:ext cx="3080430" cy="2126480"/>
            <a:chOff x="9834192" y="4697655"/>
            <a:chExt cx="3477656" cy="2126480"/>
          </a:xfrm>
        </p:grpSpPr>
        <p:sp>
          <p:nvSpPr>
            <p:cNvPr id="50" name="AutoShape 2">
              <a:extLst>
                <a:ext uri="{FF2B5EF4-FFF2-40B4-BE49-F238E27FC236}">
                  <a16:creationId xmlns:a16="http://schemas.microsoft.com/office/drawing/2014/main" id="{91888C44-BCB4-4414-8274-65AD02B76C27}"/>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153138" y="4989227"/>
              <a:ext cx="2839761" cy="1560812"/>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Family Planning: A Global Handbook for Providers</a:t>
              </a:r>
              <a:endParaRPr lang="en-US" sz="2400" b="1" u="sng" dirty="0">
                <a:solidFill>
                  <a:srgbClr val="054A8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784921" y="562200"/>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36242" y="558896"/>
            <a:ext cx="914400" cy="914400"/>
          </a:xfrm>
          <a:prstGeom prst="rect">
            <a:avLst/>
          </a:prstGeom>
        </p:spPr>
      </p:pic>
      <p:sp>
        <p:nvSpPr>
          <p:cNvPr id="28" name="TextBox 23">
            <a:extLst>
              <a:ext uri="{FF2B5EF4-FFF2-40B4-BE49-F238E27FC236}">
                <a16:creationId xmlns:a16="http://schemas.microsoft.com/office/drawing/2014/main" id="{ACB7E34F-8445-4139-BC14-11FC0780A985}"/>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grpSp>
        <p:nvGrpSpPr>
          <p:cNvPr id="12" name="Group 11">
            <a:extLst>
              <a:ext uri="{FF2B5EF4-FFF2-40B4-BE49-F238E27FC236}">
                <a16:creationId xmlns:a16="http://schemas.microsoft.com/office/drawing/2014/main" id="{3CA8145A-AFC4-46FD-B945-AF26DD4875EA}"/>
              </a:ext>
            </a:extLst>
          </p:cNvPr>
          <p:cNvGrpSpPr/>
          <p:nvPr/>
        </p:nvGrpSpPr>
        <p:grpSpPr>
          <a:xfrm>
            <a:off x="3482534" y="2602211"/>
            <a:ext cx="3080430" cy="6264123"/>
            <a:chOff x="3482534" y="2602211"/>
            <a:chExt cx="3080430" cy="6264123"/>
          </a:xfrm>
        </p:grpSpPr>
        <p:grpSp>
          <p:nvGrpSpPr>
            <p:cNvPr id="5" name="Group 4">
              <a:extLst>
                <a:ext uri="{FF2B5EF4-FFF2-40B4-BE49-F238E27FC236}">
                  <a16:creationId xmlns:a16="http://schemas.microsoft.com/office/drawing/2014/main" id="{F328638C-59A2-4145-9CA4-0A0AF36EA664}"/>
                </a:ext>
              </a:extLst>
            </p:cNvPr>
            <p:cNvGrpSpPr/>
            <p:nvPr/>
          </p:nvGrpSpPr>
          <p:grpSpPr>
            <a:xfrm>
              <a:off x="3482534" y="6739854"/>
              <a:ext cx="3080430" cy="2126480"/>
              <a:chOff x="990600" y="7651622"/>
              <a:chExt cx="4643377" cy="700530"/>
            </a:xfrm>
          </p:grpSpPr>
          <p:sp>
            <p:nvSpPr>
              <p:cNvPr id="27" name="AutoShape 2">
                <a:extLst>
                  <a:ext uri="{FF2B5EF4-FFF2-40B4-BE49-F238E27FC236}">
                    <a16:creationId xmlns:a16="http://schemas.microsoft.com/office/drawing/2014/main" id="{4BAC6A1D-313D-415D-9402-8808B4F6B211}"/>
                  </a:ext>
                </a:extLst>
              </p:cNvPr>
              <p:cNvSpPr/>
              <p:nvPr/>
            </p:nvSpPr>
            <p:spPr>
              <a:xfrm>
                <a:off x="990600" y="7651622"/>
                <a:ext cx="4643377" cy="700530"/>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1074059" y="7858791"/>
                <a:ext cx="4476459" cy="376385"/>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Postabortion Care e-learning course</a:t>
                </a:r>
                <a:endParaRPr lang="en-US" sz="2400" b="1" u="sng" dirty="0">
                  <a:solidFill>
                    <a:srgbClr val="054A8E"/>
                  </a:solidFill>
                  <a:latin typeface="Arial" panose="020B0604020202020204" pitchFamily="34" charset="0"/>
                  <a:cs typeface="Arial" panose="020B0604020202020204" pitchFamily="34" charset="0"/>
                </a:endParaRPr>
              </a:p>
            </p:txBody>
          </p:sp>
        </p:grpSp>
        <p:pic>
          <p:nvPicPr>
            <p:cNvPr id="8" name="Picture 7">
              <a:hlinkClick r:id="rId8"/>
              <a:extLst>
                <a:ext uri="{FF2B5EF4-FFF2-40B4-BE49-F238E27FC236}">
                  <a16:creationId xmlns:a16="http://schemas.microsoft.com/office/drawing/2014/main" id="{C198A45A-B25A-4315-8101-7BAF0ADA3554}"/>
                </a:ext>
              </a:extLst>
            </p:cNvPr>
            <p:cNvPicPr>
              <a:picLocks noChangeAspect="1"/>
            </p:cNvPicPr>
            <p:nvPr/>
          </p:nvPicPr>
          <p:blipFill rotWithShape="1">
            <a:blip r:embed="rId9">
              <a:extLst>
                <a:ext uri="{28A0092B-C50C-407E-A947-70E740481C1C}">
                  <a14:useLocalDpi xmlns:a14="http://schemas.microsoft.com/office/drawing/2010/main" val="0"/>
                </a:ext>
              </a:extLst>
            </a:blip>
            <a:srcRect l="6508" t="12802" r="33459" b="414"/>
            <a:stretch/>
          </p:blipFill>
          <p:spPr>
            <a:xfrm>
              <a:off x="3690276" y="2602211"/>
              <a:ext cx="2664947" cy="3764909"/>
            </a:xfrm>
            <a:prstGeom prst="rect">
              <a:avLst/>
            </a:prstGeom>
            <a:ln>
              <a:solidFill>
                <a:schemeClr val="tx1"/>
              </a:solidFill>
            </a:ln>
          </p:spPr>
        </p:pic>
      </p:grpSp>
      <p:pic>
        <p:nvPicPr>
          <p:cNvPr id="14" name="Picture 13" descr="A picture containing background pattern&#10;&#10;Description automatically generated">
            <a:extLst>
              <a:ext uri="{FF2B5EF4-FFF2-40B4-BE49-F238E27FC236}">
                <a16:creationId xmlns:a16="http://schemas.microsoft.com/office/drawing/2014/main" id="{D5884D51-AFA2-4FD0-85F6-996C093509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2165" y="2602210"/>
            <a:ext cx="2409542" cy="3764909"/>
          </a:xfrm>
          <a:prstGeom prst="rect">
            <a:avLst/>
          </a:prstGeom>
          <a:ln>
            <a:solidFill>
              <a:schemeClr val="tx1"/>
            </a:solidFill>
          </a:ln>
        </p:spPr>
      </p:pic>
      <p:pic>
        <p:nvPicPr>
          <p:cNvPr id="1026" name="Picture 2" descr="WHO | Family Planning - A global handbook for providers">
            <a:hlinkClick r:id="rId5"/>
            <a:extLst>
              <a:ext uri="{FF2B5EF4-FFF2-40B4-BE49-F238E27FC236}">
                <a16:creationId xmlns:a16="http://schemas.microsoft.com/office/drawing/2014/main" id="{2140FC6F-B8AB-40FD-8C39-9235BB8667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21347" y="2602209"/>
            <a:ext cx="2501601" cy="376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73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26982A1B-E9C9-444D-969A-395A87B74E68}"/>
              </a:ext>
            </a:extLst>
          </p:cNvPr>
          <p:cNvSpPr/>
          <p:nvPr/>
        </p:nvSpPr>
        <p:spPr>
          <a:xfrm flipV="1">
            <a:off x="-11461" y="-2"/>
            <a:ext cx="18257632" cy="35548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11AA6F5D-FC05-4BFD-9D48-7C0759E4FB1A}"/>
              </a:ext>
            </a:extLst>
          </p:cNvPr>
          <p:cNvSpPr/>
          <p:nvPr/>
        </p:nvSpPr>
        <p:spPr>
          <a:xfrm flipV="1">
            <a:off x="-11461" y="-2"/>
            <a:ext cx="18257632" cy="35548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42998"/>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6" name="TextBox 23">
            <a:extLst>
              <a:ext uri="{FF2B5EF4-FFF2-40B4-BE49-F238E27FC236}">
                <a16:creationId xmlns:a16="http://schemas.microsoft.com/office/drawing/2014/main" id="{F5FC3751-1F60-4682-9752-1EC047FD3086}"/>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EA082978-1C07-4A36-A710-98DE1EC73849}"/>
              </a:ext>
            </a:extLst>
          </p:cNvPr>
          <p:cNvSpPr/>
          <p:nvPr/>
        </p:nvSpPr>
        <p:spPr>
          <a:xfrm flipV="1">
            <a:off x="-11461" y="-2"/>
            <a:ext cx="18257632" cy="35548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769213"/>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054A8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054A8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6" name="TextBox 23">
            <a:extLst>
              <a:ext uri="{FF2B5EF4-FFF2-40B4-BE49-F238E27FC236}">
                <a16:creationId xmlns:a16="http://schemas.microsoft.com/office/drawing/2014/main" id="{E84C7606-CFB0-4296-A71C-562C23963CD5}"/>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828390"/>
            <a:chOff x="-1192946" y="454440"/>
            <a:chExt cx="14009365" cy="5104521"/>
          </a:xfrm>
        </p:grpSpPr>
        <p:sp>
          <p:nvSpPr>
            <p:cNvPr id="5" name="TextBox 5"/>
            <p:cNvSpPr txBox="1"/>
            <p:nvPr/>
          </p:nvSpPr>
          <p:spPr>
            <a:xfrm>
              <a:off x="-1161685" y="2139220"/>
              <a:ext cx="13501365" cy="3419741"/>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Proactively offer voluntary contraceptive counseling and services at the same time and location where women receive facility-based postabortion care.</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79736777-A6E8-4F5E-8377-AF3FBA067AC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6DB5B46-6E05-4659-81F2-634C05C7DF80}"/>
              </a:ext>
            </a:extLst>
          </p:cNvPr>
          <p:cNvSpPr/>
          <p:nvPr/>
        </p:nvSpPr>
        <p:spPr>
          <a:xfrm flipV="1">
            <a:off x="-11461" y="-2"/>
            <a:ext cx="18257632" cy="292420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2926284"/>
            <a:ext cx="14656714" cy="5193729"/>
          </a:xfrm>
          <a:prstGeom prst="rect">
            <a:avLst/>
          </a:prstGeom>
        </p:spPr>
        <p:txBody>
          <a:bodyPr wrap="square" lIns="0" tIns="0" rIns="0" bIns="0" rtlCol="0" anchor="t">
            <a:spAutoFit/>
          </a:bodyPr>
          <a:lstStyle/>
          <a:p>
            <a:pPr>
              <a:lnSpc>
                <a:spcPts val="4500"/>
              </a:lnSpc>
            </a:pPr>
            <a:r>
              <a:rPr lang="en-US" sz="4000" dirty="0">
                <a:latin typeface="Arial" panose="020B0604020202020204" pitchFamily="34" charset="0"/>
                <a:cs typeface="Arial" panose="020B0604020202020204" pitchFamily="34" charset="0"/>
              </a:rPr>
              <a:t>Postabortion care (PAC), which includes treatment for complications from miscarriage or induced abortion, is an opportune time to counsel and offer clients voluntary contraception.</a:t>
            </a:r>
          </a:p>
          <a:p>
            <a:pPr>
              <a:lnSpc>
                <a:spcPts val="4500"/>
              </a:lnSpc>
            </a:pPr>
            <a:endParaRPr lang="en-US" sz="4000" dirty="0">
              <a:latin typeface="Arial" panose="020B0604020202020204" pitchFamily="34" charset="0"/>
              <a:cs typeface="Arial" panose="020B0604020202020204" pitchFamily="34" charset="0"/>
            </a:endParaRPr>
          </a:p>
          <a:p>
            <a:pPr>
              <a:lnSpc>
                <a:spcPts val="4500"/>
              </a:lnSpc>
            </a:pPr>
            <a:r>
              <a:rPr lang="en-US" sz="4000" dirty="0">
                <a:latin typeface="Arial" panose="020B0604020202020204" pitchFamily="34" charset="0"/>
                <a:cs typeface="Arial" panose="020B0604020202020204" pitchFamily="34" charset="0"/>
              </a:rPr>
              <a:t>All PAC models include two essential services: </a:t>
            </a:r>
          </a:p>
          <a:p>
            <a:pPr>
              <a:lnSpc>
                <a:spcPts val="4500"/>
              </a:lnSpc>
            </a:pPr>
            <a:r>
              <a:rPr lang="en-US" sz="4000" dirty="0">
                <a:latin typeface="Arial" panose="020B0604020202020204" pitchFamily="34" charset="0"/>
                <a:cs typeface="Arial" panose="020B0604020202020204" pitchFamily="34" charset="0"/>
              </a:rPr>
              <a:t>	(1) treatment of emergency complications, and </a:t>
            </a:r>
          </a:p>
          <a:p>
            <a:pPr marL="914400" indent="-914400">
              <a:lnSpc>
                <a:spcPts val="4500"/>
              </a:lnSpc>
            </a:pPr>
            <a:r>
              <a:rPr lang="en-US" sz="4000" dirty="0">
                <a:latin typeface="Arial" panose="020B0604020202020204" pitchFamily="34" charset="0"/>
                <a:cs typeface="Arial" panose="020B0604020202020204" pitchFamily="34" charset="0"/>
              </a:rPr>
              <a:t>	(2) voluntary family planning counseling, including provision of contraception.</a:t>
            </a: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3" name="TextBox 23">
            <a:extLst>
              <a:ext uri="{FF2B5EF4-FFF2-40B4-BE49-F238E27FC236}">
                <a16:creationId xmlns:a16="http://schemas.microsoft.com/office/drawing/2014/main" id="{05DC6EE6-7290-407B-AE9E-F8C2AAA95A1F}"/>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AF1FE66-A850-42ED-952E-D94B436DB41B}"/>
              </a:ext>
            </a:extLst>
          </p:cNvPr>
          <p:cNvSpPr/>
          <p:nvPr/>
        </p:nvSpPr>
        <p:spPr>
          <a:xfrm flipV="1">
            <a:off x="-11461" y="-2"/>
            <a:ext cx="18257632" cy="292420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 name="Group 15">
            <a:extLst>
              <a:ext uri="{FF2B5EF4-FFF2-40B4-BE49-F238E27FC236}">
                <a16:creationId xmlns:a16="http://schemas.microsoft.com/office/drawing/2014/main" id="{E9F9E426-8719-4D8B-8052-E74248FC5383}"/>
              </a:ext>
            </a:extLst>
          </p:cNvPr>
          <p:cNvGrpSpPr/>
          <p:nvPr/>
        </p:nvGrpSpPr>
        <p:grpSpPr>
          <a:xfrm>
            <a:off x="1752600" y="9182100"/>
            <a:ext cx="14325600" cy="833948"/>
            <a:chOff x="1752600" y="9182100"/>
            <a:chExt cx="14325600" cy="833948"/>
          </a:xfrm>
        </p:grpSpPr>
        <p:pic>
          <p:nvPicPr>
            <p:cNvPr id="17" name="Picture 22">
              <a:extLst>
                <a:ext uri="{FF2B5EF4-FFF2-40B4-BE49-F238E27FC236}">
                  <a16:creationId xmlns:a16="http://schemas.microsoft.com/office/drawing/2014/main" id="{B27F32A9-FAFA-4275-A509-E1A1D47BE6C1}"/>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9" name="TextBox 27">
              <a:extLst>
                <a:ext uri="{FF2B5EF4-FFF2-40B4-BE49-F238E27FC236}">
                  <a16:creationId xmlns:a16="http://schemas.microsoft.com/office/drawing/2014/main" id="{566C31BD-C8CF-43FA-9F76-E5498E5F2630}"/>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20" name="Straight Connector 19">
              <a:extLst>
                <a:ext uri="{FF2B5EF4-FFF2-40B4-BE49-F238E27FC236}">
                  <a16:creationId xmlns:a16="http://schemas.microsoft.com/office/drawing/2014/main" id="{406FB0DC-6C4F-41F9-819C-5847A8CCADDB}"/>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Open Sans Hebrew Condensed Bold"/>
              </a:rPr>
              <a:t>BACKGROUND</a:t>
            </a:r>
          </a:p>
        </p:txBody>
      </p:sp>
      <p:sp>
        <p:nvSpPr>
          <p:cNvPr id="9" name="TextBox 9"/>
          <p:cNvSpPr txBox="1"/>
          <p:nvPr/>
        </p:nvSpPr>
        <p:spPr>
          <a:xfrm>
            <a:off x="638020" y="461620"/>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11" name="TextBox 23">
            <a:extLst>
              <a:ext uri="{FF2B5EF4-FFF2-40B4-BE49-F238E27FC236}">
                <a16:creationId xmlns:a16="http://schemas.microsoft.com/office/drawing/2014/main" id="{1F7A2F11-DAF6-4E60-8F44-280B3C8D9B6B}"/>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pic>
        <p:nvPicPr>
          <p:cNvPr id="1026" name="Picture 2">
            <a:extLst>
              <a:ext uri="{FF2B5EF4-FFF2-40B4-BE49-F238E27FC236}">
                <a16:creationId xmlns:a16="http://schemas.microsoft.com/office/drawing/2014/main" id="{667803D9-C8A8-4DB4-B7B3-066C9B25B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2240484"/>
            <a:ext cx="10984532" cy="67936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2A7C7BD7-3554-4E24-99C7-931FCD9D6AE5}"/>
              </a:ext>
            </a:extLst>
          </p:cNvPr>
          <p:cNvSpPr/>
          <p:nvPr/>
        </p:nvSpPr>
        <p:spPr>
          <a:xfrm flipV="1">
            <a:off x="-11461" y="-4"/>
            <a:ext cx="18257632" cy="3695699"/>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338554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Postabortion family planning can </a:t>
            </a:r>
            <a:r>
              <a:rPr lang="en-US" sz="4000" b="1" dirty="0">
                <a:solidFill>
                  <a:srgbClr val="054A8E"/>
                </a:solidFill>
                <a:latin typeface="Arial" panose="020B0604020202020204" pitchFamily="34" charset="0"/>
                <a:cs typeface="Arial" panose="020B0604020202020204" pitchFamily="34" charset="0"/>
              </a:rPr>
              <a:t>reach many women and girls in need</a:t>
            </a:r>
            <a:r>
              <a:rPr lang="en-US" sz="4000" dirty="0">
                <a:solidFill>
                  <a:srgbClr val="054A8E"/>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of contraceptive counseling and services.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Postabortion family planning can </a:t>
            </a:r>
            <a:r>
              <a:rPr lang="en-US" sz="4000" b="1" dirty="0">
                <a:solidFill>
                  <a:srgbClr val="054A8E"/>
                </a:solidFill>
                <a:latin typeface="Arial" panose="020B0604020202020204" pitchFamily="34" charset="0"/>
                <a:cs typeface="Arial" panose="020B0604020202020204" pitchFamily="34" charset="0"/>
              </a:rPr>
              <a:t>help clients achieve their reproductive intentions</a:t>
            </a:r>
            <a:r>
              <a:rPr lang="en-US" sz="4000" b="1" dirty="0">
                <a:solidFill>
                  <a:srgbClr val="000000"/>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and is likely to </a:t>
            </a:r>
            <a:r>
              <a:rPr lang="en-US" sz="4000" b="1" dirty="0">
                <a:solidFill>
                  <a:srgbClr val="054A8E"/>
                </a:solidFill>
                <a:latin typeface="Arial" panose="020B0604020202020204" pitchFamily="34" charset="0"/>
                <a:cs typeface="Arial" panose="020B0604020202020204" pitchFamily="34" charset="0"/>
              </a:rPr>
              <a:t>provide cost savings </a:t>
            </a:r>
            <a:r>
              <a:rPr lang="en-US" sz="4000" dirty="0">
                <a:solidFill>
                  <a:srgbClr val="000000"/>
                </a:solidFill>
                <a:latin typeface="Arial" panose="020B0604020202020204" pitchFamily="34" charset="0"/>
                <a:cs typeface="Arial" panose="020B0604020202020204" pitchFamily="34" charset="0"/>
              </a:rPr>
              <a:t>for women, families and the health system.</a:t>
            </a:r>
            <a:endParaRPr lang="en-US" sz="4000" dirty="0">
              <a:solidFill>
                <a:srgbClr val="054A8E"/>
              </a:solidFill>
              <a:latin typeface="Arial" panose="020B0604020202020204" pitchFamily="34" charset="0"/>
              <a:cs typeface="Arial" panose="020B0604020202020204" pitchFamily="34" charset="0"/>
            </a:endParaRPr>
          </a:p>
        </p:txBody>
      </p:sp>
      <p:sp>
        <p:nvSpPr>
          <p:cNvPr id="10" name="TextBox 10"/>
          <p:cNvSpPr txBox="1"/>
          <p:nvPr/>
        </p:nvSpPr>
        <p:spPr>
          <a:xfrm>
            <a:off x="838200" y="33371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PAFP help countries address?</a:t>
            </a:r>
          </a:p>
        </p:txBody>
      </p:sp>
      <p:sp>
        <p:nvSpPr>
          <p:cNvPr id="11" name="TextBox 23">
            <a:extLst>
              <a:ext uri="{FF2B5EF4-FFF2-40B4-BE49-F238E27FC236}">
                <a16:creationId xmlns:a16="http://schemas.microsoft.com/office/drawing/2014/main" id="{48B2578E-A022-4792-BF9F-BDBCD9F9A30C}"/>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Postabortion Family Planning</a:t>
            </a:r>
          </a:p>
        </p:txBody>
      </p:sp>
    </p:spTree>
    <p:extLst>
      <p:ext uri="{BB962C8B-B14F-4D97-AF65-F5344CB8AC3E}">
        <p14:creationId xmlns:p14="http://schemas.microsoft.com/office/powerpoint/2010/main" val="1697901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8845</TotalTime>
  <Words>4666</Words>
  <Application>Microsoft Office PowerPoint</Application>
  <PresentationFormat>Custom</PresentationFormat>
  <Paragraphs>359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Proxima Nova</vt:lpstr>
      <vt:lpstr>Aileron Heavy Bold</vt:lpstr>
      <vt:lpstr>Open Sans Hebrew Condensed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342</cp:revision>
  <dcterms:created xsi:type="dcterms:W3CDTF">2006-08-16T00:00:00Z</dcterms:created>
  <dcterms:modified xsi:type="dcterms:W3CDTF">2021-05-04T21:37:46Z</dcterms:modified>
  <dc:identifier>DAEXLFOVi-U</dc:identifier>
</cp:coreProperties>
</file>