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0"/>
  </p:notesMasterIdLst>
  <p:sldIdLst>
    <p:sldId id="256" r:id="rId2"/>
    <p:sldId id="328" r:id="rId3"/>
    <p:sldId id="297" r:id="rId4"/>
    <p:sldId id="318" r:id="rId5"/>
    <p:sldId id="326" r:id="rId6"/>
    <p:sldId id="260" r:id="rId7"/>
    <p:sldId id="327" r:id="rId8"/>
    <p:sldId id="300" r:id="rId9"/>
    <p:sldId id="329" r:id="rId10"/>
    <p:sldId id="331" r:id="rId11"/>
    <p:sldId id="332" r:id="rId12"/>
    <p:sldId id="301" r:id="rId13"/>
    <p:sldId id="302" r:id="rId14"/>
    <p:sldId id="303" r:id="rId15"/>
    <p:sldId id="333" r:id="rId16"/>
    <p:sldId id="306" r:id="rId17"/>
    <p:sldId id="308" r:id="rId18"/>
    <p:sldId id="320" r:id="rId19"/>
  </p:sldIdLst>
  <p:sldSz cx="18288000" cy="10287000"/>
  <p:notesSz cx="6858000" cy="9144000"/>
  <p:embeddedFontLst>
    <p:embeddedFont>
      <p:font typeface="Aileron Heavy" panose="020B0604020202020204" charset="0"/>
      <p:regular r:id="rId21"/>
    </p:embeddedFont>
    <p:embeddedFont>
      <p:font typeface="Aileron Heavy Bold" panose="020B0604020202020204" charset="0"/>
      <p:regular r:id="rId22"/>
    </p:embeddedFont>
    <p:embeddedFont>
      <p:font typeface="Calibri" panose="020F0502020204030204" pitchFamily="34"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D99694"/>
    <a:srgbClr val="AD013E"/>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819" autoAdjust="0"/>
  </p:normalViewPr>
  <p:slideViewPr>
    <p:cSldViewPr>
      <p:cViewPr>
        <p:scale>
          <a:sx n="32" d="100"/>
          <a:sy n="32" d="100"/>
        </p:scale>
        <p:origin x="193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brief describes the role of mobile outreach programs as a means of reducing inequities in access to family planning services (particularly long-acting reversible contraceptives and permanent methods – LARCs and PMs), discusses the potential contribution of these programs and outlines key issues for planning and implementation.</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Arial" panose="020B0604020202020204" pitchFamily="34" charset="0"/>
                <a:cs typeface="Arial" panose="020B0604020202020204" pitchFamily="34" charset="0"/>
              </a:rPr>
              <a:t>Photo Credit: © 2016 Laura Wando, </a:t>
            </a:r>
            <a:r>
              <a:rPr lang="en-US" b="0" i="0" dirty="0" err="1">
                <a:solidFill>
                  <a:srgbClr val="FFFFFF"/>
                </a:solidFill>
                <a:effectLst/>
                <a:latin typeface="Arial" panose="020B0604020202020204" pitchFamily="34" charset="0"/>
                <a:cs typeface="Arial" panose="020B0604020202020204" pitchFamily="34" charset="0"/>
              </a:rPr>
              <a:t>WellShare</a:t>
            </a:r>
            <a:r>
              <a:rPr lang="en-US" b="0" i="0" dirty="0">
                <a:solidFill>
                  <a:srgbClr val="FFFFFF"/>
                </a:solidFill>
                <a:effectLst/>
                <a:latin typeface="Arial" panose="020B0604020202020204" pitchFamily="34" charset="0"/>
                <a:cs typeface="Arial" panose="020B0604020202020204" pitchFamily="34" charset="0"/>
              </a:rPr>
              <a:t> International Uganda,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REVISED: 5/4/21</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000" dirty="0">
                <a:solidFill>
                  <a:srgbClr val="000000"/>
                </a:solidFill>
                <a:latin typeface="Arial" panose="020B0604020202020204" pitchFamily="34" charset="0"/>
                <a:cs typeface="Arial" panose="020B0604020202020204" pitchFamily="34" charset="0"/>
              </a:rPr>
              <a:t>Mobile outreach services </a:t>
            </a:r>
            <a:r>
              <a:rPr lang="en-US" sz="1000" b="1" dirty="0">
                <a:solidFill>
                  <a:srgbClr val="054A8E"/>
                </a:solidFill>
                <a:latin typeface="Arial" panose="020B0604020202020204" pitchFamily="34" charset="0"/>
                <a:cs typeface="Arial" panose="020B0604020202020204" pitchFamily="34" charset="0"/>
              </a:rPr>
              <a:t>expand method choice</a:t>
            </a:r>
            <a:r>
              <a:rPr lang="en-US" sz="1000" dirty="0">
                <a:solidFill>
                  <a:srgbClr val="000000"/>
                </a:solidFill>
                <a:latin typeface="Arial" panose="020B0604020202020204" pitchFamily="34" charset="0"/>
                <a:cs typeface="Arial" panose="020B0604020202020204" pitchFamily="34" charset="0"/>
              </a:rPr>
              <a:t>.</a:t>
            </a:r>
          </a:p>
          <a:p>
            <a:pPr marL="171450" lvl="0" indent="-171450">
              <a:spcAft>
                <a:spcPts val="2400"/>
              </a:spcAft>
              <a:buFont typeface="Arial" panose="020B0604020202020204" pitchFamily="34" charset="0"/>
              <a:buChar char="•"/>
            </a:pPr>
            <a:r>
              <a:rPr lang="en-US" sz="1000" dirty="0">
                <a:solidFill>
                  <a:srgbClr val="000000"/>
                </a:solidFill>
                <a:latin typeface="Arial" panose="020B0604020202020204" pitchFamily="34" charset="0"/>
                <a:cs typeface="Arial" panose="020B0604020202020204" pitchFamily="34" charset="0"/>
              </a:rPr>
              <a:t>Specifically, mobile outreach services enable access to LARCs and PMs, which are less accessible in many developing-country health systems.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000" b="0" i="0" u="none" strike="noStrike" baseline="0" dirty="0">
                <a:solidFill>
                  <a:srgbClr val="211D1E"/>
                </a:solidFill>
                <a:latin typeface="Arial" panose="020B0604020202020204" pitchFamily="34" charset="0"/>
                <a:cs typeface="Arial" panose="020B0604020202020204" pitchFamily="34" charset="0"/>
              </a:rPr>
              <a:t>Service statistics from one international NGO indicate that mobile outreach services </a:t>
            </a:r>
            <a:r>
              <a:rPr lang="en-US" sz="1000" b="1" i="0" u="none" strike="noStrike" baseline="0" dirty="0">
                <a:solidFill>
                  <a:srgbClr val="211D1E"/>
                </a:solidFill>
                <a:latin typeface="Arial" panose="020B0604020202020204" pitchFamily="34" charset="0"/>
                <a:cs typeface="Arial" panose="020B0604020202020204" pitchFamily="34" charset="0"/>
              </a:rPr>
              <a:t>may increase opportunities for family planning clients to switch to LARCs or PMs</a:t>
            </a:r>
            <a:r>
              <a:rPr lang="en-US" sz="1000" b="0" i="0" u="none" strike="noStrike" baseline="0" dirty="0">
                <a:solidFill>
                  <a:srgbClr val="211D1E"/>
                </a:solidFill>
                <a:latin typeface="Arial" panose="020B0604020202020204" pitchFamily="34" charset="0"/>
                <a:cs typeface="Arial" panose="020B0604020202020204" pitchFamily="34" charset="0"/>
              </a:rPr>
              <a:t> to meet their stated reproductive intentions (Figure 2).</a:t>
            </a:r>
            <a:endParaRPr lang="en-US" sz="10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i="0" u="none" strike="noStrike" baseline="0" dirty="0">
                <a:solidFill>
                  <a:srgbClr val="211D1E"/>
                </a:solidFill>
                <a:latin typeface="Arial" panose="020B0604020202020204" pitchFamily="34" charset="0"/>
                <a:cs typeface="Arial" panose="020B0604020202020204" pitchFamily="34" charset="0"/>
              </a:rPr>
              <a:t>Please copy and paste this link into your web browser to view Figure 2 in the HIP brief: </a:t>
            </a:r>
            <a:r>
              <a:rPr lang="en-US" sz="1800" b="0" i="0" u="sng" strike="noStrike" baseline="0" dirty="0">
                <a:solidFill>
                  <a:srgbClr val="211D1E"/>
                </a:solidFill>
                <a:latin typeface="Arial" panose="020B0604020202020204" pitchFamily="34" charset="0"/>
                <a:cs typeface="Arial" panose="020B0604020202020204" pitchFamily="34" charset="0"/>
              </a:rPr>
              <a:t>https://www.fphighimpactpractices.org/briefs/mobile-outreach-services/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13999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24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Mobile outreach can </a:t>
            </a:r>
            <a:r>
              <a:rPr lang="en-US" sz="1800" b="1" dirty="0">
                <a:solidFill>
                  <a:srgbClr val="000000"/>
                </a:solidFill>
                <a:latin typeface="Arial" panose="020B0604020202020204" pitchFamily="34" charset="0"/>
                <a:cs typeface="Arial" panose="020B0604020202020204" pitchFamily="34" charset="0"/>
              </a:rPr>
              <a:t>increase contraceptive use</a:t>
            </a:r>
            <a:r>
              <a:rPr lang="en-US" sz="1800" dirty="0">
                <a:solidFill>
                  <a:srgbClr val="000000"/>
                </a:solidFill>
                <a:latin typeface="Arial" panose="020B0604020202020204" pitchFamily="34" charset="0"/>
                <a:cs typeface="Arial" panose="020B0604020202020204" pitchFamily="34" charset="0"/>
              </a:rPr>
              <a:t>.</a:t>
            </a:r>
          </a:p>
          <a:p>
            <a:pPr marL="742950" lvl="1" indent="-285750">
              <a:spcAft>
                <a:spcPts val="24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Evidence from a recent evidence review suggests that outreach and community-based distribution are “effective and acceptable ways of increasing access to contraceptives, particularly injectables and long-acting and permanent methods” (Mulligan et al., 2010). </a:t>
            </a:r>
          </a:p>
          <a:p>
            <a:pPr marL="742950" lvl="1" indent="-285750">
              <a:spcAft>
                <a:spcPts val="24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When implemented at scale, and with attention to providing high-quality services, communities served by mobile outreach services increase use of modern contraceptives.</a:t>
            </a:r>
          </a:p>
          <a:p>
            <a:pPr marL="742950" lvl="1" indent="-285750">
              <a:spcAft>
                <a:spcPts val="24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The Mobile Outreach Services HIP brief contains highlights from implementation studies in </a:t>
            </a:r>
            <a:r>
              <a:rPr lang="en-US" sz="1800" b="1" dirty="0">
                <a:solidFill>
                  <a:srgbClr val="000000"/>
                </a:solidFill>
                <a:latin typeface="Arial" panose="020B0604020202020204" pitchFamily="34" charset="0"/>
                <a:cs typeface="Arial" panose="020B0604020202020204" pitchFamily="34" charset="0"/>
              </a:rPr>
              <a:t>Zimbabwe, Nepal, Malawi, Northern Uganda, and Tanzania</a:t>
            </a:r>
            <a:r>
              <a:rPr lang="en-US" sz="1800" dirty="0">
                <a:solidFill>
                  <a:srgbClr val="000000"/>
                </a:solidFill>
                <a:latin typeface="Arial" panose="020B0604020202020204" pitchFamily="34" charset="0"/>
                <a:cs typeface="Arial" panose="020B0604020202020204" pitchFamily="34" charset="0"/>
              </a:rPr>
              <a:t>. For more information, please copy and paste this link into your web browser: </a:t>
            </a:r>
            <a:r>
              <a:rPr lang="en-US" sz="1800" u="sng" dirty="0">
                <a:solidFill>
                  <a:srgbClr val="000000"/>
                </a:solidFill>
                <a:latin typeface="Arial" panose="020B0604020202020204" pitchFamily="34" charset="0"/>
                <a:cs typeface="Arial" panose="020B0604020202020204" pitchFamily="34" charset="0"/>
              </a:rPr>
              <a:t>https://www.fphighimpactpractices.org/briefs/mobile-outreach-services/</a:t>
            </a:r>
          </a:p>
          <a:p>
            <a:pPr marL="285750" indent="-285750">
              <a:spcAft>
                <a:spcPts val="2400"/>
              </a:spcAft>
              <a:buFont typeface="Arial" panose="020B0604020202020204" pitchFamily="34" charset="0"/>
              <a:buChar char="•"/>
            </a:pPr>
            <a:r>
              <a:rPr lang="en-US" sz="1800" b="1" dirty="0">
                <a:solidFill>
                  <a:srgbClr val="000000"/>
                </a:solidFill>
                <a:latin typeface="Arial" panose="020B0604020202020204" pitchFamily="34" charset="0"/>
                <a:cs typeface="Arial" panose="020B0604020202020204" pitchFamily="34" charset="0"/>
              </a:rPr>
              <a:t>Cost-effectiveness should be evaluated </a:t>
            </a:r>
            <a:r>
              <a:rPr lang="en-US" sz="1800" dirty="0">
                <a:solidFill>
                  <a:srgbClr val="000000"/>
                </a:solidFill>
                <a:latin typeface="Arial" panose="020B0604020202020204" pitchFamily="34" charset="0"/>
                <a:cs typeface="Arial" panose="020B0604020202020204" pitchFamily="34" charset="0"/>
              </a:rPr>
              <a:t>when designing a mobile outreach program.</a:t>
            </a:r>
          </a:p>
          <a:p>
            <a:pPr marL="742950" lvl="1" indent="-285750">
              <a:spcAft>
                <a:spcPts val="2400"/>
              </a:spcAft>
              <a:buFont typeface="Arial" panose="020B0604020202020204" pitchFamily="34" charset="0"/>
              <a:buChar char="•"/>
            </a:pPr>
            <a:r>
              <a:rPr lang="en-US" sz="1800" i="0" dirty="0">
                <a:solidFill>
                  <a:srgbClr val="000000"/>
                </a:solidFill>
                <a:latin typeface="Arial" panose="020B0604020202020204" pitchFamily="34" charset="0"/>
                <a:cs typeface="Arial" panose="020B0604020202020204" pitchFamily="34" charset="0"/>
              </a:rPr>
              <a:t>A prospective economic analysis of service delivery in </a:t>
            </a:r>
            <a:r>
              <a:rPr lang="en-US" sz="1800" b="1" i="0" dirty="0">
                <a:solidFill>
                  <a:srgbClr val="000000"/>
                </a:solidFill>
                <a:latin typeface="Arial" panose="020B0604020202020204" pitchFamily="34" charset="0"/>
                <a:cs typeface="Arial" panose="020B0604020202020204" pitchFamily="34" charset="0"/>
              </a:rPr>
              <a:t>Ethiopia </a:t>
            </a:r>
            <a:r>
              <a:rPr lang="en-US" sz="1800" i="0" dirty="0">
                <a:solidFill>
                  <a:srgbClr val="000000"/>
                </a:solidFill>
                <a:latin typeface="Arial" panose="020B0604020202020204" pitchFamily="34" charset="0"/>
                <a:cs typeface="Arial" panose="020B0604020202020204" pitchFamily="34" charset="0"/>
              </a:rPr>
              <a:t>comparing the cost-effectiveness of outreach by clinical specialists with provision of the same services through a referral system found that outreach was 1.45 times more cost-effective in using scarce clinical specialists’ time than the referral system (</a:t>
            </a:r>
            <a:r>
              <a:rPr lang="en-US" sz="1800" i="0" dirty="0" err="1">
                <a:solidFill>
                  <a:srgbClr val="000000"/>
                </a:solidFill>
                <a:latin typeface="Arial" panose="020B0604020202020204" pitchFamily="34" charset="0"/>
                <a:cs typeface="Arial" panose="020B0604020202020204" pitchFamily="34" charset="0"/>
              </a:rPr>
              <a:t>Kifle</a:t>
            </a:r>
            <a:r>
              <a:rPr lang="en-US" sz="1800" i="0" dirty="0">
                <a:solidFill>
                  <a:srgbClr val="000000"/>
                </a:solidFill>
                <a:latin typeface="Arial" panose="020B0604020202020204" pitchFamily="34" charset="0"/>
                <a:cs typeface="Arial" panose="020B0604020202020204" pitchFamily="34" charset="0"/>
              </a:rPr>
              <a:t> and Nigatu, 2010).</a:t>
            </a:r>
          </a:p>
          <a:p>
            <a:pPr marL="742950" lvl="1" indent="-285750">
              <a:spcAft>
                <a:spcPts val="2400"/>
              </a:spcAft>
              <a:buFont typeface="Arial" panose="020B0604020202020204" pitchFamily="34" charset="0"/>
              <a:buChar char="•"/>
            </a:pPr>
            <a:r>
              <a:rPr lang="en-US" sz="1800" b="0" i="0" u="none" strike="noStrike" baseline="0" dirty="0">
                <a:solidFill>
                  <a:srgbClr val="131313"/>
                </a:solidFill>
                <a:latin typeface="Arial" panose="020B0604020202020204" pitchFamily="34" charset="0"/>
                <a:cs typeface="Arial" panose="020B0604020202020204" pitchFamily="34" charset="0"/>
              </a:rPr>
              <a:t>In </a:t>
            </a:r>
            <a:r>
              <a:rPr lang="en-US" sz="1800" b="1" i="0" u="none" strike="noStrike" baseline="0" dirty="0">
                <a:solidFill>
                  <a:srgbClr val="131313"/>
                </a:solidFill>
                <a:latin typeface="Arial" panose="020B0604020202020204" pitchFamily="34" charset="0"/>
                <a:cs typeface="Arial" panose="020B0604020202020204" pitchFamily="34" charset="0"/>
              </a:rPr>
              <a:t>Tunisia</a:t>
            </a:r>
            <a:r>
              <a:rPr lang="en-US" sz="1800" b="0" i="0" u="none" strike="noStrike" baseline="0" dirty="0">
                <a:solidFill>
                  <a:srgbClr val="131313"/>
                </a:solidFill>
                <a:latin typeface="Arial" panose="020B0604020202020204" pitchFamily="34" charset="0"/>
                <a:cs typeface="Arial" panose="020B0604020202020204" pitchFamily="34" charset="0"/>
              </a:rPr>
              <a:t>, a study concluded that although one-fourth of the national family planning operating budget supported the mobile outreach program, the mobile units contributed one-third of the total output of the national program. </a:t>
            </a:r>
          </a:p>
          <a:p>
            <a:pPr marL="1200150" lvl="2" indent="-285750">
              <a:spcAft>
                <a:spcPts val="2400"/>
              </a:spcAft>
              <a:buFont typeface="Arial" panose="020B0604020202020204" pitchFamily="34" charset="0"/>
              <a:buChar char="•"/>
            </a:pPr>
            <a:r>
              <a:rPr lang="en-US" sz="1800" b="0" i="0" u="none" strike="noStrike" baseline="0" dirty="0">
                <a:solidFill>
                  <a:srgbClr val="131313"/>
                </a:solidFill>
                <a:latin typeface="Arial" panose="020B0604020202020204" pitchFamily="34" charset="0"/>
                <a:cs typeface="Arial" panose="020B0604020202020204" pitchFamily="34" charset="0"/>
              </a:rPr>
              <a:t>More importantly, the mobile units contributed an even greater share of the national program’s activities in rural areas and played a critical role in expanding the geographic coverage of family planning services (</a:t>
            </a:r>
            <a:r>
              <a:rPr lang="en-US" sz="1800" b="0" i="0" u="none" strike="noStrike" baseline="0" dirty="0" err="1">
                <a:solidFill>
                  <a:srgbClr val="131313"/>
                </a:solidFill>
                <a:latin typeface="Arial" panose="020B0604020202020204" pitchFamily="34" charset="0"/>
                <a:cs typeface="Arial" panose="020B0604020202020204" pitchFamily="34" charset="0"/>
              </a:rPr>
              <a:t>Coeytaux</a:t>
            </a:r>
            <a:r>
              <a:rPr lang="en-US" sz="1800" b="0" i="0" u="none" strike="noStrike" baseline="0" dirty="0">
                <a:solidFill>
                  <a:srgbClr val="131313"/>
                </a:solidFill>
                <a:latin typeface="Arial" panose="020B0604020202020204" pitchFamily="34" charset="0"/>
                <a:cs typeface="Arial" panose="020B0604020202020204" pitchFamily="34" charset="0"/>
              </a:rPr>
              <a:t> et al., 1989). </a:t>
            </a:r>
            <a:endParaRPr lang="en-US" sz="1800" i="0" dirty="0">
              <a:solidFill>
                <a:srgbClr val="000000"/>
              </a:solidFill>
              <a:latin typeface="Arial" panose="020B0604020202020204" pitchFamily="34" charset="0"/>
              <a:cs typeface="Arial" panose="020B0604020202020204" pitchFamily="34" charset="0"/>
            </a:endParaRPr>
          </a:p>
          <a:p>
            <a:pPr marL="742950" lvl="1" indent="-285750">
              <a:spcAft>
                <a:spcPts val="2400"/>
              </a:spcAft>
              <a:buFont typeface="Arial" panose="020B0604020202020204" pitchFamily="34" charset="0"/>
              <a:buChar char="•"/>
            </a:pPr>
            <a:r>
              <a:rPr lang="en-US" sz="1800" i="1" dirty="0">
                <a:solidFill>
                  <a:srgbClr val="000000"/>
                </a:solidFill>
                <a:latin typeface="Arial" panose="020B0604020202020204" pitchFamily="34" charset="0"/>
                <a:cs typeface="Arial" panose="020B0604020202020204" pitchFamily="34" charset="0"/>
              </a:rPr>
              <a:t>It is important to note that cost-effectiveness may not translate to other health services and that there is little information on long-term financial sustainability.</a:t>
            </a:r>
          </a:p>
          <a:p>
            <a:pPr marL="285750" indent="-285750">
              <a:spcAft>
                <a:spcPts val="24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Mobile outreach services can </a:t>
            </a:r>
            <a:r>
              <a:rPr lang="en-US" sz="1800" b="1" dirty="0">
                <a:solidFill>
                  <a:srgbClr val="000000"/>
                </a:solidFill>
                <a:latin typeface="Arial" panose="020B0604020202020204" pitchFamily="34" charset="0"/>
                <a:cs typeface="Arial" panose="020B0604020202020204" pitchFamily="34" charset="0"/>
              </a:rPr>
              <a:t>provide high-quality care</a:t>
            </a:r>
            <a:r>
              <a:rPr lang="en-US" sz="1800" dirty="0">
                <a:solidFill>
                  <a:srgbClr val="000000"/>
                </a:solidFill>
                <a:latin typeface="Arial" panose="020B0604020202020204" pitchFamily="34" charset="0"/>
                <a:cs typeface="Arial" panose="020B0604020202020204" pitchFamily="34" charset="0"/>
              </a:rPr>
              <a:t>.</a:t>
            </a:r>
          </a:p>
          <a:p>
            <a:pPr marL="742950" lvl="1" indent="-285750">
              <a:spcAft>
                <a:spcPts val="2400"/>
              </a:spcAft>
              <a:buFont typeface="Arial" panose="020B0604020202020204" pitchFamily="34" charset="0"/>
              <a:buChar char="•"/>
            </a:pPr>
            <a:r>
              <a:rPr lang="en-US" sz="1800" b="0" i="0" u="none" strike="noStrike" baseline="0" dirty="0">
                <a:solidFill>
                  <a:srgbClr val="131313"/>
                </a:solidFill>
                <a:latin typeface="Arial" panose="020B0604020202020204" pitchFamily="34" charset="0"/>
                <a:cs typeface="Arial" panose="020B0604020202020204" pitchFamily="34" charset="0"/>
              </a:rPr>
              <a:t>A study in </a:t>
            </a:r>
            <a:r>
              <a:rPr lang="en-US" sz="1800" b="1" i="0" u="none" strike="noStrike" baseline="0" dirty="0">
                <a:solidFill>
                  <a:srgbClr val="131313"/>
                </a:solidFill>
                <a:latin typeface="Arial" panose="020B0604020202020204" pitchFamily="34" charset="0"/>
                <a:cs typeface="Arial" panose="020B0604020202020204" pitchFamily="34" charset="0"/>
              </a:rPr>
              <a:t>Nepal</a:t>
            </a:r>
            <a:r>
              <a:rPr lang="en-US" sz="1800" b="0" i="0" u="none" strike="noStrike" baseline="0" dirty="0">
                <a:solidFill>
                  <a:srgbClr val="131313"/>
                </a:solidFill>
                <a:latin typeface="Arial" panose="020B0604020202020204" pitchFamily="34" charset="0"/>
                <a:cs typeface="Arial" panose="020B0604020202020204" pitchFamily="34" charset="0"/>
              </a:rPr>
              <a:t> concluded that female sterilization services provided through mobile outreach and in hospitals were comparable in terms of client screening and quality of care (Thapa and Friedman, 1998). </a:t>
            </a:r>
          </a:p>
          <a:p>
            <a:pPr marL="742950" lvl="1" indent="-285750">
              <a:spcAft>
                <a:spcPts val="2400"/>
              </a:spcAft>
              <a:buFont typeface="Arial" panose="020B0604020202020204" pitchFamily="34" charset="0"/>
              <a:buChar char="•"/>
            </a:pPr>
            <a:r>
              <a:rPr lang="en-US" sz="1800" b="0" i="0" u="none" strike="noStrike" baseline="0" dirty="0">
                <a:solidFill>
                  <a:srgbClr val="131313"/>
                </a:solidFill>
                <a:latin typeface="Arial" panose="020B0604020202020204" pitchFamily="34" charset="0"/>
                <a:cs typeface="Arial" panose="020B0604020202020204" pitchFamily="34" charset="0"/>
              </a:rPr>
              <a:t>Observational studies in </a:t>
            </a:r>
            <a:r>
              <a:rPr lang="en-US" sz="1800" b="1" i="0" u="none" strike="noStrike" baseline="0" dirty="0">
                <a:solidFill>
                  <a:srgbClr val="131313"/>
                </a:solidFill>
                <a:latin typeface="Arial" panose="020B0604020202020204" pitchFamily="34" charset="0"/>
                <a:cs typeface="Arial" panose="020B0604020202020204" pitchFamily="34" charset="0"/>
              </a:rPr>
              <a:t>India</a:t>
            </a:r>
            <a:r>
              <a:rPr lang="en-US" sz="1800" b="0" i="0" u="none" strike="noStrike" baseline="0" dirty="0">
                <a:solidFill>
                  <a:srgbClr val="131313"/>
                </a:solidFill>
                <a:latin typeface="Arial" panose="020B0604020202020204" pitchFamily="34" charset="0"/>
                <a:cs typeface="Arial" panose="020B0604020202020204" pitchFamily="34" charset="0"/>
              </a:rPr>
              <a:t> found that incidence of side effects and complications for clients receiving IUDs or sterilization services through mobile services were similar to rates in published literature (</a:t>
            </a:r>
            <a:r>
              <a:rPr lang="en-US" sz="1800" b="0" i="0" u="none" strike="noStrike" baseline="0" dirty="0" err="1">
                <a:solidFill>
                  <a:srgbClr val="131313"/>
                </a:solidFill>
                <a:latin typeface="Arial" panose="020B0604020202020204" pitchFamily="34" charset="0"/>
                <a:cs typeface="Arial" panose="020B0604020202020204" pitchFamily="34" charset="0"/>
              </a:rPr>
              <a:t>Aruldas</a:t>
            </a:r>
            <a:r>
              <a:rPr lang="en-US" sz="1800" b="0" i="0" u="none" strike="noStrike" baseline="0" dirty="0">
                <a:solidFill>
                  <a:srgbClr val="131313"/>
                </a:solidFill>
                <a:latin typeface="Arial" panose="020B0604020202020204" pitchFamily="34" charset="0"/>
                <a:cs typeface="Arial" panose="020B0604020202020204" pitchFamily="34" charset="0"/>
              </a:rPr>
              <a:t> et al., 2013). </a:t>
            </a:r>
            <a:endParaRPr lang="en-US" sz="180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35189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recording of the webinar on Mobile Outreach Services and a downloadable PDF version of the presentation: </a:t>
            </a:r>
            <a:r>
              <a:rPr lang="en-US" u="sng" dirty="0">
                <a:latin typeface="Arial" panose="020B0604020202020204" pitchFamily="34" charset="0"/>
                <a:cs typeface="Arial" panose="020B0604020202020204" pitchFamily="34" charset="0"/>
              </a:rPr>
              <a:t>https://www.fphighimpactpractices.org/mobile-outreach-services-addressing-inequities-in-access-to-family-planning-services-and-commodities-webinar/</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mobile outreach services,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https://www.fphighimpactpractices.org/wp-content/uploads/2018/08/MobileOutreachServices_references.pdf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Various models of mobile outreach service delivery have been implemented successfully at large scale.</a:t>
            </a:r>
            <a:endParaRPr lang="en-US" sz="1800" b="0" i="0" u="none" strike="noStrike" baseline="0" dirty="0">
              <a:solidFill>
                <a:srgbClr val="131313"/>
              </a:solidFill>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800" b="0" i="0" u="none" strike="noStrike" baseline="0" dirty="0">
              <a:solidFill>
                <a:srgbClr val="131313"/>
              </a:solidFill>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r>
              <a:rPr lang="en-US" sz="1800" b="1" i="0" u="none" strike="noStrike" baseline="0" dirty="0">
                <a:solidFill>
                  <a:srgbClr val="131313"/>
                </a:solidFill>
                <a:latin typeface="Arial" panose="020B0604020202020204" pitchFamily="34" charset="0"/>
                <a:cs typeface="Arial" panose="020B0604020202020204" pitchFamily="34" charset="0"/>
              </a:rPr>
              <a:t>Table 1 </a:t>
            </a:r>
            <a:r>
              <a:rPr lang="en-US" sz="1800" b="0" i="0" u="none" strike="noStrike" baseline="0" dirty="0">
                <a:solidFill>
                  <a:srgbClr val="131313"/>
                </a:solidFill>
                <a:latin typeface="Arial" panose="020B0604020202020204" pitchFamily="34" charset="0"/>
                <a:cs typeface="Arial" panose="020B0604020202020204" pitchFamily="34" charset="0"/>
              </a:rPr>
              <a:t>in the HIP brief describes the </a:t>
            </a:r>
            <a:r>
              <a:rPr lang="en-US" sz="1800" b="1" i="0" u="none" strike="noStrike" baseline="0" dirty="0">
                <a:solidFill>
                  <a:srgbClr val="131313"/>
                </a:solidFill>
                <a:latin typeface="Arial" panose="020B0604020202020204" pitchFamily="34" charset="0"/>
                <a:cs typeface="Arial" panose="020B0604020202020204" pitchFamily="34" charset="0"/>
              </a:rPr>
              <a:t>range of models used for mobile outreach service delivery</a:t>
            </a:r>
            <a:r>
              <a:rPr lang="en-US" sz="1800" b="0" i="0" u="none" strike="noStrike" baseline="0" dirty="0">
                <a:solidFill>
                  <a:srgbClr val="131313"/>
                </a:solidFill>
                <a:latin typeface="Arial" panose="020B0604020202020204" pitchFamily="34" charset="0"/>
                <a:cs typeface="Arial" panose="020B0604020202020204" pitchFamily="34" charset="0"/>
              </a:rPr>
              <a:t>. </a:t>
            </a:r>
            <a:r>
              <a:rPr lang="en-US" sz="1800" b="1" i="0" u="none" strike="noStrike" baseline="0" dirty="0">
                <a:solidFill>
                  <a:srgbClr val="131313"/>
                </a:solidFill>
                <a:latin typeface="Arial" panose="020B0604020202020204" pitchFamily="34" charset="0"/>
                <a:cs typeface="Arial" panose="020B0604020202020204" pitchFamily="34" charset="0"/>
              </a:rPr>
              <a:t>The “classic” model </a:t>
            </a:r>
            <a:r>
              <a:rPr lang="en-US" sz="1800" b="0" i="0" u="none" strike="noStrike" baseline="0" dirty="0">
                <a:solidFill>
                  <a:srgbClr val="131313"/>
                </a:solidFill>
                <a:latin typeface="Arial" panose="020B0604020202020204" pitchFamily="34" charset="0"/>
                <a:cs typeface="Arial" panose="020B0604020202020204" pitchFamily="34" charset="0"/>
              </a:rPr>
              <a:t>uses a team of clinical providers that travels to communities in a mobile clinic or that sets up a clinic in temporary settings, representing the most resource-intensive model. On the other hand, </a:t>
            </a:r>
            <a:r>
              <a:rPr lang="en-US" sz="1800" b="1" i="0" u="none" strike="noStrike" baseline="0" dirty="0">
                <a:solidFill>
                  <a:srgbClr val="131313"/>
                </a:solidFill>
                <a:latin typeface="Arial" panose="020B0604020202020204" pitchFamily="34" charset="0"/>
                <a:cs typeface="Arial" panose="020B0604020202020204" pitchFamily="34" charset="0"/>
              </a:rPr>
              <a:t>the “dedicated provider” model </a:t>
            </a:r>
            <a:r>
              <a:rPr lang="en-US" sz="1800" b="0" i="0" u="none" strike="noStrike" baseline="0" dirty="0">
                <a:solidFill>
                  <a:srgbClr val="131313"/>
                </a:solidFill>
                <a:latin typeface="Arial" panose="020B0604020202020204" pitchFamily="34" charset="0"/>
                <a:cs typeface="Arial" panose="020B0604020202020204" pitchFamily="34" charset="0"/>
              </a:rPr>
              <a:t>involves a single provider who focuses on providing contraceptives, particularly LARCs and/ or PMs, and is embedded in an existing health facility. This model is usually less resource-intensive than other models.</a:t>
            </a:r>
          </a:p>
          <a:p>
            <a:pPr rtl="0" fontAlgn="base">
              <a:spcBef>
                <a:spcPts val="0"/>
              </a:spcBef>
              <a:spcAft>
                <a:spcPts val="0"/>
              </a:spcAft>
              <a:buFont typeface="Arial" panose="020B0604020202020204" pitchFamily="34" charset="0"/>
              <a:buNone/>
            </a:pPr>
            <a:endParaRPr lang="en-US" sz="1800" b="0" i="0" u="none" strike="noStrike" baseline="0" dirty="0">
              <a:solidFill>
                <a:srgbClr val="131313"/>
              </a:solidFill>
              <a:effectLst/>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 more information about the various models of mobile outreach service delivery, please copy and paste this link into your web browser to reference </a:t>
            </a:r>
            <a:r>
              <a:rPr lang="en-US" sz="2800" b="1" dirty="0">
                <a:latin typeface="Arial" panose="020B0604020202020204" pitchFamily="34" charset="0"/>
                <a:cs typeface="Arial" panose="020B0604020202020204" pitchFamily="34" charset="0"/>
              </a:rPr>
              <a:t>Table 1</a:t>
            </a:r>
            <a:r>
              <a:rPr lang="en-US" sz="2800" dirty="0">
                <a:latin typeface="Arial" panose="020B0604020202020204" pitchFamily="34" charset="0"/>
                <a:cs typeface="Arial" panose="020B0604020202020204" pitchFamily="34" charset="0"/>
              </a:rPr>
              <a:t> in the “How to do it: Tips from implementation experience” section on the HIP brief: </a:t>
            </a:r>
            <a:r>
              <a:rPr lang="en-US" sz="2800" u="sng" dirty="0">
                <a:latin typeface="Arial" panose="020B0604020202020204" pitchFamily="34" charset="0"/>
                <a:cs typeface="Arial" panose="020B0604020202020204" pitchFamily="34" charset="0"/>
              </a:rPr>
              <a:t>https://www.fphighimpactpractices.org/briefs/mobile-outreach-services/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Coordinate with community leaders to identify appropriate locations.</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Distance from a service provider is not always the primary barrier for clients with unmet need for family planning. </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Mobile outreach services can be successfully deployed to address unmet need in rural as well as urban areas.</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Coordination with local government well in advance of outreach visits helps ensure that selected sites have appropriate space and that site staff are committed to accommodating space and other needs of the mobile team.</a:t>
            </a:r>
          </a:p>
          <a:p>
            <a:pPr marL="171450" lvl="0"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Map the geographic area.</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Mapping the location of focus communities within an outreach catchment area will enable service providers to identify appropriate outreach sites and effectively plan and schedule the mobile team’s visit. </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For more information about new technologies, please copy and paste this link into your web browser to visit the Digital Health HIP brief: </a:t>
            </a:r>
            <a:r>
              <a:rPr lang="en-US" sz="2800" u="sng" dirty="0">
                <a:latin typeface="Arial" panose="020B0604020202020204" pitchFamily="34" charset="0"/>
                <a:cs typeface="Arial" panose="020B0604020202020204" pitchFamily="34" charset="0"/>
              </a:rPr>
              <a:t>https://www.fphighimpactpractices.org/briefs/digital-health-systems/</a:t>
            </a:r>
          </a:p>
          <a:p>
            <a:pPr marL="171450" lvl="0"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Ensure that sites are clean, safe, and private.</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Any site used for mobile outreach services needs to be safe and clean, and it needs to provide space for privacy during counseling, the procedure, and recovery. </a:t>
            </a:r>
          </a:p>
          <a:p>
            <a:pPr marL="628650" lvl="1" indent="-171450">
              <a:spcAft>
                <a:spcPts val="2400"/>
              </a:spcAft>
              <a:buFont typeface="Arial" panose="020B0604020202020204" pitchFamily="34" charset="0"/>
              <a:buChar char="•"/>
            </a:pPr>
            <a:r>
              <a:rPr lang="en-US" sz="2800" dirty="0">
                <a:latin typeface="Arial" panose="020B0604020202020204" pitchFamily="34" charset="0"/>
                <a:cs typeface="Arial" panose="020B0604020202020204" pitchFamily="34" charset="0"/>
              </a:rPr>
              <a:t>Adequate space can be a significant barrier for effective outreach service delivery.</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Develop effective public-private partnerships.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Mobile outreach service arrangements allow Ministries of Health and NGOs to work together in order to expand the reach of both partners to meet national health goals.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 increasing number of countries are experimenting with contracting relationships that position mobile outreach as an integral part of the health system.</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These relationships leverage the clinical skills and geographic flexibility of private/NGO providers while allowing Ministries of Health to guide priority setting and allocation of resources.</a:t>
            </a: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69156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Recruit and support dedicated staff.</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Staff may be engaged on a part-time or full-time basis or may offer outreach services as part of their regular jobs.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Staff work plans and schedule rotations should be reviewed regularly, and travel dates should be set in advance so that the arrival of the mobile team is predictable for both clients and providers.</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Invest in sustained awareness-raising and communication activities.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Clients in underserved communities often lack knowledge about family planning and have limited exposure to media and communication channels (</a:t>
            </a:r>
            <a:r>
              <a:rPr lang="en-US" sz="1200" dirty="0" err="1">
                <a:latin typeface="Arial" panose="020B0604020202020204" pitchFamily="34" charset="0"/>
                <a:cs typeface="Arial" panose="020B0604020202020204" pitchFamily="34" charset="0"/>
              </a:rPr>
              <a:t>Mwaikambo</a:t>
            </a:r>
            <a:r>
              <a:rPr lang="en-US" sz="1200" dirty="0">
                <a:latin typeface="Arial" panose="020B0604020202020204" pitchFamily="34" charset="0"/>
                <a:cs typeface="Arial" panose="020B0604020202020204" pitchFamily="34" charset="0"/>
              </a:rPr>
              <a:t>, 2011).</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Clients of mobile outreach services frequently report that they first heard of the program either through word-of-mouth (friends, relatives, and satisfied clients), community health workers (CHWs), loudspeakers, radio, and community events (Eva and Ngo, 2010). </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Link outreach programs with CHWs and local clinics for family planning counseling, referrals, and community mobilization.</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CHWs typically live in the community they serve and are generally selected by the communities in which they operate. As a result, CHWs often have strong local networks and knowledge.</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Mobile outreach programs often engage CHWs to communicate the location and dates of mobile outreach service days.</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CHWs conduct demand generation, education activities, and basic family planning counseling a few days prior to the visit of the mobile outreach team. For more information about CHWs, please copy and paste this link into your web browser to visit the Community Health Workers HIP brief: </a:t>
            </a:r>
            <a:r>
              <a:rPr lang="en-US" u="sng" dirty="0">
                <a:latin typeface="Arial" panose="020B0604020202020204" pitchFamily="34" charset="0"/>
                <a:cs typeface="Arial" panose="020B0604020202020204" pitchFamily="34" charset="0"/>
              </a:rPr>
              <a:t>https://www.fphighimpactpractices.org/briefs/community-health-workers/</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Anticipate and address challenges.</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Potential changes range from transportation difficulties and logistics issues to client misinformation about family planning and ensuring follow-up care.</a:t>
            </a:r>
          </a:p>
          <a:p>
            <a:pPr marL="628650" lvl="1"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Anticipating these challenges in advance and making plans for how to address them if they arise will help ensure mobile outreach programs are successful.</a:t>
            </a:r>
          </a:p>
          <a:p>
            <a:pPr marL="457200" lvl="1" indent="0">
              <a:spcAft>
                <a:spcPts val="24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n-US" sz="1800" b="1" i="0" u="none" strike="noStrike" baseline="0" dirty="0">
                <a:solidFill>
                  <a:srgbClr val="004991"/>
                </a:solidFill>
                <a:latin typeface="Arial" panose="020B0604020202020204" pitchFamily="34" charset="0"/>
                <a:cs typeface="Arial" panose="020B0604020202020204" pitchFamily="34" charset="0"/>
              </a:rPr>
              <a:t>Ensure Clients Have Access to Follow-up Care </a:t>
            </a:r>
            <a:endParaRPr lang="en-US" sz="1800" b="0" i="0" u="none" strike="noStrike" baseline="0" dirty="0">
              <a:solidFill>
                <a:srgbClr val="004991"/>
              </a:solidFill>
              <a:latin typeface="Arial" panose="020B0604020202020204" pitchFamily="34" charset="0"/>
              <a:cs typeface="Arial" panose="020B0604020202020204" pitchFamily="34" charset="0"/>
            </a:endParaRPr>
          </a:p>
          <a:p>
            <a:r>
              <a:rPr lang="en-US" sz="1800" b="0" i="0" u="none" strike="noStrike" baseline="0" dirty="0">
                <a:solidFill>
                  <a:srgbClr val="221E1F"/>
                </a:solidFill>
                <a:latin typeface="Arial" panose="020B0604020202020204" pitchFamily="34" charset="0"/>
                <a:cs typeface="Arial" panose="020B0604020202020204" pitchFamily="34" charset="0"/>
              </a:rPr>
              <a:t>• Work with CHWs to assist with follow up and to refer complications to higher levels of service. </a:t>
            </a:r>
          </a:p>
          <a:p>
            <a:r>
              <a:rPr lang="en-US" sz="1800" b="0" i="0" u="none" strike="noStrike" baseline="0" dirty="0">
                <a:solidFill>
                  <a:srgbClr val="221E1F"/>
                </a:solidFill>
                <a:latin typeface="Arial" panose="020B0604020202020204" pitchFamily="34" charset="0"/>
                <a:cs typeface="Arial" panose="020B0604020202020204" pitchFamily="34" charset="0"/>
              </a:rPr>
              <a:t>• Use mobile phones and SMS for follow-up messaging. </a:t>
            </a:r>
          </a:p>
          <a:p>
            <a:r>
              <a:rPr lang="en-US" sz="1800" b="0" i="0" u="none" strike="noStrike" baseline="0" dirty="0">
                <a:solidFill>
                  <a:srgbClr val="221E1F"/>
                </a:solidFill>
                <a:latin typeface="Arial" panose="020B0604020202020204" pitchFamily="34" charset="0"/>
                <a:cs typeface="Arial" panose="020B0604020202020204" pitchFamily="34" charset="0"/>
              </a:rPr>
              <a:t>• Use hotlines for information about follow-up care. </a:t>
            </a:r>
          </a:p>
          <a:p>
            <a:r>
              <a:rPr lang="en-US" sz="1800" b="0" i="0" u="none" strike="noStrike" baseline="0" dirty="0">
                <a:solidFill>
                  <a:srgbClr val="221E1F"/>
                </a:solidFill>
                <a:latin typeface="Arial" panose="020B0604020202020204" pitchFamily="34" charset="0"/>
                <a:cs typeface="Arial" panose="020B0604020202020204" pitchFamily="34" charset="0"/>
              </a:rPr>
              <a:t>• Ensure mobile outreach teams are equipped to offer LARC removals, and ensure a strong referral network is in place to guarantee access to removals between visits.</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96141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F1F1F"/>
                </a:solidFill>
                <a:latin typeface="Arial" panose="020B0604020202020204" pitchFamily="34" charset="0"/>
                <a:cs typeface="Arial" panose="020B0604020202020204" pitchFamily="34" charset="0"/>
              </a:rPr>
              <a:t>Expanding Contraceptive Choice to the Underserved Through Delivery of Mobile Outreach Services: A Handbook for Program Planners </a:t>
            </a:r>
            <a:r>
              <a:rPr lang="en-US" sz="1200" b="0" i="0" u="none" strike="noStrike" baseline="0" dirty="0">
                <a:solidFill>
                  <a:srgbClr val="1F1F1F"/>
                </a:solidFill>
                <a:latin typeface="Arial" panose="020B0604020202020204" pitchFamily="34" charset="0"/>
                <a:cs typeface="Arial" panose="020B0604020202020204" pitchFamily="34" charset="0"/>
              </a:rPr>
              <a:t>provides general guidance on how to design and implement mobile outreach family planning services and should be adapted to each country’s context. This handbook includes two tools as appendices: (1) minimum guidelines for managing an outreach program, and (2) a sample partner agreement. Available from: </a:t>
            </a:r>
            <a:r>
              <a:rPr lang="en-US" sz="1200" b="0" i="0" u="sng" strike="noStrike" baseline="0" dirty="0">
                <a:solidFill>
                  <a:srgbClr val="1F1F1F"/>
                </a:solidFill>
                <a:latin typeface="Arial" panose="020B0604020202020204" pitchFamily="34" charset="0"/>
                <a:cs typeface="Arial" panose="020B0604020202020204" pitchFamily="34" charset="0"/>
              </a:rPr>
              <a:t>https://toolkits.knowledgesuccess.org/toolkits/communitybasedfp/expanding-contraceptive-choice-underserved-through-delivery-mobile</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Mobile Outreach Services,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Mobile Outreach Services is a service delivery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brief describes the role of mobile outreach programs as a means of reducing inequities in access to family planning services (particularly long-acting reversible contraceptives and permanent methods – LARCs and PMs), discusses the potential contribution of these programs and outlines key issues for planning and implementation.</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https://www.fphighimpactpractices.org/mobile-outreach-services-addressing-inequities-in-access-to-family-planning-services-and-commodities-webinar/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endParaRPr lang="en-US" sz="1200" b="1" i="0" dirty="0">
              <a:solidFill>
                <a:srgbClr val="3E3F42"/>
              </a:solidFill>
              <a:effectLst/>
              <a:latin typeface="Arial" panose="020B0604020202020204" pitchFamily="34" charset="0"/>
              <a:cs typeface="Arial" panose="020B0604020202020204" pitchFamily="34" charset="0"/>
            </a:endParaRPr>
          </a:p>
          <a:p>
            <a:pPr marL="285750" indent="-285750">
              <a:buFontTx/>
              <a:buChar char="-"/>
            </a:pPr>
            <a:r>
              <a:rPr lang="en-US" sz="1200" b="1" i="0" dirty="0">
                <a:solidFill>
                  <a:srgbClr val="3E3F42"/>
                </a:solidFill>
                <a:effectLst/>
                <a:latin typeface="Arial" panose="020B0604020202020204" pitchFamily="34" charset="0"/>
                <a:cs typeface="Arial" panose="020B0604020202020204" pitchFamily="34" charset="0"/>
              </a:rPr>
              <a:t>Presenters</a:t>
            </a:r>
            <a:r>
              <a:rPr lang="en-US" sz="1200" b="0" i="0" dirty="0">
                <a:solidFill>
                  <a:srgbClr val="3E3F42"/>
                </a:solidFill>
                <a:effectLst/>
                <a:latin typeface="Arial" panose="020B0604020202020204" pitchFamily="34" charset="0"/>
                <a:cs typeface="Arial" panose="020B0604020202020204" pitchFamily="34" charset="0"/>
              </a:rPr>
              <a:t>:</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Marguerite Farrell, USAID/GH/PRH/Service Delivery Improvement Division</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Tom </a:t>
            </a:r>
            <a:r>
              <a:rPr lang="en-US" b="0" i="0" dirty="0" err="1">
                <a:solidFill>
                  <a:srgbClr val="3E3F42"/>
                </a:solidFill>
                <a:effectLst/>
                <a:latin typeface="Arial" panose="020B0604020202020204" pitchFamily="34" charset="0"/>
                <a:cs typeface="Arial" panose="020B0604020202020204" pitchFamily="34" charset="0"/>
              </a:rPr>
              <a:t>Ellum</a:t>
            </a:r>
            <a:r>
              <a:rPr lang="en-US" b="0" i="0" dirty="0">
                <a:solidFill>
                  <a:srgbClr val="3E3F42"/>
                </a:solidFill>
                <a:effectLst/>
                <a:latin typeface="Arial" panose="020B0604020202020204" pitchFamily="34" charset="0"/>
                <a:cs typeface="Arial" panose="020B0604020202020204" pitchFamily="34" charset="0"/>
              </a:rPr>
              <a:t>, MSI (formerly Marie Stopes International)</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Ibrahim Muhammad Ibrahim, Planned Parenthood Federation of Nigeria (PPFN)</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Eva Ros (facilitator), FP2030</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Long-acting reversible contraceptives (LARCs) and permanent methods (PMs) are </a:t>
            </a:r>
            <a:r>
              <a:rPr lang="en-US" sz="1200" b="1" dirty="0">
                <a:solidFill>
                  <a:srgbClr val="054A8E"/>
                </a:solidFill>
                <a:latin typeface="Arial" panose="020B0604020202020204" pitchFamily="34" charset="0"/>
                <a:cs typeface="Arial" panose="020B0604020202020204" pitchFamily="34" charset="0"/>
              </a:rPr>
              <a:t>typically unavailable in most rural or hard-to-reach areas</a:t>
            </a:r>
            <a:r>
              <a:rPr lang="en-US" sz="1200" dirty="0">
                <a:latin typeface="Arial" panose="020B0604020202020204" pitchFamily="34" charset="0"/>
                <a:cs typeface="Arial" panose="020B0604020202020204" pitchFamily="34" charset="0"/>
              </a:rPr>
              <a:t> due to lack of skilled providers, commodities, and equipment.</a:t>
            </a: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Mobile outreach service delivery </a:t>
            </a:r>
            <a:r>
              <a:rPr lang="en-US" sz="1200" b="1" dirty="0">
                <a:solidFill>
                  <a:srgbClr val="054A8E"/>
                </a:solidFill>
                <a:latin typeface="Arial" panose="020B0604020202020204" pitchFamily="34" charset="0"/>
                <a:cs typeface="Arial" panose="020B0604020202020204" pitchFamily="34" charset="0"/>
              </a:rPr>
              <a:t>addresses these access barriers </a:t>
            </a:r>
            <a:r>
              <a:rPr lang="en-US" sz="1200" dirty="0">
                <a:latin typeface="Arial" panose="020B0604020202020204" pitchFamily="34" charset="0"/>
                <a:cs typeface="Arial" panose="020B0604020202020204" pitchFamily="34" charset="0"/>
              </a:rPr>
              <a:t>by bringing information, services, contraceptives, and supplies to where women and men live and work, generally free-of-charge or at a subsidized rate.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a:t>
            </a:r>
          </a:p>
          <a:p>
            <a:r>
              <a:rPr lang="en-US" u="sng" dirty="0">
                <a:latin typeface="Arial" panose="020B0604020202020204" pitchFamily="34" charset="0"/>
                <a:cs typeface="Arial" panose="020B0604020202020204" pitchFamily="34" charset="0"/>
              </a:rPr>
              <a:t>https://www.fphighimpactpractices.org/briefs/mobile-outreach-services/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Mobile outreach services </a:t>
            </a:r>
            <a:r>
              <a:rPr lang="en-US" sz="1200" b="1" dirty="0">
                <a:solidFill>
                  <a:srgbClr val="054A8E"/>
                </a:solidFill>
                <a:latin typeface="Arial" panose="020B0604020202020204" pitchFamily="34" charset="0"/>
                <a:cs typeface="Arial" panose="020B0604020202020204" pitchFamily="34" charset="0"/>
              </a:rPr>
              <a:t>serve communities with limited access</a:t>
            </a:r>
            <a:r>
              <a:rPr lang="en-US" sz="1200" dirty="0">
                <a:solidFill>
                  <a:srgbClr val="000000"/>
                </a:solidFill>
                <a:latin typeface="Arial" panose="020B0604020202020204" pitchFamily="34" charset="0"/>
                <a:cs typeface="Arial" panose="020B0604020202020204" pitchFamily="34" charset="0"/>
              </a:rPr>
              <a:t> to clinical providers and supplies.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Populations residing in rural areas, urban slums, and marginalized communities experience either geographic or economic barriers to qualified health workers, which contribute to large inequities in health outcomes and use of health services.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addition to deploying trained clinical providers, mobile outreach service delivery models ensure a reliable supply of contraceptive commodities, medical supplies, and equipment needed to deliver a full range of family planning options.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Mobile outreach </a:t>
            </a:r>
            <a:r>
              <a:rPr lang="en-US" sz="1200" b="1" dirty="0">
                <a:solidFill>
                  <a:srgbClr val="054A8E"/>
                </a:solidFill>
                <a:latin typeface="Arial" panose="020B0604020202020204" pitchFamily="34" charset="0"/>
                <a:cs typeface="Arial" panose="020B0604020202020204" pitchFamily="34" charset="0"/>
              </a:rPr>
              <a:t>supports capacity building </a:t>
            </a:r>
            <a:r>
              <a:rPr lang="en-US" sz="1200" dirty="0">
                <a:solidFill>
                  <a:srgbClr val="000000"/>
                </a:solidFill>
                <a:latin typeface="Arial" panose="020B0604020202020204" pitchFamily="34" charset="0"/>
                <a:cs typeface="Arial" panose="020B0604020202020204" pitchFamily="34" charset="0"/>
              </a:rPr>
              <a:t>of providers to deliver </a:t>
            </a:r>
            <a:r>
              <a:rPr lang="en-US" sz="1200" b="1" dirty="0">
                <a:solidFill>
                  <a:srgbClr val="054A8E"/>
                </a:solidFill>
                <a:latin typeface="Arial" panose="020B0604020202020204" pitchFamily="34" charset="0"/>
                <a:cs typeface="Arial" panose="020B0604020202020204" pitchFamily="34" charset="0"/>
              </a:rPr>
              <a:t>LARCs and PMs</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Regular visits by mobile outreach service providers to under-resourced health facilities offer opportunities for on-the-job training and reinforcement of clinical and counseling skills, infection prevention measures, and management of client flow. </a:t>
            </a:r>
            <a:r>
              <a:rPr lang="en-US" sz="1200" dirty="0">
                <a:solidFill>
                  <a:srgbClr val="054A8E"/>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000" dirty="0">
                <a:solidFill>
                  <a:srgbClr val="000000"/>
                </a:solidFill>
                <a:latin typeface="Arial" panose="020B0604020202020204" pitchFamily="34" charset="0"/>
                <a:cs typeface="Arial" panose="020B0604020202020204" pitchFamily="34" charset="0"/>
              </a:rPr>
              <a:t>Mobile outreach services </a:t>
            </a:r>
            <a:r>
              <a:rPr lang="en-US" sz="1000" b="1" dirty="0">
                <a:solidFill>
                  <a:srgbClr val="054A8E"/>
                </a:solidFill>
                <a:latin typeface="Arial" panose="020B0604020202020204" pitchFamily="34" charset="0"/>
                <a:cs typeface="Arial" panose="020B0604020202020204" pitchFamily="34" charset="0"/>
              </a:rPr>
              <a:t>reach new and underserved populations</a:t>
            </a:r>
            <a:r>
              <a:rPr lang="en-US" sz="1000" dirty="0">
                <a:solidFill>
                  <a:srgbClr val="000000"/>
                </a:solidFill>
                <a:latin typeface="Arial" panose="020B0604020202020204" pitchFamily="34" charset="0"/>
                <a:cs typeface="Arial" panose="020B0604020202020204" pitchFamily="34" charset="0"/>
              </a:rPr>
              <a:t> by bringing health services closer to the client.</a:t>
            </a:r>
            <a:endParaRPr lang="en-US" sz="1000" dirty="0">
              <a:solidFill>
                <a:srgbClr val="054A8E"/>
              </a:solidFill>
              <a:latin typeface="Arial" panose="020B0604020202020204" pitchFamily="34" charset="0"/>
              <a:cs typeface="Arial" panose="020B0604020202020204" pitchFamily="34" charset="0"/>
            </a:endParaRPr>
          </a:p>
          <a:p>
            <a:pPr marL="171450" lvl="0" indent="-171450">
              <a:spcAft>
                <a:spcPts val="2400"/>
              </a:spcAft>
              <a:buFont typeface="Arial" panose="020B0604020202020204" pitchFamily="34" charset="0"/>
              <a:buChar char="•"/>
            </a:pPr>
            <a:r>
              <a:rPr lang="en-US" sz="1000" dirty="0">
                <a:solidFill>
                  <a:srgbClr val="054A8E"/>
                </a:solidFill>
                <a:latin typeface="Arial" panose="020B0604020202020204" pitchFamily="34" charset="0"/>
                <a:cs typeface="Arial" panose="020B0604020202020204" pitchFamily="34" charset="0"/>
              </a:rPr>
              <a:t>Mobile outreach service clients are likely to be new to family planning. </a:t>
            </a:r>
          </a:p>
          <a:p>
            <a:pPr marL="171450" lvl="0" indent="-171450">
              <a:spcAft>
                <a:spcPts val="2400"/>
              </a:spcAft>
              <a:buFont typeface="Arial" panose="020B0604020202020204" pitchFamily="34" charset="0"/>
              <a:buChar char="•"/>
            </a:pPr>
            <a:r>
              <a:rPr lang="en-US" sz="1000" dirty="0">
                <a:solidFill>
                  <a:srgbClr val="054A8E"/>
                </a:solidFill>
                <a:latin typeface="Arial" panose="020B0604020202020204" pitchFamily="34" charset="0"/>
                <a:cs typeface="Arial" panose="020B0604020202020204" pitchFamily="34" charset="0"/>
              </a:rPr>
              <a:t>Along with other service delivery channels, mobile outreach offers an effective way to also reach the poor.</a:t>
            </a:r>
            <a:endParaRPr lang="en-US" sz="18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i="0" u="none" strike="noStrike" baseline="0" dirty="0">
                <a:solidFill>
                  <a:srgbClr val="211D1E"/>
                </a:solidFill>
                <a:latin typeface="Arial" panose="020B0604020202020204" pitchFamily="34" charset="0"/>
                <a:cs typeface="Arial" panose="020B0604020202020204" pitchFamily="34" charset="0"/>
              </a:rPr>
              <a:t>Along with other service delivery channels, </a:t>
            </a:r>
            <a:r>
              <a:rPr lang="en-US" sz="1800" b="1" i="0" u="none" strike="noStrike" baseline="0" dirty="0">
                <a:solidFill>
                  <a:srgbClr val="211D1E"/>
                </a:solidFill>
                <a:latin typeface="Arial" panose="020B0604020202020204" pitchFamily="34" charset="0"/>
                <a:cs typeface="Arial" panose="020B0604020202020204" pitchFamily="34" charset="0"/>
              </a:rPr>
              <a:t>mobile outreach offers an effective way to also reach the poor.</a:t>
            </a:r>
            <a:r>
              <a:rPr lang="en-US" sz="1800" b="0" i="0" u="none" strike="noStrike" baseline="0" dirty="0">
                <a:solidFill>
                  <a:srgbClr val="211D1E"/>
                </a:solidFill>
                <a:latin typeface="Arial" panose="020B0604020202020204" pitchFamily="34" charset="0"/>
                <a:cs typeface="Arial" panose="020B0604020202020204" pitchFamily="34" charset="0"/>
              </a:rPr>
              <a:t> For example, in sub-Saharan Africa in 2012, 42% of mobile outreach clients of one international nongovernmental organization (NGO) lived on less than US$1.25 per day, compared with 17% and 13% of clients of static clinics and social franchises, respectively (Figure 1).</a:t>
            </a:r>
          </a:p>
          <a:p>
            <a:pPr marL="0" indent="0">
              <a:buFont typeface="Arial" panose="020B0604020202020204" pitchFamily="34" charset="0"/>
              <a:buNone/>
            </a:pPr>
            <a:endParaRPr lang="en-US" sz="18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b="0" i="0" u="none" strike="noStrike" baseline="0" dirty="0">
                <a:solidFill>
                  <a:srgbClr val="211D1E"/>
                </a:solidFill>
                <a:latin typeface="Arial" panose="020B0604020202020204" pitchFamily="34" charset="0"/>
                <a:cs typeface="Arial" panose="020B0604020202020204" pitchFamily="34" charset="0"/>
              </a:rPr>
              <a:t>Please copy and paste this link into your web browser to view Figure 1 in the HIP brief: </a:t>
            </a:r>
            <a:r>
              <a:rPr lang="en-US" sz="1800" b="0" i="0" u="sng" strike="noStrike" baseline="0" dirty="0">
                <a:solidFill>
                  <a:srgbClr val="211D1E"/>
                </a:solidFill>
                <a:latin typeface="Arial" panose="020B0604020202020204" pitchFamily="34" charset="0"/>
                <a:cs typeface="Arial" panose="020B0604020202020204" pitchFamily="34" charset="0"/>
              </a:rPr>
              <a:t>https://www.fphighimpactpractices.org/briefs/mobile-outreach-services/</a:t>
            </a:r>
          </a:p>
          <a:p>
            <a:pPr marL="0" indent="0">
              <a:buFont typeface="Arial" panose="020B0604020202020204" pitchFamily="34" charset="0"/>
              <a:buNone/>
            </a:pPr>
            <a:endParaRPr lang="en-US" sz="1800" b="0" i="0" u="sng"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61551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phighimpactpractices.org/briefs/mobile-outreach-servic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fphighimpactpractices.org/briefs/digital-health-syste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fphighimpactpractices.org/briefs/community-health-workers/"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hyperlink" Target="https://www.fphighimpactpractices.org/ibp-who-matri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toolkits.knowledgesuccess.org/toolkits/communitybasedfp/expanding-contraceptive-choice-underserved-through-delivery-mobile" TargetMode="Externa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fphighimpactpractic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806DB-69DA-4E25-B9CA-01D766965734}"/>
              </a:ext>
            </a:extLst>
          </p:cNvPr>
          <p:cNvPicPr>
            <a:picLocks noChangeAspect="1"/>
          </p:cNvPicPr>
          <p:nvPr/>
        </p:nvPicPr>
        <p:blipFill rotWithShape="1">
          <a:blip r:embed="rId3">
            <a:extLst>
              <a:ext uri="{28A0092B-C50C-407E-A947-70E740481C1C}">
                <a14:useLocalDpi xmlns:a14="http://schemas.microsoft.com/office/drawing/2010/main" val="0"/>
              </a:ext>
            </a:extLst>
          </a:blip>
          <a:srcRect l="30375" r="4733"/>
          <a:stretch/>
        </p:blipFill>
        <p:spPr>
          <a:xfrm>
            <a:off x="6553199" y="-1"/>
            <a:ext cx="11749485" cy="671378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74516" y="5042199"/>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Mobile Outreach Services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3921699"/>
            <a:ext cx="4451409" cy="1112852"/>
          </a:xfrm>
          <a:prstGeom prst="rect">
            <a:avLst/>
          </a:prstGeom>
        </p:spPr>
      </p:pic>
      <p:sp>
        <p:nvSpPr>
          <p:cNvPr id="9" name="TextBox 9"/>
          <p:cNvSpPr txBox="1"/>
          <p:nvPr/>
        </p:nvSpPr>
        <p:spPr>
          <a:xfrm>
            <a:off x="1674516" y="7454937"/>
            <a:ext cx="9462031" cy="1103315"/>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Expanding access to a full range of modern contraceptives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4B889B0F-CF5E-41AB-A753-E5F4028A75D0}"/>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70790A5C-6362-4C39-8E4D-DFD6ED3FD55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4" name="TextBox 8">
            <a:extLst>
              <a:ext uri="{FF2B5EF4-FFF2-40B4-BE49-F238E27FC236}">
                <a16:creationId xmlns:a16="http://schemas.microsoft.com/office/drawing/2014/main" id="{1E9049BD-331F-42D0-875C-A4C3E71018D9}"/>
              </a:ext>
            </a:extLst>
          </p:cNvPr>
          <p:cNvSpPr txBox="1"/>
          <p:nvPr/>
        </p:nvSpPr>
        <p:spPr>
          <a:xfrm>
            <a:off x="1136608" y="4220170"/>
            <a:ext cx="5143500" cy="1846659"/>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Mobile outreach services </a:t>
            </a:r>
            <a:r>
              <a:rPr lang="en-US" sz="4000" b="1" dirty="0">
                <a:solidFill>
                  <a:srgbClr val="054A8E"/>
                </a:solidFill>
                <a:latin typeface="Arial" panose="020B0604020202020204" pitchFamily="34" charset="0"/>
                <a:cs typeface="Arial" panose="020B0604020202020204" pitchFamily="34" charset="0"/>
              </a:rPr>
              <a:t>expand method choice</a:t>
            </a:r>
            <a:r>
              <a:rPr lang="en-US" sz="4000" dirty="0">
                <a:solidFill>
                  <a:srgbClr val="000000"/>
                </a:solidFill>
                <a:latin typeface="Arial" panose="020B0604020202020204" pitchFamily="34" charset="0"/>
                <a:cs typeface="Arial" panose="020B0604020202020204" pitchFamily="34" charset="0"/>
              </a:rPr>
              <a:t>.</a:t>
            </a:r>
          </a:p>
        </p:txBody>
      </p:sp>
      <p:sp>
        <p:nvSpPr>
          <p:cNvPr id="17" name="TextBox 10">
            <a:extLst>
              <a:ext uri="{FF2B5EF4-FFF2-40B4-BE49-F238E27FC236}">
                <a16:creationId xmlns:a16="http://schemas.microsoft.com/office/drawing/2014/main" id="{C05D25C9-A1FC-420C-ABE0-A0DCFBD2CDBC}"/>
              </a:ext>
            </a:extLst>
          </p:cNvPr>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pic>
        <p:nvPicPr>
          <p:cNvPr id="2050" name="Picture 2">
            <a:extLst>
              <a:ext uri="{FF2B5EF4-FFF2-40B4-BE49-F238E27FC236}">
                <a16:creationId xmlns:a16="http://schemas.microsoft.com/office/drawing/2014/main" id="{2C6EBD8E-D175-4FBD-B5A0-18413D2A7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319" y="3726935"/>
            <a:ext cx="10725150" cy="4848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8">
            <a:extLst>
              <a:ext uri="{FF2B5EF4-FFF2-40B4-BE49-F238E27FC236}">
                <a16:creationId xmlns:a16="http://schemas.microsoft.com/office/drawing/2014/main" id="{74DD3E83-8184-4114-B9CF-290ED8E31FCD}"/>
              </a:ext>
            </a:extLst>
          </p:cNvPr>
          <p:cNvSpPr txBox="1"/>
          <p:nvPr/>
        </p:nvSpPr>
        <p:spPr>
          <a:xfrm>
            <a:off x="8716730" y="2448900"/>
            <a:ext cx="8623259" cy="1192634"/>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Proportion of Clients Switching From Short-Acting to Long-Acting or Permanent Methods, by Service Delivery Channel, 2012</a:t>
            </a:r>
          </a:p>
        </p:txBody>
      </p:sp>
      <p:sp>
        <p:nvSpPr>
          <p:cNvPr id="20" name="TextBox 8">
            <a:extLst>
              <a:ext uri="{FF2B5EF4-FFF2-40B4-BE49-F238E27FC236}">
                <a16:creationId xmlns:a16="http://schemas.microsoft.com/office/drawing/2014/main" id="{784ADB78-F83E-49B9-B107-7F31B5958806}"/>
              </a:ext>
            </a:extLst>
          </p:cNvPr>
          <p:cNvSpPr txBox="1"/>
          <p:nvPr/>
        </p:nvSpPr>
        <p:spPr>
          <a:xfrm>
            <a:off x="6873240" y="8660561"/>
            <a:ext cx="9204960" cy="350737"/>
          </a:xfrm>
          <a:prstGeom prst="rect">
            <a:avLst/>
          </a:prstGeom>
        </p:spPr>
        <p:txBody>
          <a:bodyPr wrap="square" lIns="0" tIns="0" rIns="0" bIns="0" rtlCol="0" anchor="t">
            <a:spAutoFit/>
          </a:bodyPr>
          <a:lstStyle/>
          <a:p>
            <a:pPr lvl="0">
              <a:lnSpc>
                <a:spcPts val="3079"/>
              </a:lnSpc>
              <a:spcBef>
                <a:spcPct val="0"/>
              </a:spcBef>
            </a:pPr>
            <a:r>
              <a:rPr lang="en-US" dirty="0">
                <a:solidFill>
                  <a:srgbClr val="000000"/>
                </a:solidFill>
                <a:latin typeface="Arial" panose="020B0604020202020204" pitchFamily="34" charset="0"/>
                <a:cs typeface="Arial" panose="020B0604020202020204" pitchFamily="34" charset="0"/>
              </a:rPr>
              <a:t>Source: Hayes et al., 2013</a:t>
            </a:r>
          </a:p>
        </p:txBody>
      </p:sp>
      <p:pic>
        <p:nvPicPr>
          <p:cNvPr id="3" name="Picture 2" descr="Text&#10;&#10;Description automatically generated with medium confidence">
            <a:extLst>
              <a:ext uri="{FF2B5EF4-FFF2-40B4-BE49-F238E27FC236}">
                <a16:creationId xmlns:a16="http://schemas.microsoft.com/office/drawing/2014/main" id="{49CF42DA-384C-4B3C-8F17-784F57E778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319" y="2620576"/>
            <a:ext cx="1806071" cy="870103"/>
          </a:xfrm>
          <a:prstGeom prst="rect">
            <a:avLst/>
          </a:prstGeom>
        </p:spPr>
      </p:pic>
    </p:spTree>
    <p:extLst>
      <p:ext uri="{BB962C8B-B14F-4D97-AF65-F5344CB8AC3E}">
        <p14:creationId xmlns:p14="http://schemas.microsoft.com/office/powerpoint/2010/main" val="63875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B52C0E80-CD4B-4B82-90C9-9459C3B3E843}"/>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3" name="TextBox 23">
            <a:extLst>
              <a:ext uri="{FF2B5EF4-FFF2-40B4-BE49-F238E27FC236}">
                <a16:creationId xmlns:a16="http://schemas.microsoft.com/office/drawing/2014/main" id="{559A6386-A937-4EC0-A033-AD16FB4F6CA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2" name="TextBox 8">
            <a:extLst>
              <a:ext uri="{FF2B5EF4-FFF2-40B4-BE49-F238E27FC236}">
                <a16:creationId xmlns:a16="http://schemas.microsoft.com/office/drawing/2014/main" id="{394D932B-74D6-4418-9EAE-DE0C4960787C}"/>
              </a:ext>
            </a:extLst>
          </p:cNvPr>
          <p:cNvSpPr txBox="1"/>
          <p:nvPr/>
        </p:nvSpPr>
        <p:spPr>
          <a:xfrm>
            <a:off x="1447800" y="3499880"/>
            <a:ext cx="14630400" cy="307776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Mobile outreach can </a:t>
            </a:r>
            <a:r>
              <a:rPr lang="en-US" sz="4000" b="1" dirty="0">
                <a:solidFill>
                  <a:srgbClr val="054A8E"/>
                </a:solidFill>
                <a:latin typeface="Arial" panose="020B0604020202020204" pitchFamily="34" charset="0"/>
                <a:cs typeface="Arial" panose="020B0604020202020204" pitchFamily="34" charset="0"/>
              </a:rPr>
              <a:t>increase contraceptive use</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Cost-effectiveness should be evaluated</a:t>
            </a:r>
            <a:r>
              <a:rPr lang="en-US" sz="4000" dirty="0">
                <a:solidFill>
                  <a:srgbClr val="000000"/>
                </a:solidFill>
                <a:latin typeface="Arial" panose="020B0604020202020204" pitchFamily="34" charset="0"/>
                <a:cs typeface="Arial" panose="020B0604020202020204" pitchFamily="34" charset="0"/>
              </a:rPr>
              <a:t> when designing a mobile outreach program.</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Mobile outreach services can </a:t>
            </a:r>
            <a:r>
              <a:rPr lang="en-US" sz="4000" b="1" dirty="0">
                <a:solidFill>
                  <a:srgbClr val="054A8E"/>
                </a:solidFill>
                <a:latin typeface="Arial" panose="020B0604020202020204" pitchFamily="34" charset="0"/>
                <a:cs typeface="Arial" panose="020B0604020202020204" pitchFamily="34" charset="0"/>
              </a:rPr>
              <a:t>provide high-quality care</a:t>
            </a:r>
            <a:r>
              <a:rPr lang="en-US" sz="4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160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54A8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09001D69-D556-44F9-B92F-F8FCC476607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94550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Models of Mobile Outreach Service Delivery</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8E836955-66A9-4241-BCB7-4A0D22861B3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308654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F07A606A-9168-4E86-8FFA-A521A6F2A4E3}"/>
              </a:ext>
            </a:extLst>
          </p:cNvPr>
          <p:cNvSpPr/>
          <p:nvPr/>
        </p:nvSpPr>
        <p:spPr>
          <a:xfrm flipV="1">
            <a:off x="6298" y="-24065"/>
            <a:ext cx="18239873" cy="342424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218 w 10399686"/>
              <a:gd name="connsiteY0" fmla="*/ 10309895 h 10309895"/>
              <a:gd name="connsiteX1" fmla="*/ 9513 w 10399686"/>
              <a:gd name="connsiteY1" fmla="*/ 0 h 10309895"/>
              <a:gd name="connsiteX2" fmla="*/ 10399686 w 10399686"/>
              <a:gd name="connsiteY2" fmla="*/ 10309895 h 10309895"/>
              <a:gd name="connsiteX3" fmla="*/ 1218 w 10399686"/>
              <a:gd name="connsiteY3" fmla="*/ 10309895 h 10309895"/>
              <a:gd name="connsiteX0" fmla="*/ 5412 w 10390173"/>
              <a:gd name="connsiteY0" fmla="*/ 10264360 h 10309895"/>
              <a:gd name="connsiteX1" fmla="*/ 0 w 10390173"/>
              <a:gd name="connsiteY1" fmla="*/ 0 h 10309895"/>
              <a:gd name="connsiteX2" fmla="*/ 10390173 w 10390173"/>
              <a:gd name="connsiteY2" fmla="*/ 10309895 h 10309895"/>
              <a:gd name="connsiteX3" fmla="*/ 5412 w 10390173"/>
              <a:gd name="connsiteY3" fmla="*/ 10264360 h 10309895"/>
              <a:gd name="connsiteX0" fmla="*/ 5412 w 10390173"/>
              <a:gd name="connsiteY0" fmla="*/ 10355430 h 10355430"/>
              <a:gd name="connsiteX1" fmla="*/ 0 w 10390173"/>
              <a:gd name="connsiteY1" fmla="*/ 0 h 10355430"/>
              <a:gd name="connsiteX2" fmla="*/ 10390173 w 10390173"/>
              <a:gd name="connsiteY2" fmla="*/ 10309895 h 10355430"/>
              <a:gd name="connsiteX3" fmla="*/ 5412 w 10390173"/>
              <a:gd name="connsiteY3" fmla="*/ 10355430 h 10355430"/>
            </a:gdLst>
            <a:ahLst/>
            <a:cxnLst>
              <a:cxn ang="0">
                <a:pos x="connsiteX0" y="connsiteY0"/>
              </a:cxn>
              <a:cxn ang="0">
                <a:pos x="connsiteX1" y="connsiteY1"/>
              </a:cxn>
              <a:cxn ang="0">
                <a:pos x="connsiteX2" y="connsiteY2"/>
              </a:cxn>
              <a:cxn ang="0">
                <a:pos x="connsiteX3" y="connsiteY3"/>
              </a:cxn>
            </a:cxnLst>
            <a:rect l="l" t="t" r="r" b="b"/>
            <a:pathLst>
              <a:path w="10390173" h="10355430">
                <a:moveTo>
                  <a:pt x="5412" y="10355430"/>
                </a:moveTo>
                <a:cubicBezTo>
                  <a:pt x="-961" y="6918798"/>
                  <a:pt x="6373" y="3436632"/>
                  <a:pt x="0" y="0"/>
                </a:cubicBezTo>
                <a:lnTo>
                  <a:pt x="10390173" y="10309895"/>
                </a:lnTo>
                <a:lnTo>
                  <a:pt x="5412" y="10355430"/>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0">
            <a:extLst>
              <a:ext uri="{FF2B5EF4-FFF2-40B4-BE49-F238E27FC236}">
                <a16:creationId xmlns:a16="http://schemas.microsoft.com/office/drawing/2014/main" id="{B7693F62-9809-48FD-87DF-FA6FA99EAC6B}"/>
              </a:ext>
            </a:extLst>
          </p:cNvPr>
          <p:cNvSpPr txBox="1"/>
          <p:nvPr/>
        </p:nvSpPr>
        <p:spPr>
          <a:xfrm>
            <a:off x="914400" y="562923"/>
            <a:ext cx="76199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Various Models of Mobile Outreach </a:t>
            </a:r>
          </a:p>
        </p:txBody>
      </p:sp>
      <p:sp>
        <p:nvSpPr>
          <p:cNvPr id="13" name="TextBox 23">
            <a:extLst>
              <a:ext uri="{FF2B5EF4-FFF2-40B4-BE49-F238E27FC236}">
                <a16:creationId xmlns:a16="http://schemas.microsoft.com/office/drawing/2014/main" id="{7E758417-98AC-44CB-8E10-F77EDEDF606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4" name="TextBox 8">
            <a:extLst>
              <a:ext uri="{FF2B5EF4-FFF2-40B4-BE49-F238E27FC236}">
                <a16:creationId xmlns:a16="http://schemas.microsoft.com/office/drawing/2014/main" id="{094287D4-E09B-47D4-AE5A-8A42B9E01C76}"/>
              </a:ext>
            </a:extLst>
          </p:cNvPr>
          <p:cNvSpPr txBox="1"/>
          <p:nvPr/>
        </p:nvSpPr>
        <p:spPr>
          <a:xfrm>
            <a:off x="1461841" y="5292341"/>
            <a:ext cx="14616359" cy="355481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3600" b="1" i="0" u="none" strike="noStrike" baseline="0" dirty="0">
                <a:solidFill>
                  <a:srgbClr val="054A8E"/>
                </a:solidFill>
                <a:latin typeface="Arial" panose="020B0604020202020204" pitchFamily="34" charset="0"/>
                <a:cs typeface="Arial" panose="020B0604020202020204" pitchFamily="34" charset="0"/>
              </a:rPr>
              <a:t>The “classic” model </a:t>
            </a:r>
            <a:r>
              <a:rPr lang="en-US" sz="3600" b="0" i="0" u="none" strike="noStrike" baseline="0" dirty="0">
                <a:solidFill>
                  <a:srgbClr val="131313"/>
                </a:solidFill>
                <a:latin typeface="Arial" panose="020B0604020202020204" pitchFamily="34" charset="0"/>
                <a:cs typeface="Arial" panose="020B0604020202020204" pitchFamily="34" charset="0"/>
              </a:rPr>
              <a:t>uses a team of clinical providers that travels to communities in a mobile clinic or that sets up a clinic in temporary settings, representing the most resource-intensive model. </a:t>
            </a:r>
          </a:p>
          <a:p>
            <a:pPr marL="0" marR="0" lvl="0" indent="0" algn="l" defTabSz="914400" rtl="0" eaLnBrk="1" fontAlgn="auto" latinLnBrk="0" hangingPunct="1">
              <a:lnSpc>
                <a:spcPct val="100000"/>
              </a:lnSpc>
              <a:spcBef>
                <a:spcPts val="0"/>
              </a:spcBef>
              <a:spcAft>
                <a:spcPts val="1800"/>
              </a:spcAft>
              <a:buClrTx/>
              <a:buSzTx/>
              <a:buFontTx/>
              <a:buNone/>
              <a:tabLst/>
              <a:defRPr/>
            </a:pPr>
            <a:r>
              <a:rPr lang="en-US" sz="3600" b="1" i="0" u="none" strike="noStrike" baseline="0" dirty="0">
                <a:solidFill>
                  <a:srgbClr val="054A8E"/>
                </a:solidFill>
                <a:latin typeface="Arial" panose="020B0604020202020204" pitchFamily="34" charset="0"/>
                <a:cs typeface="Arial" panose="020B0604020202020204" pitchFamily="34" charset="0"/>
              </a:rPr>
              <a:t>The “dedicated provider” model </a:t>
            </a:r>
            <a:r>
              <a:rPr lang="en-US" sz="3600" b="0" i="0" u="none" strike="noStrike" baseline="0" dirty="0">
                <a:solidFill>
                  <a:srgbClr val="131313"/>
                </a:solidFill>
                <a:latin typeface="Arial" panose="020B0604020202020204" pitchFamily="34" charset="0"/>
                <a:cs typeface="Arial" panose="020B0604020202020204" pitchFamily="34" charset="0"/>
              </a:rPr>
              <a:t>involves a single provider who focuses on providing contraceptives, particularly LARCs and/ or PMs, and is embedded in an existing health facility. </a:t>
            </a:r>
          </a:p>
        </p:txBody>
      </p:sp>
      <p:grpSp>
        <p:nvGrpSpPr>
          <p:cNvPr id="2" name="Group 1">
            <a:extLst>
              <a:ext uri="{FF2B5EF4-FFF2-40B4-BE49-F238E27FC236}">
                <a16:creationId xmlns:a16="http://schemas.microsoft.com/office/drawing/2014/main" id="{1DE6C632-323D-461E-867D-62A4320DD46C}"/>
              </a:ext>
            </a:extLst>
          </p:cNvPr>
          <p:cNvGrpSpPr/>
          <p:nvPr/>
        </p:nvGrpSpPr>
        <p:grpSpPr>
          <a:xfrm>
            <a:off x="3503901" y="2950817"/>
            <a:ext cx="12151183" cy="2025763"/>
            <a:chOff x="7391400" y="6404733"/>
            <a:chExt cx="9558071" cy="2025763"/>
          </a:xfrm>
        </p:grpSpPr>
        <p:grpSp>
          <p:nvGrpSpPr>
            <p:cNvPr id="15" name="Group 14">
              <a:extLst>
                <a:ext uri="{FF2B5EF4-FFF2-40B4-BE49-F238E27FC236}">
                  <a16:creationId xmlns:a16="http://schemas.microsoft.com/office/drawing/2014/main" id="{4AB096C9-3381-42F5-B4E2-2C2F41B4151C}"/>
                </a:ext>
              </a:extLst>
            </p:cNvPr>
            <p:cNvGrpSpPr/>
            <p:nvPr/>
          </p:nvGrpSpPr>
          <p:grpSpPr>
            <a:xfrm>
              <a:off x="7391400" y="6404733"/>
              <a:ext cx="9558070" cy="2025763"/>
              <a:chOff x="5029199" y="2149205"/>
              <a:chExt cx="12344399" cy="2391158"/>
            </a:xfrm>
          </p:grpSpPr>
          <p:sp>
            <p:nvSpPr>
              <p:cNvPr id="17" name="Rectangle 16">
                <a:extLst>
                  <a:ext uri="{FF2B5EF4-FFF2-40B4-BE49-F238E27FC236}">
                    <a16:creationId xmlns:a16="http://schemas.microsoft.com/office/drawing/2014/main" id="{61918222-66BE-40CA-B9E4-09C5CECF8E25}"/>
                  </a:ext>
                </a:extLst>
              </p:cNvPr>
              <p:cNvSpPr/>
              <p:nvPr/>
            </p:nvSpPr>
            <p:spPr>
              <a:xfrm>
                <a:off x="5029199" y="3265729"/>
                <a:ext cx="3641300" cy="127463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5E0446F8-AB6B-4866-AAE7-D202D4D936EA}"/>
                  </a:ext>
                </a:extLst>
              </p:cNvPr>
              <p:cNvSpPr txBox="1"/>
              <p:nvPr/>
            </p:nvSpPr>
            <p:spPr>
              <a:xfrm>
                <a:off x="6066763" y="3685071"/>
                <a:ext cx="1566171" cy="435950"/>
              </a:xfrm>
              <a:prstGeom prst="rect">
                <a:avLst/>
              </a:prstGeom>
              <a:ln>
                <a:noFill/>
              </a:ln>
            </p:spPr>
            <p:txBody>
              <a:bodyPr wrap="square" lIns="0" tIns="0" rIns="0" bIns="0" rtlCol="0" anchor="t">
                <a:spAutoFit/>
              </a:bodyPr>
              <a:lstStyle/>
              <a:p>
                <a:pPr algn="ctr">
                  <a:spcAft>
                    <a:spcPts val="600"/>
                  </a:spcAft>
                </a:pPr>
                <a:r>
                  <a:rPr lang="en-US" sz="2400" b="1" i="0" u="none" strike="noStrike" baseline="0" dirty="0">
                    <a:solidFill>
                      <a:srgbClr val="211D1E"/>
                    </a:solidFill>
                    <a:effectLst/>
                    <a:latin typeface="Arial" panose="020B0604020202020204" pitchFamily="34" charset="0"/>
                    <a:cs typeface="Arial" panose="020B0604020202020204" pitchFamily="34" charset="0"/>
                  </a:rPr>
                  <a:t>Classic</a:t>
                </a:r>
                <a:endParaRPr lang="en-US" sz="2400" b="1" i="0" u="none" strike="noStrike" dirty="0">
                  <a:solidFill>
                    <a:srgbClr val="000000"/>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10AF47C-2BA5-4D52-8ACC-3479B7C1EFD2}"/>
                  </a:ext>
                </a:extLst>
              </p:cNvPr>
              <p:cNvSpPr/>
              <p:nvPr/>
            </p:nvSpPr>
            <p:spPr>
              <a:xfrm>
                <a:off x="5412512" y="2149205"/>
                <a:ext cx="11961086" cy="843741"/>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lgn="ctr"/>
                <a:r>
                  <a:rPr lang="en-US" sz="2600" b="1" dirty="0">
                    <a:latin typeface="Arial" panose="020B0604020202020204" pitchFamily="34" charset="0"/>
                    <a:cs typeface="Arial" panose="020B0604020202020204" pitchFamily="34" charset="0"/>
                  </a:rPr>
                  <a:t>     More Resource-Intensive  </a:t>
                </a:r>
                <a:r>
                  <a:rPr lang="en-US" sz="3200" b="1" dirty="0">
                    <a:latin typeface="Arial" panose="020B0604020202020204" pitchFamily="34" charset="0"/>
                    <a:cs typeface="Arial" panose="020B0604020202020204" pitchFamily="34" charset="0"/>
                  </a:rPr>
                  <a:t>↔</a:t>
                </a:r>
                <a:r>
                  <a:rPr lang="en-US" sz="2600" b="1" dirty="0">
                    <a:latin typeface="Arial" panose="020B0604020202020204" pitchFamily="34" charset="0"/>
                    <a:cs typeface="Arial" panose="020B0604020202020204" pitchFamily="34" charset="0"/>
                  </a:rPr>
                  <a:t>  Less Resource-Intensive</a:t>
                </a:r>
              </a:p>
            </p:txBody>
          </p:sp>
          <p:sp>
            <p:nvSpPr>
              <p:cNvPr id="20" name="Rectangle 19">
                <a:extLst>
                  <a:ext uri="{FF2B5EF4-FFF2-40B4-BE49-F238E27FC236}">
                    <a16:creationId xmlns:a16="http://schemas.microsoft.com/office/drawing/2014/main" id="{F3331C25-2C89-4253-8C31-20C5C0E057DE}"/>
                  </a:ext>
                </a:extLst>
              </p:cNvPr>
              <p:cNvSpPr/>
              <p:nvPr/>
            </p:nvSpPr>
            <p:spPr>
              <a:xfrm>
                <a:off x="5029199" y="2149205"/>
                <a:ext cx="533401" cy="843741"/>
              </a:xfrm>
              <a:prstGeom prst="rect">
                <a:avLst/>
              </a:prstGeom>
              <a:solidFill>
                <a:srgbClr val="1590AE"/>
              </a:solidFill>
              <a:ln>
                <a:solidFill>
                  <a:srgbClr val="15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9164DAA8-E2BB-4029-8BC1-4BFB14606E5B}"/>
                </a:ext>
              </a:extLst>
            </p:cNvPr>
            <p:cNvSpPr/>
            <p:nvPr/>
          </p:nvSpPr>
          <p:spPr>
            <a:xfrm>
              <a:off x="10760735" y="7331217"/>
              <a:ext cx="2819400" cy="107985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9514B4E-CEAD-459F-BB25-352084838BE2}"/>
                </a:ext>
              </a:extLst>
            </p:cNvPr>
            <p:cNvSpPr/>
            <p:nvPr/>
          </p:nvSpPr>
          <p:spPr>
            <a:xfrm>
              <a:off x="14130071" y="7352147"/>
              <a:ext cx="2819400" cy="105892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8">
              <a:extLst>
                <a:ext uri="{FF2B5EF4-FFF2-40B4-BE49-F238E27FC236}">
                  <a16:creationId xmlns:a16="http://schemas.microsoft.com/office/drawing/2014/main" id="{50847B52-62A4-4EC8-9D74-3EB7AAED974D}"/>
                </a:ext>
              </a:extLst>
            </p:cNvPr>
            <p:cNvSpPr txBox="1"/>
            <p:nvPr/>
          </p:nvSpPr>
          <p:spPr>
            <a:xfrm>
              <a:off x="11363335" y="7686479"/>
              <a:ext cx="1910992" cy="369332"/>
            </a:xfrm>
            <a:prstGeom prst="rect">
              <a:avLst/>
            </a:prstGeom>
            <a:ln>
              <a:noFill/>
            </a:ln>
          </p:spPr>
          <p:txBody>
            <a:bodyPr wrap="square" lIns="0" tIns="0" rIns="0" bIns="0" rtlCol="0" anchor="t">
              <a:spAutoFit/>
            </a:bodyPr>
            <a:lstStyle/>
            <a:p>
              <a:pPr algn="ctr">
                <a:spcAft>
                  <a:spcPts val="600"/>
                </a:spcAft>
              </a:pPr>
              <a:r>
                <a:rPr lang="en-US" sz="2400" b="1" i="0" u="none" strike="noStrike" baseline="0" dirty="0">
                  <a:solidFill>
                    <a:srgbClr val="211D1E"/>
                  </a:solidFill>
                  <a:effectLst/>
                  <a:latin typeface="Arial" panose="020B0604020202020204" pitchFamily="34" charset="0"/>
                  <a:cs typeface="Arial" panose="020B0604020202020204" pitchFamily="34" charset="0"/>
                </a:rPr>
                <a:t>Streamlined</a:t>
              </a:r>
              <a:endParaRPr lang="en-US" sz="2400" b="1" i="0" u="none" strike="noStrike" dirty="0">
                <a:solidFill>
                  <a:srgbClr val="000000"/>
                </a:solidFill>
                <a:effectLst/>
                <a:latin typeface="Arial" panose="020B0604020202020204" pitchFamily="34" charset="0"/>
                <a:cs typeface="Arial" panose="020B0604020202020204" pitchFamily="34" charset="0"/>
              </a:endParaRPr>
            </a:p>
          </p:txBody>
        </p:sp>
        <p:sp>
          <p:nvSpPr>
            <p:cNvPr id="24" name="TextBox 8">
              <a:extLst>
                <a:ext uri="{FF2B5EF4-FFF2-40B4-BE49-F238E27FC236}">
                  <a16:creationId xmlns:a16="http://schemas.microsoft.com/office/drawing/2014/main" id="{AC362107-0A10-4F46-8320-ED2527E42925}"/>
                </a:ext>
              </a:extLst>
            </p:cNvPr>
            <p:cNvSpPr txBox="1"/>
            <p:nvPr/>
          </p:nvSpPr>
          <p:spPr>
            <a:xfrm>
              <a:off x="14584275" y="7521236"/>
              <a:ext cx="1910992" cy="738664"/>
            </a:xfrm>
            <a:prstGeom prst="rect">
              <a:avLst/>
            </a:prstGeom>
            <a:ln>
              <a:noFill/>
            </a:ln>
          </p:spPr>
          <p:txBody>
            <a:bodyPr wrap="square" lIns="0" tIns="0" rIns="0" bIns="0" rtlCol="0" anchor="t">
              <a:spAutoFit/>
            </a:bodyPr>
            <a:lstStyle/>
            <a:p>
              <a:pPr algn="ctr">
                <a:spcAft>
                  <a:spcPts val="600"/>
                </a:spcAft>
              </a:pPr>
              <a:r>
                <a:rPr lang="en-US" sz="2400" b="1" i="0" u="none" strike="noStrike" baseline="0" dirty="0">
                  <a:solidFill>
                    <a:srgbClr val="211D1E"/>
                  </a:solidFill>
                  <a:effectLst/>
                  <a:latin typeface="Arial" panose="020B0604020202020204" pitchFamily="34" charset="0"/>
                  <a:cs typeface="Arial" panose="020B0604020202020204" pitchFamily="34" charset="0"/>
                </a:rPr>
                <a:t>Dedicated Provider</a:t>
              </a:r>
              <a:endParaRPr lang="en-US" sz="2400" b="1" i="0" u="none" strike="noStrike" dirty="0">
                <a:solidFill>
                  <a:srgbClr val="0000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427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52C0320-C6AA-4940-B9DE-81B745CD3276}"/>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657452"/>
            <a:ext cx="87630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Coordinate with community leaders to identify appropriate locations.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Map the geographic area.</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Ensure that sites are clean, safe, and private.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Develop effective public-private partnerships.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7E758417-98AC-44CB-8E10-F77EDEDF606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pic>
        <p:nvPicPr>
          <p:cNvPr id="3" name="Picture 2">
            <a:hlinkClick r:id="rId4"/>
            <a:extLst>
              <a:ext uri="{FF2B5EF4-FFF2-40B4-BE49-F238E27FC236}">
                <a16:creationId xmlns:a16="http://schemas.microsoft.com/office/drawing/2014/main" id="{8ED088F3-03B4-49AB-A804-C5FF5A65C1D2}"/>
              </a:ext>
            </a:extLst>
          </p:cNvPr>
          <p:cNvPicPr>
            <a:picLocks noChangeAspect="1"/>
          </p:cNvPicPr>
          <p:nvPr/>
        </p:nvPicPr>
        <p:blipFill>
          <a:blip r:embed="rId5"/>
          <a:stretch>
            <a:fillRect/>
          </a:stretch>
        </p:blipFill>
        <p:spPr>
          <a:xfrm>
            <a:off x="10764485" y="2705917"/>
            <a:ext cx="6075715" cy="5796525"/>
          </a:xfrm>
          <a:prstGeom prst="rect">
            <a:avLst/>
          </a:prstGeom>
        </p:spPr>
      </p:pic>
      <p:pic>
        <p:nvPicPr>
          <p:cNvPr id="14" name="Graphic 13" descr="Lightbulb with solid fill">
            <a:extLst>
              <a:ext uri="{FF2B5EF4-FFF2-40B4-BE49-F238E27FC236}">
                <a16:creationId xmlns:a16="http://schemas.microsoft.com/office/drawing/2014/main" id="{8E052D75-178E-4ECC-8B78-2B09ADC53F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41537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82D9FA2C-8635-4047-AC19-4B5171D019A1}"/>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0">
            <a:extLst>
              <a:ext uri="{FF2B5EF4-FFF2-40B4-BE49-F238E27FC236}">
                <a16:creationId xmlns:a16="http://schemas.microsoft.com/office/drawing/2014/main" id="{CA4B266B-06AD-44FD-B197-9B7B537BE719}"/>
              </a:ext>
            </a:extLst>
          </p:cNvPr>
          <p:cNvSpPr txBox="1"/>
          <p:nvPr/>
        </p:nvSpPr>
        <p:spPr>
          <a:xfrm>
            <a:off x="914401" y="562923"/>
            <a:ext cx="5445564"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20" name="Graphic 19" descr="Lightbulb with solid fill">
            <a:extLst>
              <a:ext uri="{FF2B5EF4-FFF2-40B4-BE49-F238E27FC236}">
                <a16:creationId xmlns:a16="http://schemas.microsoft.com/office/drawing/2014/main" id="{7507749D-9374-47BB-8402-95129533DD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
        <p:nvSpPr>
          <p:cNvPr id="12" name="TextBox 23">
            <a:extLst>
              <a:ext uri="{FF2B5EF4-FFF2-40B4-BE49-F238E27FC236}">
                <a16:creationId xmlns:a16="http://schemas.microsoft.com/office/drawing/2014/main" id="{13E9A08A-F0B4-490C-B4E4-16C98762C1A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3" name="TextBox 8">
            <a:extLst>
              <a:ext uri="{FF2B5EF4-FFF2-40B4-BE49-F238E27FC236}">
                <a16:creationId xmlns:a16="http://schemas.microsoft.com/office/drawing/2014/main" id="{333F9972-B1E4-49A7-9EB5-191AFB4F4A2D}"/>
              </a:ext>
            </a:extLst>
          </p:cNvPr>
          <p:cNvSpPr txBox="1"/>
          <p:nvPr/>
        </p:nvSpPr>
        <p:spPr>
          <a:xfrm>
            <a:off x="1467118" y="3634137"/>
            <a:ext cx="11238964"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Recruit and support dedicated staff.</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Invest in sustained awareness-raising and communication activities.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Link outreach programs with CHWs and local clinics for family planning counseling, referrals, and community mobilization.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Anticipate and address challenges.</a:t>
            </a:r>
          </a:p>
        </p:txBody>
      </p:sp>
      <p:pic>
        <p:nvPicPr>
          <p:cNvPr id="3" name="Picture 2">
            <a:hlinkClick r:id="rId6"/>
            <a:extLst>
              <a:ext uri="{FF2B5EF4-FFF2-40B4-BE49-F238E27FC236}">
                <a16:creationId xmlns:a16="http://schemas.microsoft.com/office/drawing/2014/main" id="{1CC028FE-0E38-473A-8C5A-233CAF0525FD}"/>
              </a:ext>
            </a:extLst>
          </p:cNvPr>
          <p:cNvPicPr>
            <a:picLocks noChangeAspect="1"/>
          </p:cNvPicPr>
          <p:nvPr/>
        </p:nvPicPr>
        <p:blipFill>
          <a:blip r:embed="rId7"/>
          <a:stretch>
            <a:fillRect/>
          </a:stretch>
        </p:blipFill>
        <p:spPr>
          <a:xfrm>
            <a:off x="12920597" y="3390900"/>
            <a:ext cx="4558053" cy="5232202"/>
          </a:xfrm>
          <a:prstGeom prst="rect">
            <a:avLst/>
          </a:prstGeom>
        </p:spPr>
      </p:pic>
    </p:spTree>
    <p:extLst>
      <p:ext uri="{BB962C8B-B14F-4D97-AF65-F5344CB8AC3E}">
        <p14:creationId xmlns:p14="http://schemas.microsoft.com/office/powerpoint/2010/main" val="397693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82EE4013-D264-4EB9-A45D-1811D5963F9C}"/>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669E45E-F5E9-47E1-B117-C863D173917F}"/>
              </a:ext>
            </a:extLst>
          </p:cNvPr>
          <p:cNvGrpSpPr/>
          <p:nvPr/>
        </p:nvGrpSpPr>
        <p:grpSpPr>
          <a:xfrm>
            <a:off x="2121610" y="6667993"/>
            <a:ext cx="7173558" cy="2126480"/>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53140" y="4980488"/>
              <a:ext cx="2839761" cy="1560812"/>
            </a:xfrm>
            <a:prstGeom prst="rect">
              <a:avLst/>
            </a:prstGeom>
          </p:spPr>
          <p:txBody>
            <a:bodyPr wrap="square" lIns="0" tIns="0" rIns="0" bIns="0" rtlCol="0" anchor="ctr">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Expanding Contraceptive Choice to the Underserved Through Delivery of Mobile Outreach Services: A Handbook for Program Planners</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711971" y="75830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5548" y="740307"/>
            <a:ext cx="914400" cy="914400"/>
          </a:xfrm>
          <a:prstGeom prst="rect">
            <a:avLst/>
          </a:prstGeom>
        </p:spPr>
      </p:pic>
      <p:grpSp>
        <p:nvGrpSpPr>
          <p:cNvPr id="30" name="Group 29">
            <a:extLst>
              <a:ext uri="{FF2B5EF4-FFF2-40B4-BE49-F238E27FC236}">
                <a16:creationId xmlns:a16="http://schemas.microsoft.com/office/drawing/2014/main" id="{4802C524-D5F1-43C2-B1C2-E3ABAA1A1266}"/>
              </a:ext>
            </a:extLst>
          </p:cNvPr>
          <p:cNvGrpSpPr/>
          <p:nvPr/>
        </p:nvGrpSpPr>
        <p:grpSpPr>
          <a:xfrm>
            <a:off x="9945059" y="6666971"/>
            <a:ext cx="6027689" cy="2126480"/>
            <a:chOff x="9834192" y="4697655"/>
            <a:chExt cx="3477656" cy="2126480"/>
          </a:xfrm>
        </p:grpSpPr>
        <p:sp>
          <p:nvSpPr>
            <p:cNvPr id="31" name="AutoShape 2">
              <a:extLst>
                <a:ext uri="{FF2B5EF4-FFF2-40B4-BE49-F238E27FC236}">
                  <a16:creationId xmlns:a16="http://schemas.microsoft.com/office/drawing/2014/main" id="{D4E15462-A3AC-446F-945B-A1132ACB7B92}"/>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3" name="TextBox 8">
              <a:extLst>
                <a:ext uri="{FF2B5EF4-FFF2-40B4-BE49-F238E27FC236}">
                  <a16:creationId xmlns:a16="http://schemas.microsoft.com/office/drawing/2014/main" id="{86AE0767-403A-4A5C-A804-04AFAB16B57F}"/>
                </a:ext>
              </a:extLst>
            </p:cNvPr>
            <p:cNvSpPr txBox="1"/>
            <p:nvPr/>
          </p:nvSpPr>
          <p:spPr>
            <a:xfrm>
              <a:off x="10153138" y="4989227"/>
              <a:ext cx="2839761"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Use of the WHO Guidelines &amp; Tools Alongside Service Delivery High Impact Practices in Family Planning</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3A26642A-0B53-46A4-BDF0-5E268432369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pic>
        <p:nvPicPr>
          <p:cNvPr id="8" name="Picture 7">
            <a:hlinkClick r:id="rId4"/>
            <a:extLst>
              <a:ext uri="{FF2B5EF4-FFF2-40B4-BE49-F238E27FC236}">
                <a16:creationId xmlns:a16="http://schemas.microsoft.com/office/drawing/2014/main" id="{D5B0B5F6-CAE3-4ED0-9A49-5071B54FB6C1}"/>
              </a:ext>
            </a:extLst>
          </p:cNvPr>
          <p:cNvPicPr>
            <a:picLocks noChangeAspect="1"/>
          </p:cNvPicPr>
          <p:nvPr/>
        </p:nvPicPr>
        <p:blipFill>
          <a:blip r:embed="rId8"/>
          <a:stretch>
            <a:fillRect/>
          </a:stretch>
        </p:blipFill>
        <p:spPr>
          <a:xfrm>
            <a:off x="4164029" y="2398280"/>
            <a:ext cx="3088719" cy="3965988"/>
          </a:xfrm>
          <a:prstGeom prst="rect">
            <a:avLst/>
          </a:prstGeom>
          <a:ln>
            <a:solidFill>
              <a:schemeClr val="tx1"/>
            </a:solidFill>
          </a:ln>
        </p:spPr>
      </p:pic>
      <p:pic>
        <p:nvPicPr>
          <p:cNvPr id="12" name="Picture 11">
            <a:hlinkClick r:id="rId7"/>
            <a:extLst>
              <a:ext uri="{FF2B5EF4-FFF2-40B4-BE49-F238E27FC236}">
                <a16:creationId xmlns:a16="http://schemas.microsoft.com/office/drawing/2014/main" id="{6300F6B2-1EF8-4659-BB0E-F5083D4AAF55}"/>
              </a:ext>
            </a:extLst>
          </p:cNvPr>
          <p:cNvPicPr>
            <a:picLocks noChangeAspect="1"/>
          </p:cNvPicPr>
          <p:nvPr/>
        </p:nvPicPr>
        <p:blipFill>
          <a:blip r:embed="rId9"/>
          <a:stretch>
            <a:fillRect/>
          </a:stretch>
        </p:blipFill>
        <p:spPr>
          <a:xfrm>
            <a:off x="11353800" y="1779997"/>
            <a:ext cx="3240605" cy="4584271"/>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247F0382-6CCA-4C6E-81C2-B3B8532E52F2}"/>
              </a:ext>
            </a:extLst>
          </p:cNvPr>
          <p:cNvSpPr/>
          <p:nvPr/>
        </p:nvSpPr>
        <p:spPr>
          <a:xfrm flipV="1">
            <a:off x="-11461" y="-2"/>
            <a:ext cx="18257632" cy="287226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6"/>
            <a:ext cx="11978640" cy="2297824"/>
            <a:chOff x="5475050" y="4457914"/>
            <a:chExt cx="10635426" cy="229782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297344"/>
              <a:chOff x="9421078" y="5937947"/>
              <a:chExt cx="4774466" cy="2297344"/>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29734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Mobile Outreach Services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297343"/>
              <a:chOff x="6822162" y="4864175"/>
              <a:chExt cx="5228424" cy="229734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29734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1900457"/>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6822893"/>
            <a:ext cx="11978640" cy="2217893"/>
            <a:chOff x="5430154" y="7476088"/>
            <a:chExt cx="10698651" cy="1429337"/>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5323" y="484313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8"/>
              <a:ext cx="5452743" cy="1429337"/>
              <a:chOff x="12030950" y="5400145"/>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5"/>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12344" y="5583521"/>
                <a:ext cx="5123605" cy="91071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Various Models of Mobile Outreach</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219B2BD8-CF56-4EE5-BCD2-39927FA74BE6}"/>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8" name="TextBox 23">
            <a:extLst>
              <a:ext uri="{FF2B5EF4-FFF2-40B4-BE49-F238E27FC236}">
                <a16:creationId xmlns:a16="http://schemas.microsoft.com/office/drawing/2014/main" id="{2D4B345C-1A7E-4849-B65A-B83D1DC3FC4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182BB74-1992-4C68-95C3-6451682DA0B6}"/>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09947"/>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21191"/>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1CDB0BC7-2053-41BC-B6A0-4AEC06CFFA2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DAB0FAD9-1A1B-4275-A176-41F2AD3316CC}"/>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457200" y="3947051"/>
            <a:ext cx="157702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031ACE73-C2EC-415B-82DA-6C46FB54D6A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828390"/>
            <a:chOff x="-1192946" y="454440"/>
            <a:chExt cx="14009365" cy="5104521"/>
          </a:xfrm>
        </p:grpSpPr>
        <p:sp>
          <p:nvSpPr>
            <p:cNvPr id="5" name="TextBox 5"/>
            <p:cNvSpPr txBox="1"/>
            <p:nvPr/>
          </p:nvSpPr>
          <p:spPr>
            <a:xfrm>
              <a:off x="-1161685" y="2139220"/>
              <a:ext cx="13501365" cy="341974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Support mobile outreach service delivery to provide a wide range of contraceptives, including long-acting reversible contraceptives and permanent methods.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6AB9D957-6A86-4A8B-B28D-A65A12BCAE8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BA3A25E2-AF79-4824-9840-3E72B13ACD21}"/>
              </a:ext>
            </a:extLst>
          </p:cNvPr>
          <p:cNvSpPr/>
          <p:nvPr/>
        </p:nvSpPr>
        <p:spPr>
          <a:xfrm flipV="1">
            <a:off x="-11461" y="-4"/>
            <a:ext cx="18257632" cy="292420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615553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Mobile outreach services </a:t>
            </a:r>
            <a:r>
              <a:rPr lang="en-US" sz="4000" b="1" dirty="0">
                <a:solidFill>
                  <a:srgbClr val="054A8E"/>
                </a:solidFill>
                <a:latin typeface="Arial" panose="020B0604020202020204" pitchFamily="34" charset="0"/>
                <a:cs typeface="Arial" panose="020B0604020202020204" pitchFamily="34" charset="0"/>
              </a:rPr>
              <a:t>address inequities in access to family planning services and commodities </a:t>
            </a:r>
            <a:r>
              <a:rPr lang="en-US" sz="4000" dirty="0">
                <a:latin typeface="Arial" panose="020B0604020202020204" pitchFamily="34" charset="0"/>
                <a:cs typeface="Arial" panose="020B0604020202020204" pitchFamily="34" charset="0"/>
              </a:rPr>
              <a:t>in order to help women and men meet their reproductive health needs. </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Outreach models allow for </a:t>
            </a:r>
            <a:r>
              <a:rPr lang="en-US" sz="4000" b="1" dirty="0">
                <a:solidFill>
                  <a:srgbClr val="054A8E"/>
                </a:solidFill>
                <a:latin typeface="Arial" panose="020B0604020202020204" pitchFamily="34" charset="0"/>
                <a:cs typeface="Arial" panose="020B0604020202020204" pitchFamily="34" charset="0"/>
              </a:rPr>
              <a:t>flexible and strategic deployment of resources </a:t>
            </a:r>
            <a:r>
              <a:rPr lang="en-US" sz="4000" dirty="0">
                <a:latin typeface="Arial" panose="020B0604020202020204" pitchFamily="34" charset="0"/>
                <a:cs typeface="Arial" panose="020B0604020202020204" pitchFamily="34" charset="0"/>
              </a:rPr>
              <a:t>to areas in greatest need at intervals that most effectively meet demand.</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Long-acting reversible contraceptives (LARCs) and permanent methods (PMs) are </a:t>
            </a:r>
            <a:r>
              <a:rPr lang="en-US" sz="4000" b="1" dirty="0">
                <a:solidFill>
                  <a:srgbClr val="054A8E"/>
                </a:solidFill>
                <a:latin typeface="Arial" panose="020B0604020202020204" pitchFamily="34" charset="0"/>
                <a:cs typeface="Arial" panose="020B0604020202020204" pitchFamily="34" charset="0"/>
              </a:rPr>
              <a:t>typically unavailable in most rural or hard-to-reach areas.</a:t>
            </a:r>
            <a:endParaRPr lang="en-US" sz="40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38B80858-B49D-4AF1-9837-3E62274B52D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80082" y="3661774"/>
            <a:ext cx="14598118" cy="2769989"/>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Mobile outreach services </a:t>
            </a:r>
            <a:r>
              <a:rPr lang="en-US" sz="4000" b="1" dirty="0">
                <a:solidFill>
                  <a:srgbClr val="054A8E"/>
                </a:solidFill>
                <a:latin typeface="Arial" panose="020B0604020202020204" pitchFamily="34" charset="0"/>
                <a:cs typeface="Arial" panose="020B0604020202020204" pitchFamily="34" charset="0"/>
              </a:rPr>
              <a:t>serve communities with limited access</a:t>
            </a:r>
            <a:r>
              <a:rPr lang="en-US" sz="4000" dirty="0">
                <a:solidFill>
                  <a:srgbClr val="000000"/>
                </a:solidFill>
                <a:latin typeface="Arial" panose="020B0604020202020204" pitchFamily="34" charset="0"/>
                <a:cs typeface="Arial" panose="020B0604020202020204" pitchFamily="34" charset="0"/>
              </a:rPr>
              <a:t> to clinical providers and supplies.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Mobile outreach </a:t>
            </a:r>
            <a:r>
              <a:rPr lang="en-US" sz="4000" b="1" dirty="0">
                <a:solidFill>
                  <a:srgbClr val="054A8E"/>
                </a:solidFill>
                <a:latin typeface="Arial" panose="020B0604020202020204" pitchFamily="34" charset="0"/>
                <a:cs typeface="Arial" panose="020B0604020202020204" pitchFamily="34" charset="0"/>
              </a:rPr>
              <a:t>supports capacity building </a:t>
            </a:r>
            <a:r>
              <a:rPr lang="en-US" sz="4000" dirty="0">
                <a:solidFill>
                  <a:srgbClr val="000000"/>
                </a:solidFill>
                <a:latin typeface="Arial" panose="020B0604020202020204" pitchFamily="34" charset="0"/>
                <a:cs typeface="Arial" panose="020B0604020202020204" pitchFamily="34" charset="0"/>
              </a:rPr>
              <a:t>of providers to deliver </a:t>
            </a:r>
            <a:r>
              <a:rPr lang="en-US" sz="4000" b="1" dirty="0">
                <a:solidFill>
                  <a:srgbClr val="054A8E"/>
                </a:solidFill>
                <a:latin typeface="Arial" panose="020B0604020202020204" pitchFamily="34" charset="0"/>
                <a:cs typeface="Arial" panose="020B0604020202020204" pitchFamily="34" charset="0"/>
              </a:rPr>
              <a:t>LARCs and PMs</a:t>
            </a:r>
            <a:r>
              <a:rPr lang="en-US" sz="4000" dirty="0">
                <a:solidFill>
                  <a:srgbClr val="000000"/>
                </a:solidFill>
                <a:latin typeface="Arial" panose="020B0604020202020204" pitchFamily="34" charset="0"/>
                <a:cs typeface="Arial" panose="020B0604020202020204" pitchFamily="34" charset="0"/>
              </a:rPr>
              <a:t>.</a:t>
            </a:r>
          </a:p>
        </p:txBody>
      </p:sp>
      <p:sp>
        <p:nvSpPr>
          <p:cNvPr id="11" name="TextBox 23">
            <a:extLst>
              <a:ext uri="{FF2B5EF4-FFF2-40B4-BE49-F238E27FC236}">
                <a16:creationId xmlns:a16="http://schemas.microsoft.com/office/drawing/2014/main" id="{421B146A-B4AB-47C0-AD9F-E80715AC3B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4" name="Isosceles Triangle 31">
            <a:extLst>
              <a:ext uri="{FF2B5EF4-FFF2-40B4-BE49-F238E27FC236}">
                <a16:creationId xmlns:a16="http://schemas.microsoft.com/office/drawing/2014/main" id="{D710CFFE-5105-421D-AA9A-03825C879E08}"/>
              </a:ext>
            </a:extLst>
          </p:cNvPr>
          <p:cNvSpPr/>
          <p:nvPr/>
        </p:nvSpPr>
        <p:spPr>
          <a:xfrm flipV="1">
            <a:off x="0" y="0"/>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spTree>
    <p:extLst>
      <p:ext uri="{BB962C8B-B14F-4D97-AF65-F5344CB8AC3E}">
        <p14:creationId xmlns:p14="http://schemas.microsoft.com/office/powerpoint/2010/main" val="169790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A4745525-F598-4488-8CB7-E262DA7E0C19}"/>
              </a:ext>
            </a:extLst>
          </p:cNvPr>
          <p:cNvSpPr/>
          <p:nvPr/>
        </p:nvSpPr>
        <p:spPr>
          <a:xfrm flipV="1">
            <a:off x="-11461" y="-4"/>
            <a:ext cx="18257632" cy="363129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559A6386-A937-4EC0-A033-AD16FB4F6CA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Mobile Outreach Services</a:t>
            </a:r>
          </a:p>
        </p:txBody>
      </p:sp>
      <p:sp>
        <p:nvSpPr>
          <p:cNvPr id="14" name="TextBox 8">
            <a:extLst>
              <a:ext uri="{FF2B5EF4-FFF2-40B4-BE49-F238E27FC236}">
                <a16:creationId xmlns:a16="http://schemas.microsoft.com/office/drawing/2014/main" id="{68B9810C-C428-4F5B-891E-72D50DB0DDEB}"/>
              </a:ext>
            </a:extLst>
          </p:cNvPr>
          <p:cNvSpPr txBox="1"/>
          <p:nvPr/>
        </p:nvSpPr>
        <p:spPr>
          <a:xfrm>
            <a:off x="1272479" y="4004024"/>
            <a:ext cx="5052121"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Mobile outreach services </a:t>
            </a:r>
            <a:r>
              <a:rPr lang="en-US" sz="4000" b="1" dirty="0">
                <a:solidFill>
                  <a:srgbClr val="054A8E"/>
                </a:solidFill>
                <a:latin typeface="Arial" panose="020B0604020202020204" pitchFamily="34" charset="0"/>
                <a:cs typeface="Arial" panose="020B0604020202020204" pitchFamily="34" charset="0"/>
              </a:rPr>
              <a:t>reach new and underserved populations</a:t>
            </a:r>
            <a:r>
              <a:rPr lang="en-US" sz="4000" dirty="0">
                <a:solidFill>
                  <a:srgbClr val="000000"/>
                </a:solidFill>
                <a:latin typeface="Arial" panose="020B0604020202020204" pitchFamily="34" charset="0"/>
                <a:cs typeface="Arial" panose="020B0604020202020204" pitchFamily="34" charset="0"/>
              </a:rPr>
              <a:t> by bringing health services closer to the client.</a:t>
            </a:r>
          </a:p>
        </p:txBody>
      </p:sp>
      <p:sp>
        <p:nvSpPr>
          <p:cNvPr id="18" name="TextBox 10">
            <a:extLst>
              <a:ext uri="{FF2B5EF4-FFF2-40B4-BE49-F238E27FC236}">
                <a16:creationId xmlns:a16="http://schemas.microsoft.com/office/drawing/2014/main" id="{52B95A4A-6191-4BA2-BDDA-890562DD0FC7}"/>
              </a:ext>
            </a:extLst>
          </p:cNvPr>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pic>
        <p:nvPicPr>
          <p:cNvPr id="1026" name="Picture 2">
            <a:extLst>
              <a:ext uri="{FF2B5EF4-FFF2-40B4-BE49-F238E27FC236}">
                <a16:creationId xmlns:a16="http://schemas.microsoft.com/office/drawing/2014/main" id="{FD9B49F0-FAD7-4704-BF2D-5DCF954F8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467" y="3897877"/>
            <a:ext cx="10410825" cy="4791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8">
            <a:extLst>
              <a:ext uri="{FF2B5EF4-FFF2-40B4-BE49-F238E27FC236}">
                <a16:creationId xmlns:a16="http://schemas.microsoft.com/office/drawing/2014/main" id="{0C549081-B1A8-4757-9998-07B2C0EEC7EB}"/>
              </a:ext>
            </a:extLst>
          </p:cNvPr>
          <p:cNvSpPr txBox="1"/>
          <p:nvPr/>
        </p:nvSpPr>
        <p:spPr>
          <a:xfrm>
            <a:off x="9082528" y="2555173"/>
            <a:ext cx="8116764" cy="1192634"/>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Proportion of Family Planning Clients Living on Less Than US$1.25 Per Day, by Service Delivery Channel</a:t>
            </a:r>
          </a:p>
        </p:txBody>
      </p:sp>
      <p:sp>
        <p:nvSpPr>
          <p:cNvPr id="20" name="TextBox 8">
            <a:extLst>
              <a:ext uri="{FF2B5EF4-FFF2-40B4-BE49-F238E27FC236}">
                <a16:creationId xmlns:a16="http://schemas.microsoft.com/office/drawing/2014/main" id="{3CE50360-8CC3-43A5-9723-21EE3F79915E}"/>
              </a:ext>
            </a:extLst>
          </p:cNvPr>
          <p:cNvSpPr txBox="1"/>
          <p:nvPr/>
        </p:nvSpPr>
        <p:spPr>
          <a:xfrm>
            <a:off x="7155180" y="8681293"/>
            <a:ext cx="9204960" cy="350737"/>
          </a:xfrm>
          <a:prstGeom prst="rect">
            <a:avLst/>
          </a:prstGeom>
        </p:spPr>
        <p:txBody>
          <a:bodyPr wrap="square" lIns="0" tIns="0" rIns="0" bIns="0" rtlCol="0" anchor="t">
            <a:spAutoFit/>
          </a:bodyPr>
          <a:lstStyle/>
          <a:p>
            <a:pPr lvl="0">
              <a:lnSpc>
                <a:spcPts val="3079"/>
              </a:lnSpc>
              <a:spcBef>
                <a:spcPct val="0"/>
              </a:spcBef>
            </a:pPr>
            <a:r>
              <a:rPr lang="en-US" dirty="0">
                <a:solidFill>
                  <a:srgbClr val="000000"/>
                </a:solidFill>
                <a:latin typeface="Arial" panose="020B0604020202020204" pitchFamily="34" charset="0"/>
                <a:cs typeface="Arial" panose="020B0604020202020204" pitchFamily="34" charset="0"/>
              </a:rPr>
              <a:t>Source: Hayes et al., 2013</a:t>
            </a:r>
          </a:p>
        </p:txBody>
      </p:sp>
      <p:pic>
        <p:nvPicPr>
          <p:cNvPr id="3" name="Picture 2" descr="Text&#10;&#10;Description automatically generated with medium confidence">
            <a:extLst>
              <a:ext uri="{FF2B5EF4-FFF2-40B4-BE49-F238E27FC236}">
                <a16:creationId xmlns:a16="http://schemas.microsoft.com/office/drawing/2014/main" id="{20C1CF61-C57B-4235-9B0B-49AA9C05E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467" y="2676301"/>
            <a:ext cx="2114756" cy="878498"/>
          </a:xfrm>
          <a:prstGeom prst="rect">
            <a:avLst/>
          </a:prstGeom>
        </p:spPr>
      </p:pic>
    </p:spTree>
    <p:extLst>
      <p:ext uri="{BB962C8B-B14F-4D97-AF65-F5344CB8AC3E}">
        <p14:creationId xmlns:p14="http://schemas.microsoft.com/office/powerpoint/2010/main" val="2643993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10724</TotalTime>
  <Words>4024</Words>
  <Application>Microsoft Office PowerPoint</Application>
  <PresentationFormat>Custom</PresentationFormat>
  <Paragraphs>296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374</cp:revision>
  <dcterms:created xsi:type="dcterms:W3CDTF">2006-08-16T00:00:00Z</dcterms:created>
  <dcterms:modified xsi:type="dcterms:W3CDTF">2021-05-04T22:00:46Z</dcterms:modified>
  <dc:identifier>DAEXLFOVi-U</dc:identifier>
</cp:coreProperties>
</file>