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83" r:id="rId1"/>
  </p:sldMasterIdLst>
  <p:notesMasterIdLst>
    <p:notesMasterId r:id="rId28"/>
  </p:notesMasterIdLst>
  <p:sldIdLst>
    <p:sldId id="256" r:id="rId2"/>
    <p:sldId id="328" r:id="rId3"/>
    <p:sldId id="297" r:id="rId4"/>
    <p:sldId id="318" r:id="rId5"/>
    <p:sldId id="326" r:id="rId6"/>
    <p:sldId id="260" r:id="rId7"/>
    <p:sldId id="327" r:id="rId8"/>
    <p:sldId id="336" r:id="rId9"/>
    <p:sldId id="332" r:id="rId10"/>
    <p:sldId id="347" r:id="rId11"/>
    <p:sldId id="342" r:id="rId12"/>
    <p:sldId id="343" r:id="rId13"/>
    <p:sldId id="344" r:id="rId14"/>
    <p:sldId id="345" r:id="rId15"/>
    <p:sldId id="322" r:id="rId16"/>
    <p:sldId id="301" r:id="rId17"/>
    <p:sldId id="302" r:id="rId18"/>
    <p:sldId id="333" r:id="rId19"/>
    <p:sldId id="303" r:id="rId20"/>
    <p:sldId id="346" r:id="rId21"/>
    <p:sldId id="341" r:id="rId22"/>
    <p:sldId id="337" r:id="rId23"/>
    <p:sldId id="338" r:id="rId24"/>
    <p:sldId id="339" r:id="rId25"/>
    <p:sldId id="308" r:id="rId26"/>
    <p:sldId id="320" r:id="rId27"/>
  </p:sldIdLst>
  <p:sldSz cx="18288000" cy="10287000"/>
  <p:notesSz cx="6858000" cy="9144000"/>
  <p:embeddedFontLst>
    <p:embeddedFont>
      <p:font typeface="Aileron Heavy" panose="020B0604020202020204" charset="0"/>
      <p:regular r:id="rId29"/>
    </p:embeddedFont>
    <p:embeddedFont>
      <p:font typeface="Aileron Heavy Bold" panose="020B0604020202020204" charset="0"/>
      <p:regular r:id="rId30"/>
    </p:embeddedFont>
    <p:embeddedFont>
      <p:font typeface="Calibri" panose="020F0502020204030204" pitchFamily="34" charset="0"/>
      <p:regular r:id="rId31"/>
      <p:bold r:id="rId32"/>
      <p:italic r:id="rId33"/>
      <p:boldItalic r:id="rId34"/>
    </p:embeddedFont>
    <p:embeddedFont>
      <p:font typeface="Proxima Nova" panose="020B0604020202020204" charset="0"/>
      <p:regular r:id="rId35"/>
      <p:bold r:id="rId36"/>
      <p:italic r:id="rId37"/>
      <p:bold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ssin, Emma D" initials="BED" lastIdx="1" clrIdx="0">
    <p:extLst>
      <p:ext uri="{19B8F6BF-5375-455C-9EA6-DF929625EA0E}">
        <p15:presenceInfo xmlns:p15="http://schemas.microsoft.com/office/powerpoint/2012/main" userId="Bassin, Emma D" providerId="None"/>
      </p:ext>
    </p:extLst>
  </p:cmAuthor>
  <p:cmAuthor id="2" name="Caitlin Thistle" initials="CT" lastIdx="5" clrIdx="1">
    <p:extLst>
      <p:ext uri="{19B8F6BF-5375-455C-9EA6-DF929625EA0E}">
        <p15:presenceInfo xmlns:p15="http://schemas.microsoft.com/office/powerpoint/2012/main" userId="3a14e556b200636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4A8E"/>
    <a:srgbClr val="1590AE"/>
    <a:srgbClr val="DD5D00"/>
    <a:srgbClr val="AD013E"/>
    <a:srgbClr val="D99694"/>
    <a:srgbClr val="D60751"/>
    <a:srgbClr val="6E81AE"/>
    <a:srgbClr val="F3AE7B"/>
    <a:srgbClr val="00689D"/>
    <a:srgbClr val="6BBB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77261" autoAdjust="0"/>
  </p:normalViewPr>
  <p:slideViewPr>
    <p:cSldViewPr>
      <p:cViewPr varScale="1">
        <p:scale>
          <a:sx n="42" d="100"/>
          <a:sy n="42" d="100"/>
        </p:scale>
        <p:origin x="1354" y="5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99BC7B-2D8E-4BB2-89C3-B564F599DAB4}" type="datetimeFigureOut">
              <a:rPr lang="en-US" smtClean="0"/>
              <a:t>5/4/2021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519F06E-5C09-4463-ADDC-863B2CA6F140}" type="slidenum">
              <a:rPr lang="en-US" smtClean="0"/>
              <a:t>‹#›</a:t>
            </a:fld>
            <a:endParaRPr lang="en-US"/>
          </a:p>
        </p:txBody>
      </p:sp>
    </p:spTree>
    <p:extLst>
      <p:ext uri="{BB962C8B-B14F-4D97-AF65-F5344CB8AC3E}">
        <p14:creationId xmlns:p14="http://schemas.microsoft.com/office/powerpoint/2010/main" val="3158452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phighimpactpractices.org/high-impact-practices-in-family-planning-list/"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phighimpactpractices.org/high-impact-practices-in-family-planning-list/"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fphighimpactpractices.org/partnership-structure/"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200" b="0" i="0" u="none" strike="noStrike" baseline="0" dirty="0">
                <a:solidFill>
                  <a:srgbClr val="221E1F"/>
                </a:solidFill>
                <a:latin typeface="Arial" panose="020B0604020202020204" pitchFamily="34" charset="0"/>
                <a:cs typeface="Arial" panose="020B0604020202020204" pitchFamily="34" charset="0"/>
              </a:rPr>
              <a:t>This brief discusses the potential contributions of vouchers to enhancing the quality and voluntary use of contraceptive services, outlines key issues for planning and implementation, and identifies knowledge gaps. </a:t>
            </a:r>
          </a:p>
          <a:p>
            <a:pPr marL="0" indent="0">
              <a:buFontTx/>
              <a:buNone/>
            </a:pPr>
            <a:endParaRPr lang="en-US" sz="1200" b="0" i="0" u="none" strike="noStrike" baseline="0" dirty="0">
              <a:solidFill>
                <a:srgbClr val="221E1F"/>
              </a:solidFill>
              <a:latin typeface="Arial" panose="020B0604020202020204" pitchFamily="34" charset="0"/>
              <a:cs typeface="Arial" panose="020B0604020202020204" pitchFamily="34" charset="0"/>
            </a:endParaRPr>
          </a:p>
          <a:p>
            <a:pPr marL="0" indent="0">
              <a:buFontTx/>
              <a:buNone/>
            </a:pPr>
            <a:r>
              <a:rPr lang="en-US" b="0" i="0" dirty="0">
                <a:solidFill>
                  <a:srgbClr val="FFFFFF"/>
                </a:solidFill>
                <a:effectLst/>
                <a:latin typeface="Arial" panose="020B0604020202020204" pitchFamily="34" charset="0"/>
                <a:cs typeface="Arial" panose="020B0604020202020204" pitchFamily="34" charset="0"/>
              </a:rPr>
              <a:t>Photo Credits: © 2012 Marcel </a:t>
            </a:r>
            <a:r>
              <a:rPr lang="en-US" b="0" i="0" dirty="0" err="1">
                <a:solidFill>
                  <a:srgbClr val="FFFFFF"/>
                </a:solidFill>
                <a:effectLst/>
                <a:latin typeface="Arial" panose="020B0604020202020204" pitchFamily="34" charset="0"/>
                <a:cs typeface="Arial" panose="020B0604020202020204" pitchFamily="34" charset="0"/>
              </a:rPr>
              <a:t>Reyners</a:t>
            </a:r>
            <a:r>
              <a:rPr lang="en-US" b="0" i="0" dirty="0">
                <a:solidFill>
                  <a:srgbClr val="FFFFFF"/>
                </a:solidFill>
                <a:effectLst/>
                <a:latin typeface="Arial" panose="020B0604020202020204" pitchFamily="34" charset="0"/>
                <a:cs typeface="Arial" panose="020B0604020202020204" pitchFamily="34" charset="0"/>
              </a:rPr>
              <a:t>, Courtesy of </a:t>
            </a:r>
            <a:r>
              <a:rPr lang="en-US" b="0" i="0" dirty="0" err="1">
                <a:solidFill>
                  <a:srgbClr val="FFFFFF"/>
                </a:solidFill>
                <a:effectLst/>
                <a:latin typeface="Arial" panose="020B0604020202020204" pitchFamily="34" charset="0"/>
                <a:cs typeface="Arial" panose="020B0604020202020204" pitchFamily="34" charset="0"/>
              </a:rPr>
              <a:t>Photoshare</a:t>
            </a:r>
            <a:endParaRPr lang="en-US" b="0" i="0" dirty="0">
              <a:solidFill>
                <a:srgbClr val="FFFFFF"/>
              </a:solidFill>
              <a:effectLst/>
              <a:latin typeface="Arial" panose="020B0604020202020204" pitchFamily="34" charset="0"/>
              <a:cs typeface="Arial" panose="020B0604020202020204" pitchFamily="34" charset="0"/>
            </a:endParaRPr>
          </a:p>
          <a:p>
            <a:pPr marL="0" indent="0">
              <a:buFontTx/>
              <a:buNone/>
            </a:pPr>
            <a:endParaRPr lang="en-US" sz="1200" b="0" i="0" u="none" strike="noStrike" baseline="0" dirty="0">
              <a:solidFill>
                <a:srgbClr val="FFFFFF"/>
              </a:solidFill>
              <a:effectLst/>
              <a:latin typeface="Arial" panose="020B0604020202020204" pitchFamily="34" charset="0"/>
              <a:cs typeface="Arial" panose="020B0604020202020204" pitchFamily="34" charset="0"/>
            </a:endParaRPr>
          </a:p>
          <a:p>
            <a:pPr marL="0" indent="0">
              <a:buFontTx/>
              <a:buNone/>
            </a:pPr>
            <a:r>
              <a:rPr lang="en-US" sz="1200" b="0" i="0" u="none" strike="noStrike" baseline="0" dirty="0">
                <a:solidFill>
                  <a:srgbClr val="FFFFFF"/>
                </a:solidFill>
                <a:effectLst/>
                <a:latin typeface="Arial" panose="020B0604020202020204" pitchFamily="34" charset="0"/>
                <a:cs typeface="Arial" panose="020B0604020202020204" pitchFamily="34" charset="0"/>
              </a:rPr>
              <a:t>REVISED: 5/4/21</a:t>
            </a:r>
            <a:endParaRPr lang="en-US" sz="1200" b="0" i="0" u="none" strike="noStrike" baseline="0" dirty="0">
              <a:solidFill>
                <a:srgbClr val="1E1E1E"/>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a:t>
            </a:fld>
            <a:endParaRPr lang="en-US"/>
          </a:p>
        </p:txBody>
      </p:sp>
    </p:spTree>
    <p:extLst>
      <p:ext uri="{BB962C8B-B14F-4D97-AF65-F5344CB8AC3E}">
        <p14:creationId xmlns:p14="http://schemas.microsoft.com/office/powerpoint/2010/main" val="2498793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2400"/>
              </a:spcAft>
              <a:buFont typeface="Arial" panose="020B0604020202020204" pitchFamily="34" charset="0"/>
              <a:buNone/>
            </a:pPr>
            <a:r>
              <a:rPr lang="en-US" sz="1200" b="0" i="0" u="none" strike="noStrike" baseline="0" dirty="0">
                <a:solidFill>
                  <a:srgbClr val="221E1F"/>
                </a:solidFill>
                <a:latin typeface="Arial" panose="020B0604020202020204" pitchFamily="34" charset="0"/>
                <a:cs typeface="Arial" panose="020B0604020202020204" pitchFamily="34" charset="0"/>
              </a:rPr>
              <a:t>Vouchers can support implementation of a number of other HIPs (Table 1). </a:t>
            </a:r>
          </a:p>
          <a:p>
            <a:pPr marL="171450" indent="-171450">
              <a:spcAft>
                <a:spcPts val="2400"/>
              </a:spcAft>
              <a:buFont typeface="Arial" panose="020B0604020202020204" pitchFamily="34" charset="0"/>
              <a:buChar char="•"/>
            </a:pPr>
            <a:r>
              <a:rPr lang="en-US" sz="1200" b="0" i="0" u="none" strike="noStrike" baseline="0" dirty="0">
                <a:solidFill>
                  <a:srgbClr val="221E1F"/>
                </a:solidFill>
                <a:latin typeface="Arial" panose="020B0604020202020204" pitchFamily="34" charset="0"/>
                <a:cs typeface="Arial" panose="020B0604020202020204" pitchFamily="34" charset="0"/>
              </a:rPr>
              <a:t>They can help family planning programs </a:t>
            </a:r>
            <a:r>
              <a:rPr lang="en-US" sz="1200" b="1" i="0" u="none" strike="noStrike" baseline="0" dirty="0">
                <a:solidFill>
                  <a:srgbClr val="221E1F"/>
                </a:solidFill>
                <a:latin typeface="Arial" panose="020B0604020202020204" pitchFamily="34" charset="0"/>
                <a:cs typeface="Arial" panose="020B0604020202020204" pitchFamily="34" charset="0"/>
              </a:rPr>
              <a:t>remove barriers and expand client access </a:t>
            </a:r>
            <a:r>
              <a:rPr lang="en-US" sz="1200" b="0" i="0" u="none" strike="noStrike" baseline="0" dirty="0">
                <a:solidFill>
                  <a:srgbClr val="221E1F"/>
                </a:solidFill>
                <a:latin typeface="Arial" panose="020B0604020202020204" pitchFamily="34" charset="0"/>
                <a:cs typeface="Arial" panose="020B0604020202020204" pitchFamily="34" charset="0"/>
              </a:rPr>
              <a:t>to more contraceptive options including those that may be too expensive or otherwise difficult for clients to access. </a:t>
            </a:r>
          </a:p>
          <a:p>
            <a:pPr marL="171450" indent="-171450">
              <a:spcAft>
                <a:spcPts val="2400"/>
              </a:spcAft>
              <a:buFont typeface="Arial" panose="020B0604020202020204" pitchFamily="34" charset="0"/>
              <a:buChar char="•"/>
            </a:pPr>
            <a:r>
              <a:rPr lang="en-US" sz="1200" b="0" i="0" u="none" strike="noStrike" baseline="0" dirty="0">
                <a:solidFill>
                  <a:srgbClr val="221E1F"/>
                </a:solidFill>
                <a:latin typeface="Arial" panose="020B0604020202020204" pitchFamily="34" charset="0"/>
                <a:cs typeface="Arial" panose="020B0604020202020204" pitchFamily="34" charset="0"/>
              </a:rPr>
              <a:t>Studies in </a:t>
            </a:r>
            <a:r>
              <a:rPr lang="en-US" sz="1200" b="1" i="0" u="none" strike="noStrike" baseline="0" dirty="0">
                <a:solidFill>
                  <a:srgbClr val="221E1F"/>
                </a:solidFill>
                <a:latin typeface="Arial" panose="020B0604020202020204" pitchFamily="34" charset="0"/>
                <a:cs typeface="Arial" panose="020B0604020202020204" pitchFamily="34" charset="0"/>
              </a:rPr>
              <a:t>Jordan </a:t>
            </a:r>
            <a:r>
              <a:rPr lang="en-US" sz="1200" b="0" i="0" u="none" strike="noStrike" baseline="0" dirty="0">
                <a:solidFill>
                  <a:srgbClr val="221E1F"/>
                </a:solidFill>
                <a:latin typeface="Arial" panose="020B0604020202020204" pitchFamily="34" charset="0"/>
                <a:cs typeface="Arial" panose="020B0604020202020204" pitchFamily="34" charset="0"/>
              </a:rPr>
              <a:t>and</a:t>
            </a:r>
            <a:r>
              <a:rPr lang="en-US" sz="1200" b="1" i="0" u="none" strike="noStrike" baseline="0" dirty="0">
                <a:solidFill>
                  <a:srgbClr val="221E1F"/>
                </a:solidFill>
                <a:latin typeface="Arial" panose="020B0604020202020204" pitchFamily="34" charset="0"/>
                <a:cs typeface="Arial" panose="020B0604020202020204" pitchFamily="34" charset="0"/>
              </a:rPr>
              <a:t> Pakistan </a:t>
            </a:r>
            <a:r>
              <a:rPr lang="en-US" sz="1200" b="0" i="0" u="none" strike="noStrike" baseline="0" dirty="0">
                <a:solidFill>
                  <a:srgbClr val="221E1F"/>
                </a:solidFill>
                <a:latin typeface="Arial" panose="020B0604020202020204" pitchFamily="34" charset="0"/>
                <a:cs typeface="Arial" panose="020B0604020202020204" pitchFamily="34" charset="0"/>
              </a:rPr>
              <a:t>have documented significant community-level effects of voucher programs on </a:t>
            </a:r>
            <a:r>
              <a:rPr lang="en-US" sz="1200" b="0" i="0" u="none" strike="noStrike" baseline="0" dirty="0" err="1">
                <a:solidFill>
                  <a:srgbClr val="221E1F"/>
                </a:solidFill>
                <a:latin typeface="Arial" panose="020B0604020202020204" pitchFamily="34" charset="0"/>
                <a:cs typeface="Arial" panose="020B0604020202020204" pitchFamily="34" charset="0"/>
              </a:rPr>
              <a:t>mCPR</a:t>
            </a:r>
            <a:r>
              <a:rPr lang="en-US" sz="1200" b="0" i="0" u="none" strike="noStrike" baseline="0" dirty="0">
                <a:solidFill>
                  <a:srgbClr val="221E1F"/>
                </a:solidFill>
                <a:latin typeface="Arial" panose="020B0604020202020204" pitchFamily="34" charset="0"/>
                <a:cs typeface="Arial" panose="020B0604020202020204" pitchFamily="34" charset="0"/>
              </a:rPr>
              <a:t>.</a:t>
            </a:r>
            <a:endParaRPr lang="en-US" sz="1200" b="0" i="0" u="none" strike="noStrike" baseline="0" dirty="0">
              <a:solidFill>
                <a:srgbClr val="211D1E"/>
              </a:solidFill>
              <a:latin typeface="Arial" panose="020B0604020202020204" pitchFamily="34" charset="0"/>
              <a:cs typeface="Arial" panose="020B0604020202020204" pitchFamily="34" charset="0"/>
            </a:endParaRPr>
          </a:p>
          <a:p>
            <a:pPr marL="0" indent="0">
              <a:spcAft>
                <a:spcPts val="2400"/>
              </a:spcAft>
              <a:buFont typeface="Arial" panose="020B0604020202020204" pitchFamily="34" charset="0"/>
              <a:buNone/>
            </a:pPr>
            <a:endParaRPr lang="en-US" sz="1200" b="0" i="0" u="none" strike="noStrike" baseline="0" dirty="0">
              <a:solidFill>
                <a:srgbClr val="211D1E"/>
              </a:solidFill>
              <a:latin typeface="Arial" panose="020B0604020202020204" pitchFamily="34" charset="0"/>
              <a:cs typeface="Arial" panose="020B0604020202020204" pitchFamily="34" charset="0"/>
            </a:endParaRPr>
          </a:p>
          <a:p>
            <a:pPr marL="0" indent="0">
              <a:spcAft>
                <a:spcPts val="2400"/>
              </a:spcAft>
              <a:buFont typeface="Arial" panose="020B0604020202020204" pitchFamily="34" charset="0"/>
              <a:buNone/>
            </a:pPr>
            <a:r>
              <a:rPr lang="en-US" sz="1200" b="0" i="0" u="none" strike="noStrike" baseline="0" dirty="0">
                <a:solidFill>
                  <a:srgbClr val="211D1E"/>
                </a:solidFill>
                <a:latin typeface="Arial" panose="020B0604020202020204" pitchFamily="34" charset="0"/>
                <a:cs typeface="Arial" panose="020B0604020202020204" pitchFamily="34" charset="0"/>
              </a:rPr>
              <a:t>View Table 1 in the HIP brief (</a:t>
            </a:r>
            <a:r>
              <a:rPr lang="en-US" sz="1200" dirty="0">
                <a:latin typeface="Arial" panose="020B0604020202020204" pitchFamily="34" charset="0"/>
                <a:cs typeface="Arial" panose="020B0604020202020204" pitchFamily="34" charset="0"/>
              </a:rPr>
              <a:t>copy and paste this link into your web browser)</a:t>
            </a:r>
            <a:r>
              <a:rPr lang="en-US" sz="1200" b="0" i="0" u="none" strike="noStrike" baseline="0" dirty="0">
                <a:solidFill>
                  <a:srgbClr val="211D1E"/>
                </a:solidFill>
                <a:latin typeface="Arial" panose="020B0604020202020204" pitchFamily="34" charset="0"/>
                <a:cs typeface="Arial" panose="020B0604020202020204" pitchFamily="34" charset="0"/>
              </a:rPr>
              <a:t>: </a:t>
            </a:r>
            <a:r>
              <a:rPr lang="en-US" sz="1200" u="sng" dirty="0">
                <a:latin typeface="Arial" panose="020B0604020202020204" pitchFamily="34" charset="0"/>
                <a:cs typeface="Arial" panose="020B0604020202020204" pitchFamily="34" charset="0"/>
              </a:rPr>
              <a:t>https://www.fphighimpactpractices.org/briefs/family-planning-vouchers/</a:t>
            </a:r>
          </a:p>
          <a:p>
            <a:pPr marL="0" indent="0">
              <a:spcAft>
                <a:spcPts val="2400"/>
              </a:spcAft>
              <a:buFont typeface="Arial" panose="020B0604020202020204" pitchFamily="34" charset="0"/>
              <a:buNone/>
            </a:pPr>
            <a:endParaRPr lang="en-US" sz="1200" u="sng" dirty="0">
              <a:solidFill>
                <a:srgbClr val="000000"/>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2400"/>
              </a:spcAft>
              <a:buClrTx/>
              <a:buSzTx/>
              <a:buFont typeface="Arial" panose="020B0604020202020204" pitchFamily="34" charset="0"/>
              <a:buNone/>
              <a:tabLst/>
              <a:defRPr/>
            </a:pPr>
            <a:r>
              <a:rPr lang="en-US" sz="1200" u="none" dirty="0">
                <a:solidFill>
                  <a:srgbClr val="000000"/>
                </a:solidFill>
                <a:latin typeface="Arial" panose="020B0604020202020204" pitchFamily="34" charset="0"/>
                <a:cs typeface="Arial" panose="020B0604020202020204" pitchFamily="34" charset="0"/>
              </a:rPr>
              <a:t>For more information about the High-Impact Practices listed in Table 1, </a:t>
            </a:r>
            <a:r>
              <a:rPr lang="en-US" sz="1200" b="0" i="0" u="none" strike="noStrike" dirty="0">
                <a:solidFill>
                  <a:srgbClr val="000000"/>
                </a:solidFill>
                <a:effectLst/>
                <a:latin typeface="Arial" panose="020B0604020202020204" pitchFamily="34" charset="0"/>
                <a:cs typeface="Arial" panose="020B0604020202020204" pitchFamily="34" charset="0"/>
              </a:rPr>
              <a:t>please </a:t>
            </a:r>
            <a:r>
              <a:rPr lang="en-US" sz="1200" dirty="0">
                <a:latin typeface="Arial" panose="020B0604020202020204" pitchFamily="34" charset="0"/>
                <a:cs typeface="Arial" panose="020B0604020202020204" pitchFamily="34" charset="0"/>
              </a:rPr>
              <a:t>copy and paste the following links into your web browser to </a:t>
            </a:r>
            <a:r>
              <a:rPr lang="en-US" sz="1200" b="0" i="0" u="none" strike="noStrike" dirty="0">
                <a:solidFill>
                  <a:srgbClr val="000000"/>
                </a:solidFill>
                <a:effectLst/>
                <a:latin typeface="Arial" panose="020B0604020202020204" pitchFamily="34" charset="0"/>
                <a:cs typeface="Arial" panose="020B0604020202020204" pitchFamily="34" charset="0"/>
              </a:rPr>
              <a:t>visit the related HIP briefs:</a:t>
            </a:r>
          </a:p>
          <a:p>
            <a:pPr marL="171450" indent="-171450">
              <a:spcAft>
                <a:spcPts val="2400"/>
              </a:spcAft>
              <a:buFont typeface="Arial" panose="020B0604020202020204" pitchFamily="34" charset="0"/>
              <a:buChar char="•"/>
            </a:pPr>
            <a:r>
              <a:rPr lang="en-US" sz="1200" u="none" dirty="0">
                <a:solidFill>
                  <a:srgbClr val="000000"/>
                </a:solidFill>
                <a:latin typeface="Arial" panose="020B0604020202020204" pitchFamily="34" charset="0"/>
                <a:cs typeface="Arial" panose="020B0604020202020204" pitchFamily="34" charset="0"/>
              </a:rPr>
              <a:t>Immediate Postpartum Family Planning: </a:t>
            </a:r>
            <a:r>
              <a:rPr lang="en-US" sz="1200" u="sng" dirty="0">
                <a:solidFill>
                  <a:srgbClr val="000000"/>
                </a:solidFill>
                <a:latin typeface="Arial" panose="020B0604020202020204" pitchFamily="34" charset="0"/>
                <a:cs typeface="Arial" panose="020B0604020202020204" pitchFamily="34" charset="0"/>
              </a:rPr>
              <a:t>https://www.fphighimpactpractices.org/briefs/immediate-postpartum-family-planning/</a:t>
            </a:r>
          </a:p>
          <a:p>
            <a:pPr marL="171450" indent="-171450">
              <a:spcAft>
                <a:spcPts val="2400"/>
              </a:spcAft>
              <a:buFont typeface="Arial" panose="020B0604020202020204" pitchFamily="34" charset="0"/>
              <a:buChar char="•"/>
            </a:pPr>
            <a:r>
              <a:rPr lang="en-US" sz="1200" u="none" dirty="0">
                <a:solidFill>
                  <a:srgbClr val="000000"/>
                </a:solidFill>
                <a:latin typeface="Arial" panose="020B0604020202020204" pitchFamily="34" charset="0"/>
                <a:cs typeface="Arial" panose="020B0604020202020204" pitchFamily="34" charset="0"/>
              </a:rPr>
              <a:t>Social Franchising: </a:t>
            </a:r>
            <a:r>
              <a:rPr lang="en-US" sz="1200" u="sng" dirty="0">
                <a:solidFill>
                  <a:srgbClr val="000000"/>
                </a:solidFill>
                <a:latin typeface="Arial" panose="020B0604020202020204" pitchFamily="34" charset="0"/>
                <a:cs typeface="Arial" panose="020B0604020202020204" pitchFamily="34" charset="0"/>
              </a:rPr>
              <a:t>https://www.fphighimpactpractices.org/briefs/social-franchising/</a:t>
            </a:r>
          </a:p>
          <a:p>
            <a:pPr marL="628650" lvl="1" indent="-171450">
              <a:spcAft>
                <a:spcPts val="2400"/>
              </a:spcAft>
              <a:buFont typeface="Arial" panose="020B0604020202020204" pitchFamily="34" charset="0"/>
              <a:buChar char="•"/>
            </a:pPr>
            <a:r>
              <a:rPr lang="en-US" sz="1200" u="none" dirty="0">
                <a:solidFill>
                  <a:srgbClr val="000000"/>
                </a:solidFill>
                <a:latin typeface="Arial" panose="020B0604020202020204" pitchFamily="34" charset="0"/>
                <a:cs typeface="Arial" panose="020B0604020202020204" pitchFamily="34" charset="0"/>
              </a:rPr>
              <a:t>Adolescent-Receptive Contraceptive Services: </a:t>
            </a:r>
            <a:r>
              <a:rPr lang="en-US" sz="1200" u="sng" dirty="0">
                <a:solidFill>
                  <a:srgbClr val="000000"/>
                </a:solidFill>
                <a:latin typeface="Arial" panose="020B0604020202020204" pitchFamily="34" charset="0"/>
                <a:cs typeface="Arial" panose="020B0604020202020204" pitchFamily="34" charset="0"/>
              </a:rPr>
              <a:t>https://www.fphighimpactpractices.org/briefs/adolescent-responsive-contraceptive-services/</a:t>
            </a:r>
          </a:p>
          <a:p>
            <a:pPr marL="171450" marR="0" lvl="0" indent="-17145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Community Health Workers: </a:t>
            </a:r>
            <a:r>
              <a:rPr lang="en-US" sz="1200" u="sng" dirty="0">
                <a:latin typeface="Arial" panose="020B0604020202020204" pitchFamily="34" charset="0"/>
                <a:cs typeface="Arial" panose="020B0604020202020204" pitchFamily="34" charset="0"/>
              </a:rPr>
              <a:t>https://www.fphighimpactpractices.org/briefs/community-health-workers/</a:t>
            </a:r>
            <a:endParaRPr lang="en-US" sz="1200" u="none" dirty="0">
              <a:solidFill>
                <a:srgbClr val="000000"/>
              </a:solidFill>
              <a:latin typeface="Arial" panose="020B0604020202020204" pitchFamily="34" charset="0"/>
              <a:cs typeface="Arial" panose="020B0604020202020204" pitchFamily="34" charset="0"/>
            </a:endParaRPr>
          </a:p>
          <a:p>
            <a:pPr marL="171450" indent="-171450">
              <a:spcAft>
                <a:spcPts val="2400"/>
              </a:spcAft>
              <a:buFont typeface="Arial" panose="020B0604020202020204" pitchFamily="34" charset="0"/>
              <a:buChar char="•"/>
            </a:pPr>
            <a:r>
              <a:rPr lang="en-US" sz="1200" u="none" dirty="0">
                <a:solidFill>
                  <a:srgbClr val="000000"/>
                </a:solidFill>
                <a:latin typeface="Arial" panose="020B0604020202020204" pitchFamily="34" charset="0"/>
                <a:cs typeface="Arial" panose="020B0604020202020204" pitchFamily="34" charset="0"/>
              </a:rPr>
              <a:t>SBC Overview: </a:t>
            </a:r>
            <a:r>
              <a:rPr lang="en-US" sz="1200" u="sng" dirty="0">
                <a:solidFill>
                  <a:srgbClr val="000000"/>
                </a:solidFill>
                <a:latin typeface="Arial" panose="020B0604020202020204" pitchFamily="34" charset="0"/>
                <a:cs typeface="Arial" panose="020B0604020202020204" pitchFamily="34" charset="0"/>
              </a:rPr>
              <a:t>https://www.fphighimpactpractices.org/briefs/sbc-overview/</a:t>
            </a:r>
          </a:p>
          <a:p>
            <a:pPr marL="171450" indent="-171450">
              <a:spcAft>
                <a:spcPts val="2400"/>
              </a:spcAft>
              <a:buFont typeface="Arial" panose="020B0604020202020204" pitchFamily="34" charset="0"/>
              <a:buChar char="•"/>
            </a:pPr>
            <a:r>
              <a:rPr lang="en-US" sz="1200" u="none" dirty="0">
                <a:solidFill>
                  <a:srgbClr val="000000"/>
                </a:solidFill>
                <a:latin typeface="Arial" panose="020B0604020202020204" pitchFamily="34" charset="0"/>
                <a:cs typeface="Arial" panose="020B0604020202020204" pitchFamily="34" charset="0"/>
              </a:rPr>
              <a:t>Mass Media: </a:t>
            </a:r>
            <a:r>
              <a:rPr lang="en-US" sz="1200" u="sng" dirty="0">
                <a:solidFill>
                  <a:srgbClr val="000000"/>
                </a:solidFill>
                <a:latin typeface="Arial" panose="020B0604020202020204" pitchFamily="34" charset="0"/>
                <a:cs typeface="Arial" panose="020B0604020202020204" pitchFamily="34" charset="0"/>
              </a:rPr>
              <a:t>https://www.fphighimpactpractices.org/briefs/mass-media/</a:t>
            </a:r>
          </a:p>
          <a:p>
            <a:pPr marL="171450" indent="-171450">
              <a:spcAft>
                <a:spcPts val="2400"/>
              </a:spcAft>
              <a:buFont typeface="Arial" panose="020B0604020202020204" pitchFamily="34" charset="0"/>
              <a:buChar char="•"/>
            </a:pPr>
            <a:r>
              <a:rPr lang="en-US" sz="1200" u="none" dirty="0">
                <a:solidFill>
                  <a:srgbClr val="000000"/>
                </a:solidFill>
                <a:latin typeface="Arial" panose="020B0604020202020204" pitchFamily="34" charset="0"/>
                <a:cs typeface="Arial" panose="020B0604020202020204" pitchFamily="34" charset="0"/>
              </a:rPr>
              <a:t>Domestic Public Financing: </a:t>
            </a:r>
            <a:r>
              <a:rPr lang="en-US" sz="1200" u="sng" dirty="0">
                <a:solidFill>
                  <a:srgbClr val="000000"/>
                </a:solidFill>
                <a:latin typeface="Arial" panose="020B0604020202020204" pitchFamily="34" charset="0"/>
                <a:cs typeface="Arial" panose="020B0604020202020204" pitchFamily="34" charset="0"/>
              </a:rPr>
              <a:t>https://www.fphighimpactpractices.org/briefs/domestic-public-financing/</a:t>
            </a:r>
          </a:p>
        </p:txBody>
      </p:sp>
      <p:sp>
        <p:nvSpPr>
          <p:cNvPr id="4" name="Slide Number Placeholder 3"/>
          <p:cNvSpPr>
            <a:spLocks noGrp="1"/>
          </p:cNvSpPr>
          <p:nvPr>
            <p:ph type="sldNum" sz="quarter" idx="5"/>
          </p:nvPr>
        </p:nvSpPr>
        <p:spPr/>
        <p:txBody>
          <a:bodyPr/>
          <a:lstStyle/>
          <a:p>
            <a:fld id="{F519F06E-5C09-4463-ADDC-863B2CA6F140}" type="slidenum">
              <a:rPr lang="en-US" smtClean="0"/>
              <a:t>10</a:t>
            </a:fld>
            <a:endParaRPr lang="en-US"/>
          </a:p>
        </p:txBody>
      </p:sp>
    </p:spTree>
    <p:extLst>
      <p:ext uri="{BB962C8B-B14F-4D97-AF65-F5344CB8AC3E}">
        <p14:creationId xmlns:p14="http://schemas.microsoft.com/office/powerpoint/2010/main" val="17328978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400"/>
              </a:spcAft>
              <a:buFont typeface="Arial" panose="020B0604020202020204" pitchFamily="34" charset="0"/>
              <a:buChar char="•"/>
            </a:pPr>
            <a:r>
              <a:rPr lang="en-US" sz="1200" dirty="0">
                <a:latin typeface="Arial" panose="020B0604020202020204" pitchFamily="34" charset="0"/>
                <a:cs typeface="Arial" panose="020B0604020202020204" pitchFamily="34" charset="0"/>
              </a:rPr>
              <a:t>Facilitate client access to more contraceptive options</a:t>
            </a:r>
          </a:p>
          <a:p>
            <a:pPr marL="628650" lvl="1" indent="-171450">
              <a:spcAft>
                <a:spcPts val="2400"/>
              </a:spcAft>
              <a:buFont typeface="Arial" panose="020B0604020202020204" pitchFamily="34" charset="0"/>
              <a:buChar char="•"/>
            </a:pPr>
            <a:r>
              <a:rPr lang="en-US" sz="1200" b="0" i="0" u="none" strike="noStrike" baseline="0" dirty="0">
                <a:solidFill>
                  <a:srgbClr val="221E1F"/>
                </a:solidFill>
                <a:latin typeface="Arial" panose="020B0604020202020204" pitchFamily="34" charset="0"/>
                <a:cs typeface="Arial" panose="020B0604020202020204" pitchFamily="34" charset="0"/>
              </a:rPr>
              <a:t>Even when family planning services are presumed to be free at point of care, subtle financial barriers may exist. </a:t>
            </a:r>
          </a:p>
          <a:p>
            <a:pPr marL="628650" lvl="1" indent="-171450">
              <a:spcAft>
                <a:spcPts val="2400"/>
              </a:spcAft>
              <a:buFont typeface="Arial" panose="020B0604020202020204" pitchFamily="34" charset="0"/>
              <a:buChar char="•"/>
            </a:pPr>
            <a:r>
              <a:rPr lang="en-US" sz="1200" b="0" i="0" u="none" strike="noStrike" baseline="0" dirty="0">
                <a:solidFill>
                  <a:srgbClr val="221E1F"/>
                </a:solidFill>
                <a:latin typeface="Arial" panose="020B0604020202020204" pitchFamily="34" charset="0"/>
                <a:cs typeface="Arial" panose="020B0604020202020204" pitchFamily="34" charset="0"/>
              </a:rPr>
              <a:t>A systematic review concluded that “vouchers can expand client choice by reducing financial barriers to contraceptive services and make private providers an option for disadvantaged clients previously restricted by cost.”</a:t>
            </a:r>
          </a:p>
          <a:p>
            <a:pPr marL="628650" lvl="1" indent="-171450">
              <a:spcAft>
                <a:spcPts val="2400"/>
              </a:spcAft>
              <a:buFont typeface="Arial" panose="020B0604020202020204" pitchFamily="34" charset="0"/>
              <a:buChar char="•"/>
            </a:pPr>
            <a:r>
              <a:rPr lang="en-US" sz="1200" b="0" i="0" u="none" strike="noStrike" baseline="0" dirty="0">
                <a:solidFill>
                  <a:srgbClr val="221E1F"/>
                </a:solidFill>
                <a:latin typeface="Arial" panose="020B0604020202020204" pitchFamily="34" charset="0"/>
                <a:cs typeface="Arial" panose="020B0604020202020204" pitchFamily="34" charset="0"/>
              </a:rPr>
              <a:t>Evidence from voucher programs consistently shows that when a voucher program reduces or removes the client’s cost for provider-dependent methods, use of provider-dependent methods increases while use of other methods either remains the same or increases. </a:t>
            </a: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11</a:t>
            </a:fld>
            <a:endParaRPr lang="en-US"/>
          </a:p>
        </p:txBody>
      </p:sp>
    </p:spTree>
    <p:extLst>
      <p:ext uri="{BB962C8B-B14F-4D97-AF65-F5344CB8AC3E}">
        <p14:creationId xmlns:p14="http://schemas.microsoft.com/office/powerpoint/2010/main" val="3266474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400"/>
              </a:spcAft>
              <a:buFont typeface="Arial" panose="020B0604020202020204" pitchFamily="34" charset="0"/>
              <a:buChar char="•"/>
            </a:pPr>
            <a:r>
              <a:rPr lang="en-US" sz="1200" dirty="0">
                <a:latin typeface="Arial" panose="020B0604020202020204" pitchFamily="34" charset="0"/>
                <a:cs typeface="Arial" panose="020B0604020202020204" pitchFamily="34" charset="0"/>
              </a:rPr>
              <a:t>Improve access to contraceptives for key population groups</a:t>
            </a:r>
          </a:p>
          <a:p>
            <a:pPr marL="628650" lvl="1" indent="-171450">
              <a:spcAft>
                <a:spcPts val="2400"/>
              </a:spcAft>
              <a:buFont typeface="Arial" panose="020B0604020202020204" pitchFamily="34" charset="0"/>
              <a:buChar char="•"/>
            </a:pPr>
            <a:r>
              <a:rPr lang="en-US" sz="1200" b="0" i="0" u="none" strike="noStrike" baseline="0" dirty="0">
                <a:solidFill>
                  <a:srgbClr val="221E1F"/>
                </a:solidFill>
                <a:latin typeface="Arial" panose="020B0604020202020204" pitchFamily="34" charset="0"/>
                <a:cs typeface="Arial" panose="020B0604020202020204" pitchFamily="34" charset="0"/>
              </a:rPr>
              <a:t>A review of 24 NGO-supported voucher programs across 11 countries in </a:t>
            </a:r>
            <a:r>
              <a:rPr lang="en-US" sz="1200" b="1" i="0" u="none" strike="noStrike" baseline="0" dirty="0">
                <a:solidFill>
                  <a:srgbClr val="221E1F"/>
                </a:solidFill>
                <a:latin typeface="Arial" panose="020B0604020202020204" pitchFamily="34" charset="0"/>
                <a:cs typeface="Arial" panose="020B0604020202020204" pitchFamily="34" charset="0"/>
              </a:rPr>
              <a:t>Africa and Asia </a:t>
            </a:r>
            <a:r>
              <a:rPr lang="en-US" sz="1200" b="0" i="0" u="none" strike="noStrike" baseline="0" dirty="0">
                <a:solidFill>
                  <a:srgbClr val="221E1F"/>
                </a:solidFill>
                <a:latin typeface="Arial" panose="020B0604020202020204" pitchFamily="34" charset="0"/>
                <a:cs typeface="Arial" panose="020B0604020202020204" pitchFamily="34" charset="0"/>
              </a:rPr>
              <a:t>between 2005 and 2015 found that most programs were successful in reaching subgroups, such as the poor and young consumers (under 25 years). </a:t>
            </a:r>
          </a:p>
          <a:p>
            <a:pPr marL="628650" lvl="1" indent="-171450">
              <a:spcAft>
                <a:spcPts val="2400"/>
              </a:spcAft>
              <a:buFont typeface="Arial" panose="020B0604020202020204" pitchFamily="34" charset="0"/>
              <a:buChar char="•"/>
            </a:pPr>
            <a:r>
              <a:rPr lang="en-US" sz="1200" b="0" i="0" u="none" strike="noStrike" baseline="0" dirty="0">
                <a:solidFill>
                  <a:srgbClr val="221E1F"/>
                </a:solidFill>
                <a:latin typeface="Arial" panose="020B0604020202020204" pitchFamily="34" charset="0"/>
                <a:cs typeface="Arial" panose="020B0604020202020204" pitchFamily="34" charset="0"/>
              </a:rPr>
              <a:t>In rural </a:t>
            </a:r>
            <a:r>
              <a:rPr lang="en-US" sz="1200" b="1" i="0" u="none" strike="noStrike" baseline="0" dirty="0">
                <a:solidFill>
                  <a:srgbClr val="221E1F"/>
                </a:solidFill>
                <a:latin typeface="Arial" panose="020B0604020202020204" pitchFamily="34" charset="0"/>
                <a:cs typeface="Arial" panose="020B0604020202020204" pitchFamily="34" charset="0"/>
              </a:rPr>
              <a:t>India</a:t>
            </a:r>
            <a:r>
              <a:rPr lang="en-US" sz="1200" b="0" i="0" u="none" strike="noStrike" baseline="0" dirty="0">
                <a:solidFill>
                  <a:srgbClr val="221E1F"/>
                </a:solidFill>
                <a:latin typeface="Arial" panose="020B0604020202020204" pitchFamily="34" charset="0"/>
                <a:cs typeface="Arial" panose="020B0604020202020204" pitchFamily="34" charset="0"/>
              </a:rPr>
              <a:t>, a voucher program contributed to an increase in </a:t>
            </a:r>
            <a:r>
              <a:rPr lang="en-US" sz="1200" b="0" i="0" u="none" strike="noStrike" baseline="0" dirty="0" err="1">
                <a:solidFill>
                  <a:srgbClr val="221E1F"/>
                </a:solidFill>
                <a:latin typeface="Arial" panose="020B0604020202020204" pitchFamily="34" charset="0"/>
                <a:cs typeface="Arial" panose="020B0604020202020204" pitchFamily="34" charset="0"/>
              </a:rPr>
              <a:t>mCPR</a:t>
            </a:r>
            <a:r>
              <a:rPr lang="en-US" sz="1200" b="0" i="0" u="none" strike="noStrike" baseline="0" dirty="0">
                <a:solidFill>
                  <a:srgbClr val="221E1F"/>
                </a:solidFill>
                <a:latin typeface="Arial" panose="020B0604020202020204" pitchFamily="34" charset="0"/>
                <a:cs typeface="Arial" panose="020B0604020202020204" pitchFamily="34" charset="0"/>
              </a:rPr>
              <a:t> among women living below the poverty line, from 33% to 43%. Similar results were noted from studies in </a:t>
            </a:r>
            <a:r>
              <a:rPr lang="en-US" sz="1200" b="1" i="0" u="none" strike="noStrike" baseline="0" dirty="0">
                <a:solidFill>
                  <a:srgbClr val="221E1F"/>
                </a:solidFill>
                <a:latin typeface="Arial" panose="020B0604020202020204" pitchFamily="34" charset="0"/>
                <a:cs typeface="Arial" panose="020B0604020202020204" pitchFamily="34" charset="0"/>
              </a:rPr>
              <a:t>Pakistan</a:t>
            </a:r>
            <a:r>
              <a:rPr lang="en-US" sz="1200" b="0" i="0" u="none" strike="noStrike" baseline="0" dirty="0">
                <a:solidFill>
                  <a:srgbClr val="221E1F"/>
                </a:solidFill>
                <a:latin typeface="Arial" panose="020B0604020202020204" pitchFamily="34" charset="0"/>
                <a:cs typeface="Arial" panose="020B0604020202020204" pitchFamily="34" charset="0"/>
              </a:rPr>
              <a:t>. </a:t>
            </a:r>
          </a:p>
          <a:p>
            <a:pPr marL="628650" lvl="1" indent="-171450">
              <a:spcAft>
                <a:spcPts val="2400"/>
              </a:spcAft>
              <a:buFont typeface="Arial" panose="020B0604020202020204" pitchFamily="34" charset="0"/>
              <a:buChar char="•"/>
            </a:pPr>
            <a:r>
              <a:rPr lang="en-US" sz="1200" b="0" i="0" u="none" strike="noStrike" baseline="0" dirty="0">
                <a:solidFill>
                  <a:srgbClr val="221E1F"/>
                </a:solidFill>
                <a:latin typeface="Arial" panose="020B0604020202020204" pitchFamily="34" charset="0"/>
                <a:cs typeface="Arial" panose="020B0604020202020204" pitchFamily="34" charset="0"/>
              </a:rPr>
              <a:t>From 2013 to 2014 in </a:t>
            </a:r>
            <a:r>
              <a:rPr lang="en-US" sz="1200" b="1" i="0" u="none" strike="noStrike" baseline="0" dirty="0">
                <a:solidFill>
                  <a:srgbClr val="221E1F"/>
                </a:solidFill>
                <a:latin typeface="Arial" panose="020B0604020202020204" pitchFamily="34" charset="0"/>
                <a:cs typeface="Arial" panose="020B0604020202020204" pitchFamily="34" charset="0"/>
              </a:rPr>
              <a:t>Madagascar</a:t>
            </a:r>
            <a:r>
              <a:rPr lang="en-US" sz="1200" b="0" i="0" u="none" strike="noStrike" baseline="0" dirty="0">
                <a:solidFill>
                  <a:srgbClr val="221E1F"/>
                </a:solidFill>
                <a:latin typeface="Arial" panose="020B0604020202020204" pitchFamily="34" charset="0"/>
                <a:cs typeface="Arial" panose="020B0604020202020204" pitchFamily="34" charset="0"/>
              </a:rPr>
              <a:t>, a social franchising network offered vouchers for family planning and sexually transmitted infection (STI) services, in which 96% of clients were 20 years old or younger.</a:t>
            </a:r>
          </a:p>
          <a:p>
            <a:pPr marL="628650" lvl="1" indent="-171450">
              <a:spcAft>
                <a:spcPts val="2400"/>
              </a:spcAft>
              <a:buFont typeface="Arial" panose="020B0604020202020204" pitchFamily="34" charset="0"/>
              <a:buChar char="•"/>
            </a:pPr>
            <a:r>
              <a:rPr lang="en-US" sz="1200" b="0" i="0" u="none" strike="noStrike" baseline="0" dirty="0">
                <a:solidFill>
                  <a:srgbClr val="221E1F"/>
                </a:solidFill>
                <a:latin typeface="Arial" panose="020B0604020202020204" pitchFamily="34" charset="0"/>
                <a:cs typeface="Arial" panose="020B0604020202020204" pitchFamily="34" charset="0"/>
              </a:rPr>
              <a:t>In </a:t>
            </a:r>
            <a:r>
              <a:rPr lang="en-US" sz="1200" b="1" i="0" u="none" strike="noStrike" baseline="0" dirty="0">
                <a:solidFill>
                  <a:srgbClr val="221E1F"/>
                </a:solidFill>
                <a:latin typeface="Arial" panose="020B0604020202020204" pitchFamily="34" charset="0"/>
                <a:cs typeface="Arial" panose="020B0604020202020204" pitchFamily="34" charset="0"/>
              </a:rPr>
              <a:t>Nicaragua</a:t>
            </a:r>
            <a:r>
              <a:rPr lang="en-US" sz="1200" b="0" i="0" u="none" strike="noStrike" baseline="0" dirty="0">
                <a:solidFill>
                  <a:srgbClr val="221E1F"/>
                </a:solidFill>
                <a:latin typeface="Arial" panose="020B0604020202020204" pitchFamily="34" charset="0"/>
                <a:cs typeface="Arial" panose="020B0604020202020204" pitchFamily="34" charset="0"/>
              </a:rPr>
              <a:t>, adolescent girls who obtained vouchers had 3.1 higher odds of using participating health centers compared to those who did not receive vouchers. Additionally, sexually active adolescents who received vouchers had twice the odds of using modern contraception, and 2.5 higher odds of reporting condom use at last sex compared with adolescents who did not obtain vouchers.</a:t>
            </a:r>
          </a:p>
          <a:p>
            <a:pPr marL="628650" lvl="1" indent="-171450">
              <a:spcAft>
                <a:spcPts val="2400"/>
              </a:spcAft>
              <a:buFont typeface="Arial" panose="020B0604020202020204" pitchFamily="34" charset="0"/>
              <a:buChar char="•"/>
            </a:pPr>
            <a:r>
              <a:rPr lang="en-US" sz="1200" b="0" i="0" u="none" strike="noStrike" baseline="0" dirty="0">
                <a:solidFill>
                  <a:srgbClr val="221E1F"/>
                </a:solidFill>
                <a:latin typeface="Arial" panose="020B0604020202020204" pitchFamily="34" charset="0"/>
                <a:cs typeface="Arial" panose="020B0604020202020204" pitchFamily="34" charset="0"/>
              </a:rPr>
              <a:t>Vouchers can also reach other disadvantaged groups, such as those with little or no education. </a:t>
            </a:r>
          </a:p>
          <a:p>
            <a:pPr marL="1085850" lvl="2" indent="-171450">
              <a:spcAft>
                <a:spcPts val="2400"/>
              </a:spcAft>
              <a:buFont typeface="Arial" panose="020B0604020202020204" pitchFamily="34" charset="0"/>
              <a:buChar char="•"/>
            </a:pPr>
            <a:r>
              <a:rPr lang="en-US" sz="1200" b="0" i="0" u="none" strike="noStrike" baseline="0" dirty="0">
                <a:solidFill>
                  <a:srgbClr val="221E1F"/>
                </a:solidFill>
                <a:latin typeface="Arial" panose="020B0604020202020204" pitchFamily="34" charset="0"/>
                <a:cs typeface="Arial" panose="020B0604020202020204" pitchFamily="34" charset="0"/>
              </a:rPr>
              <a:t>In </a:t>
            </a:r>
            <a:r>
              <a:rPr lang="en-US" sz="1200" b="1" i="0" u="none" strike="noStrike" baseline="0" dirty="0">
                <a:solidFill>
                  <a:srgbClr val="221E1F"/>
                </a:solidFill>
                <a:latin typeface="Arial" panose="020B0604020202020204" pitchFamily="34" charset="0"/>
                <a:cs typeface="Arial" panose="020B0604020202020204" pitchFamily="34" charset="0"/>
              </a:rPr>
              <a:t>Uganda</a:t>
            </a:r>
            <a:r>
              <a:rPr lang="en-US" sz="1200" b="0" i="0" u="none" strike="noStrike" baseline="0" dirty="0">
                <a:solidFill>
                  <a:srgbClr val="221E1F"/>
                </a:solidFill>
                <a:latin typeface="Arial" panose="020B0604020202020204" pitchFamily="34" charset="0"/>
                <a:cs typeface="Arial" panose="020B0604020202020204" pitchFamily="34" charset="0"/>
              </a:rPr>
              <a:t>, where only 23% of women with no education and 34% of women with a primary education use a modern method, a voucher program facilitated family planning access for 330,826 women, 79% of whom had no education or only primary education.</a:t>
            </a: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12</a:t>
            </a:fld>
            <a:endParaRPr lang="en-US"/>
          </a:p>
        </p:txBody>
      </p:sp>
    </p:spTree>
    <p:extLst>
      <p:ext uri="{BB962C8B-B14F-4D97-AF65-F5344CB8AC3E}">
        <p14:creationId xmlns:p14="http://schemas.microsoft.com/office/powerpoint/2010/main" val="355749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400"/>
              </a:spcAft>
              <a:buFont typeface="Arial" panose="020B0604020202020204" pitchFamily="34" charset="0"/>
              <a:buChar char="•"/>
            </a:pPr>
            <a:r>
              <a:rPr lang="en-US" sz="1200" dirty="0">
                <a:latin typeface="Arial" panose="020B0604020202020204" pitchFamily="34" charset="0"/>
                <a:cs typeface="Arial" panose="020B0604020202020204" pitchFamily="34" charset="0"/>
              </a:rPr>
              <a:t>Facilitate access to private providers</a:t>
            </a:r>
          </a:p>
          <a:p>
            <a:pPr marL="628650" lvl="1" indent="-171450">
              <a:spcAft>
                <a:spcPts val="2400"/>
              </a:spcAft>
              <a:buFont typeface="Arial" panose="020B0604020202020204" pitchFamily="34" charset="0"/>
              <a:buChar char="•"/>
            </a:pPr>
            <a:r>
              <a:rPr lang="en-US" sz="1200" b="0" i="0" u="none" strike="noStrike" baseline="0" dirty="0">
                <a:solidFill>
                  <a:srgbClr val="221E1F"/>
                </a:solidFill>
                <a:latin typeface="Arial" panose="020B0604020202020204" pitchFamily="34" charset="0"/>
                <a:cs typeface="Arial" panose="020B0604020202020204" pitchFamily="34" charset="0"/>
              </a:rPr>
              <a:t>Some groups, like unmarried youth, may prefer accessing contraceptive services through private providers due to convenience, a perception of higher quality and greater confidentiality than in the public sector, or other factors.</a:t>
            </a:r>
          </a:p>
          <a:p>
            <a:pPr marL="1085850" lvl="2" indent="-171450">
              <a:spcAft>
                <a:spcPts val="2400"/>
              </a:spcAft>
              <a:buFont typeface="Arial" panose="020B0604020202020204" pitchFamily="34" charset="0"/>
              <a:buChar char="•"/>
            </a:pPr>
            <a:r>
              <a:rPr lang="en-US" sz="1200" b="0" i="0" u="none" strike="noStrike" baseline="0" dirty="0">
                <a:solidFill>
                  <a:srgbClr val="221E1F"/>
                </a:solidFill>
                <a:latin typeface="Arial" panose="020B0604020202020204" pitchFamily="34" charset="0"/>
                <a:cs typeface="Arial" panose="020B0604020202020204" pitchFamily="34" charset="0"/>
              </a:rPr>
              <a:t>Vouchers can expand access to the private sector for groups who may face access challenges due to prohibitive user fees, such as low-income individuals or adolescents.</a:t>
            </a:r>
          </a:p>
          <a:p>
            <a:pPr marL="1085850" marR="0" lvl="2" indent="-17145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For more information about Adolescent-Responsive Contraceptive Services, please copy and paste this link into your web browser to visit the related HIP brief: </a:t>
            </a:r>
            <a:r>
              <a:rPr lang="en-US" sz="1200" u="sng" dirty="0">
                <a:solidFill>
                  <a:srgbClr val="000000"/>
                </a:solidFill>
                <a:latin typeface="Arial" panose="020B0604020202020204" pitchFamily="34" charset="0"/>
                <a:cs typeface="Arial" panose="020B0604020202020204" pitchFamily="34" charset="0"/>
              </a:rPr>
              <a:t>https://www.fphighimpactpractices.org/briefs/adolescent-responsive-contraceptive-services/</a:t>
            </a:r>
            <a:endParaRPr lang="en-US" sz="1200" b="0" i="0" u="none" strike="noStrike" baseline="0" dirty="0">
              <a:solidFill>
                <a:srgbClr val="221E1F"/>
              </a:solidFill>
              <a:latin typeface="Arial" panose="020B0604020202020204" pitchFamily="34" charset="0"/>
              <a:cs typeface="Arial" panose="020B0604020202020204" pitchFamily="34" charset="0"/>
            </a:endParaRPr>
          </a:p>
          <a:p>
            <a:pPr marL="628650" lvl="1" indent="-171450">
              <a:spcAft>
                <a:spcPts val="2400"/>
              </a:spcAft>
              <a:buFont typeface="Arial" panose="020B0604020202020204" pitchFamily="34" charset="0"/>
              <a:buChar char="•"/>
            </a:pPr>
            <a:r>
              <a:rPr lang="en-US" sz="1200" b="0" i="0" u="none" strike="noStrike" baseline="0" dirty="0">
                <a:solidFill>
                  <a:srgbClr val="221E1F"/>
                </a:solidFill>
                <a:latin typeface="Arial" panose="020B0604020202020204" pitchFamily="34" charset="0"/>
                <a:cs typeface="Arial" panose="020B0604020202020204" pitchFamily="34" charset="0"/>
              </a:rPr>
              <a:t>In addition, vouchers can enable access to health services in private facilities when public facilities are unable to provide services, including in fragile states.</a:t>
            </a:r>
          </a:p>
          <a:p>
            <a:pPr marL="1085850" marR="0" lvl="2" indent="-171450" algn="l" defTabSz="914400" rtl="0" eaLnBrk="1" fontAlgn="auto" latinLnBrk="0" hangingPunct="1">
              <a:lnSpc>
                <a:spcPct val="100000"/>
              </a:lnSpc>
              <a:spcBef>
                <a:spcPts val="0"/>
              </a:spcBef>
              <a:spcAft>
                <a:spcPts val="2400"/>
              </a:spcAft>
              <a:buClrTx/>
              <a:buSzTx/>
              <a:buFont typeface="Arial" panose="020B0604020202020204" pitchFamily="34" charset="0"/>
              <a:buChar char="•"/>
              <a:tabLst/>
              <a:defRPr/>
            </a:pPr>
            <a:r>
              <a:rPr lang="en-US" sz="1200" b="0" i="0" u="none" strike="noStrike" dirty="0">
                <a:solidFill>
                  <a:srgbClr val="000000"/>
                </a:solidFill>
                <a:effectLst/>
                <a:latin typeface="Arial" panose="020B0604020202020204" pitchFamily="34" charset="0"/>
                <a:cs typeface="Arial" panose="020B0604020202020204" pitchFamily="34" charset="0"/>
              </a:rPr>
              <a:t>For more information, please copy and paste this link into your web browser to visit the strategic planning guide on family planning in humanitarian settings: </a:t>
            </a:r>
            <a:r>
              <a:rPr lang="en-US" sz="1200" b="0" i="0" u="sng" strike="noStrike" dirty="0">
                <a:solidFill>
                  <a:srgbClr val="000000"/>
                </a:solidFill>
                <a:effectLst/>
                <a:latin typeface="Arial" panose="020B0604020202020204" pitchFamily="34" charset="0"/>
                <a:cs typeface="Arial" panose="020B0604020202020204" pitchFamily="34" charset="0"/>
              </a:rPr>
              <a:t>https://www.fphighimpactpractices.org/guides/family-planning-in-humanitarian-settings/</a:t>
            </a:r>
            <a:endParaRPr lang="en-US" sz="1200" b="0" i="0" u="none" strike="noStrike" baseline="0" dirty="0">
              <a:solidFill>
                <a:srgbClr val="221E1F"/>
              </a:solidFill>
              <a:latin typeface="Arial" panose="020B0604020202020204" pitchFamily="34" charset="0"/>
              <a:cs typeface="Arial" panose="020B0604020202020204" pitchFamily="34" charset="0"/>
            </a:endParaRPr>
          </a:p>
          <a:p>
            <a:pPr marL="628650" lvl="1" indent="-171450">
              <a:spcAft>
                <a:spcPts val="2400"/>
              </a:spcAft>
              <a:buFont typeface="Arial" panose="020B0604020202020204" pitchFamily="34" charset="0"/>
              <a:buChar char="•"/>
            </a:pPr>
            <a:r>
              <a:rPr lang="en-US" sz="1200" b="0" i="0" u="none" strike="noStrike" baseline="0" dirty="0">
                <a:solidFill>
                  <a:srgbClr val="221E1F"/>
                </a:solidFill>
                <a:latin typeface="Arial" panose="020B0604020202020204" pitchFamily="34" charset="0"/>
                <a:cs typeface="Arial" panose="020B0604020202020204" pitchFamily="34" charset="0"/>
              </a:rPr>
              <a:t>Engaging the private sector can also expand geographic coverage and/or access to a wider choice of contraceptive methods.</a:t>
            </a: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13</a:t>
            </a:fld>
            <a:endParaRPr lang="en-US"/>
          </a:p>
        </p:txBody>
      </p:sp>
    </p:spTree>
    <p:extLst>
      <p:ext uri="{BB962C8B-B14F-4D97-AF65-F5344CB8AC3E}">
        <p14:creationId xmlns:p14="http://schemas.microsoft.com/office/powerpoint/2010/main" val="2193501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2400"/>
              </a:spcAft>
              <a:buFont typeface="Arial" panose="020B0604020202020204" pitchFamily="34" charset="0"/>
              <a:buChar char="•"/>
            </a:pPr>
            <a:r>
              <a:rPr lang="en-US" sz="1200" dirty="0">
                <a:latin typeface="Arial" panose="020B0604020202020204" pitchFamily="34" charset="0"/>
                <a:cs typeface="Arial" panose="020B0604020202020204" pitchFamily="34" charset="0"/>
              </a:rPr>
              <a:t>Can drive service delivery improvements</a:t>
            </a:r>
          </a:p>
          <a:p>
            <a:pPr marL="628650" lvl="1" indent="-171450">
              <a:spcAft>
                <a:spcPts val="2400"/>
              </a:spcAft>
              <a:buFont typeface="Arial" panose="020B0604020202020204" pitchFamily="34" charset="0"/>
              <a:buChar char="•"/>
            </a:pPr>
            <a:r>
              <a:rPr lang="en-US" sz="1200" b="0" i="0" u="none" strike="noStrike" baseline="0" dirty="0">
                <a:solidFill>
                  <a:srgbClr val="221E1F"/>
                </a:solidFill>
                <a:latin typeface="Arial" panose="020B0604020202020204" pitchFamily="34" charset="0"/>
                <a:cs typeface="Arial" panose="020B0604020202020204" pitchFamily="34" charset="0"/>
              </a:rPr>
              <a:t>A voucher accreditation process establishes standards of care and assists in developing the capacity of the voucher program to measure and monitor the quality of health services. </a:t>
            </a:r>
          </a:p>
          <a:p>
            <a:pPr marL="628650" lvl="1" indent="-171450">
              <a:spcAft>
                <a:spcPts val="2400"/>
              </a:spcAft>
              <a:buFont typeface="Arial" panose="020B0604020202020204" pitchFamily="34" charset="0"/>
              <a:buChar char="•"/>
            </a:pPr>
            <a:r>
              <a:rPr lang="en-US" sz="1200" b="0" i="0" u="none" strike="noStrike" baseline="0" dirty="0">
                <a:solidFill>
                  <a:srgbClr val="221E1F"/>
                </a:solidFill>
                <a:latin typeface="Arial" panose="020B0604020202020204" pitchFamily="34" charset="0"/>
                <a:cs typeface="Arial" panose="020B0604020202020204" pitchFamily="34" charset="0"/>
              </a:rPr>
              <a:t>Voucher payments offer providers a steady flow of income that can be reinvested in improving services. </a:t>
            </a:r>
          </a:p>
          <a:p>
            <a:pPr marL="1085850" lvl="2" indent="-171450">
              <a:spcAft>
                <a:spcPts val="2400"/>
              </a:spcAft>
              <a:buFont typeface="Arial" panose="020B0604020202020204" pitchFamily="34" charset="0"/>
              <a:buChar char="•"/>
            </a:pPr>
            <a:r>
              <a:rPr lang="en-US" sz="1200" b="0" i="0" u="none" strike="noStrike" baseline="0" dirty="0">
                <a:solidFill>
                  <a:srgbClr val="221E1F"/>
                </a:solidFill>
                <a:latin typeface="Arial" panose="020B0604020202020204" pitchFamily="34" charset="0"/>
                <a:cs typeface="Arial" panose="020B0604020202020204" pitchFamily="34" charset="0"/>
              </a:rPr>
              <a:t>In </a:t>
            </a:r>
            <a:r>
              <a:rPr lang="en-US" sz="1200" b="1" i="0" u="none" strike="noStrike" baseline="0" dirty="0">
                <a:solidFill>
                  <a:srgbClr val="221E1F"/>
                </a:solidFill>
                <a:latin typeface="Arial" panose="020B0604020202020204" pitchFamily="34" charset="0"/>
                <a:cs typeface="Arial" panose="020B0604020202020204" pitchFamily="34" charset="0"/>
              </a:rPr>
              <a:t>Kenya,</a:t>
            </a:r>
            <a:r>
              <a:rPr lang="en-US" sz="1200" b="0" i="0" u="none" strike="noStrike" baseline="0" dirty="0">
                <a:solidFill>
                  <a:srgbClr val="221E1F"/>
                </a:solidFill>
                <a:latin typeface="Arial" panose="020B0604020202020204" pitchFamily="34" charset="0"/>
                <a:cs typeface="Arial" panose="020B0604020202020204" pitchFamily="34" charset="0"/>
              </a:rPr>
              <a:t> 67% to 89% of providers used revenue from voucher payments to improve infrastructure, buy equipment or drugs and supplies, hire new or pay existing staff, or create patient amenities.</a:t>
            </a:r>
          </a:p>
          <a:p>
            <a:pPr marL="1085850" lvl="2" indent="-171450">
              <a:spcAft>
                <a:spcPts val="2400"/>
              </a:spcAft>
              <a:buFont typeface="Arial" panose="020B0604020202020204" pitchFamily="34" charset="0"/>
              <a:buChar char="•"/>
            </a:pPr>
            <a:r>
              <a:rPr lang="en-US" sz="1200" b="0" i="0" u="none" strike="noStrike" baseline="0" dirty="0">
                <a:solidFill>
                  <a:srgbClr val="221E1F"/>
                </a:solidFill>
                <a:latin typeface="Arial" panose="020B0604020202020204" pitchFamily="34" charset="0"/>
                <a:cs typeface="Arial" panose="020B0604020202020204" pitchFamily="34" charset="0"/>
              </a:rPr>
              <a:t>Voucher program health care providers in </a:t>
            </a:r>
            <a:r>
              <a:rPr lang="en-US" sz="1200" b="1" i="0" u="none" strike="noStrike" baseline="0" dirty="0">
                <a:solidFill>
                  <a:srgbClr val="221E1F"/>
                </a:solidFill>
                <a:latin typeface="Arial" panose="020B0604020202020204" pitchFamily="34" charset="0"/>
                <a:cs typeface="Arial" panose="020B0604020202020204" pitchFamily="34" charset="0"/>
              </a:rPr>
              <a:t>Nicaragua</a:t>
            </a:r>
            <a:r>
              <a:rPr lang="en-US" sz="1200" b="0" i="0" u="none" strike="noStrike" baseline="0" dirty="0">
                <a:solidFill>
                  <a:srgbClr val="221E1F"/>
                </a:solidFill>
                <a:latin typeface="Arial" panose="020B0604020202020204" pitchFamily="34" charset="0"/>
                <a:cs typeface="Arial" panose="020B0604020202020204" pitchFamily="34" charset="0"/>
              </a:rPr>
              <a:t> had better clinical knowledge, improved provider practices, and, to a lesser extent, improved provider attitudes toward adolescent use of family planning and STI services compared with providers not involved in the voucher program. Client satisfaction was significantly higher among adolescents using vouchers than among those without vouchers.</a:t>
            </a:r>
          </a:p>
          <a:p>
            <a:pPr marL="1085850" lvl="2" indent="-171450">
              <a:spcAft>
                <a:spcPts val="2400"/>
              </a:spcAft>
              <a:buFont typeface="Arial" panose="020B0604020202020204" pitchFamily="34" charset="0"/>
              <a:buChar char="•"/>
            </a:pPr>
            <a:r>
              <a:rPr lang="en-US" sz="1200" b="0" i="0" u="none" strike="noStrike" baseline="0" dirty="0">
                <a:solidFill>
                  <a:srgbClr val="221E1F"/>
                </a:solidFill>
                <a:latin typeface="Arial" panose="020B0604020202020204" pitchFamily="34" charset="0"/>
                <a:cs typeface="Arial" panose="020B0604020202020204" pitchFamily="34" charset="0"/>
              </a:rPr>
              <a:t>A study in </a:t>
            </a:r>
            <a:r>
              <a:rPr lang="en-US" sz="1200" b="1" i="0" u="none" strike="noStrike" baseline="0" dirty="0">
                <a:solidFill>
                  <a:srgbClr val="221E1F"/>
                </a:solidFill>
                <a:latin typeface="Arial" panose="020B0604020202020204" pitchFamily="34" charset="0"/>
                <a:cs typeface="Arial" panose="020B0604020202020204" pitchFamily="34" charset="0"/>
              </a:rPr>
              <a:t>Pakistan </a:t>
            </a:r>
            <a:r>
              <a:rPr lang="en-US" sz="1200" b="0" i="0" u="none" strike="noStrike" baseline="0" dirty="0">
                <a:solidFill>
                  <a:srgbClr val="221E1F"/>
                </a:solidFill>
                <a:latin typeface="Arial" panose="020B0604020202020204" pitchFamily="34" charset="0"/>
                <a:cs typeface="Arial" panose="020B0604020202020204" pitchFamily="34" charset="0"/>
              </a:rPr>
              <a:t>also noted improvement in quality standards in the provision of family planning information, services, and commodities, including the quality of counseling services, the method mix from which clients could choose, respect for clients’ privacy, and client satisfaction.</a:t>
            </a: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14</a:t>
            </a:fld>
            <a:endParaRPr lang="en-US"/>
          </a:p>
        </p:txBody>
      </p:sp>
    </p:spTree>
    <p:extLst>
      <p:ext uri="{BB962C8B-B14F-4D97-AF65-F5344CB8AC3E}">
        <p14:creationId xmlns:p14="http://schemas.microsoft.com/office/powerpoint/2010/main" val="8474666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1E1E1E"/>
                </a:solidFill>
                <a:latin typeface="Arial" panose="020B0604020202020204" pitchFamily="34" charset="0"/>
                <a:cs typeface="Arial" panose="020B0604020202020204" pitchFamily="34" charset="0"/>
              </a:rPr>
              <a:t>It is recommended that programs implementing family planning vouchers include the following indicators:</a:t>
            </a:r>
          </a:p>
        </p:txBody>
      </p:sp>
      <p:sp>
        <p:nvSpPr>
          <p:cNvPr id="4" name="Slide Number Placeholder 3"/>
          <p:cNvSpPr>
            <a:spLocks noGrp="1"/>
          </p:cNvSpPr>
          <p:nvPr>
            <p:ph type="sldNum" sz="quarter" idx="5"/>
          </p:nvPr>
        </p:nvSpPr>
        <p:spPr/>
        <p:txBody>
          <a:bodyPr/>
          <a:lstStyle/>
          <a:p>
            <a:fld id="{F519F06E-5C09-4463-ADDC-863B2CA6F140}" type="slidenum">
              <a:rPr lang="en-US" smtClean="0"/>
              <a:t>15</a:t>
            </a:fld>
            <a:endParaRPr lang="en-US"/>
          </a:p>
        </p:txBody>
      </p:sp>
    </p:spTree>
    <p:extLst>
      <p:ext uri="{BB962C8B-B14F-4D97-AF65-F5344CB8AC3E}">
        <p14:creationId xmlns:p14="http://schemas.microsoft.com/office/powerpoint/2010/main" val="16159230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latin typeface="Arial" panose="020B0604020202020204" pitchFamily="34" charset="0"/>
                <a:cs typeface="Arial" panose="020B0604020202020204" pitchFamily="34" charset="0"/>
              </a:rPr>
              <a:t>For more information, please copy and paste this link into your web browser to visit the Family Planning Vouchers HIP brief</a:t>
            </a:r>
            <a:r>
              <a:rPr lang="en-US" u="none" dirty="0">
                <a:latin typeface="Arial" panose="020B0604020202020204" pitchFamily="34" charset="0"/>
                <a:cs typeface="Arial" panose="020B0604020202020204" pitchFamily="34" charset="0"/>
              </a:rPr>
              <a:t>: </a:t>
            </a:r>
            <a:r>
              <a:rPr lang="en-US" u="sng" dirty="0">
                <a:latin typeface="Arial" panose="020B0604020202020204" pitchFamily="34" charset="0"/>
                <a:cs typeface="Arial" panose="020B0604020202020204" pitchFamily="34" charset="0"/>
              </a:rPr>
              <a:t>https://www.fphighimpactpractices.org/briefs/family-planning-vouchers/</a:t>
            </a:r>
          </a:p>
        </p:txBody>
      </p:sp>
      <p:sp>
        <p:nvSpPr>
          <p:cNvPr id="4" name="Slide Number Placeholder 3"/>
          <p:cNvSpPr>
            <a:spLocks noGrp="1"/>
          </p:cNvSpPr>
          <p:nvPr>
            <p:ph type="sldNum" sz="quarter" idx="5"/>
          </p:nvPr>
        </p:nvSpPr>
        <p:spPr/>
        <p:txBody>
          <a:bodyPr/>
          <a:lstStyle/>
          <a:p>
            <a:fld id="{F519F06E-5C09-4463-ADDC-863B2CA6F140}" type="slidenum">
              <a:rPr lang="en-US" smtClean="0"/>
              <a:t>16</a:t>
            </a:fld>
            <a:endParaRPr lang="en-US"/>
          </a:p>
        </p:txBody>
      </p:sp>
    </p:spTree>
    <p:extLst>
      <p:ext uri="{BB962C8B-B14F-4D97-AF65-F5344CB8AC3E}">
        <p14:creationId xmlns:p14="http://schemas.microsoft.com/office/powerpoint/2010/main" val="13314803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We have put together a collection of implementation tips for Family Planning Vouchers, in case you have additional time in your meeting. Further information about these tips can be found in the HIP brief.</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References from the literature on this HIP can be found here (copy and paste this link into your web browser): </a:t>
            </a:r>
            <a:r>
              <a:rPr lang="en-US" u="sng" dirty="0">
                <a:latin typeface="Arial" panose="020B0604020202020204" pitchFamily="34" charset="0"/>
                <a:cs typeface="Arial" panose="020B0604020202020204" pitchFamily="34" charset="0"/>
              </a:rPr>
              <a:t>https://www.fphighimpactpractices.org/wp-content/uploads/2019/06/family-planning-vouchers-references-june-2020.pdf</a:t>
            </a:r>
          </a:p>
        </p:txBody>
      </p:sp>
      <p:sp>
        <p:nvSpPr>
          <p:cNvPr id="4" name="Slide Number Placeholder 3"/>
          <p:cNvSpPr>
            <a:spLocks noGrp="1"/>
          </p:cNvSpPr>
          <p:nvPr>
            <p:ph type="sldNum" sz="quarter" idx="5"/>
          </p:nvPr>
        </p:nvSpPr>
        <p:spPr/>
        <p:txBody>
          <a:bodyPr/>
          <a:lstStyle/>
          <a:p>
            <a:fld id="{F519F06E-5C09-4463-ADDC-863B2CA6F140}" type="slidenum">
              <a:rPr lang="en-US" smtClean="0"/>
              <a:t>17</a:t>
            </a:fld>
            <a:endParaRPr lang="en-US"/>
          </a:p>
        </p:txBody>
      </p:sp>
    </p:spTree>
    <p:extLst>
      <p:ext uri="{BB962C8B-B14F-4D97-AF65-F5344CB8AC3E}">
        <p14:creationId xmlns:p14="http://schemas.microsoft.com/office/powerpoint/2010/main" val="37953541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baseline="0" dirty="0">
                <a:solidFill>
                  <a:srgbClr val="1E1E1E"/>
                </a:solidFill>
                <a:latin typeface="Arial" panose="020B0604020202020204" pitchFamily="34" charset="0"/>
                <a:cs typeface="Arial" panose="020B0604020202020204" pitchFamily="34" charset="0"/>
              </a:rPr>
              <a:t>These research questions, reviewed by the HIP technical advisory group, reflect the prioritized gaps in the evidence base specific to the topics reviewed in this brief and focus on the HIP criteria. </a:t>
            </a:r>
          </a:p>
        </p:txBody>
      </p:sp>
      <p:sp>
        <p:nvSpPr>
          <p:cNvPr id="4" name="Slide Number Placeholder 3"/>
          <p:cNvSpPr>
            <a:spLocks noGrp="1"/>
          </p:cNvSpPr>
          <p:nvPr>
            <p:ph type="sldNum" sz="quarter" idx="5"/>
          </p:nvPr>
        </p:nvSpPr>
        <p:spPr/>
        <p:txBody>
          <a:bodyPr/>
          <a:lstStyle/>
          <a:p>
            <a:fld id="{F519F06E-5C09-4463-ADDC-863B2CA6F140}" type="slidenum">
              <a:rPr lang="en-US" smtClean="0"/>
              <a:t>18</a:t>
            </a:fld>
            <a:endParaRPr lang="en-US"/>
          </a:p>
        </p:txBody>
      </p:sp>
    </p:spTree>
    <p:extLst>
      <p:ext uri="{BB962C8B-B14F-4D97-AF65-F5344CB8AC3E}">
        <p14:creationId xmlns:p14="http://schemas.microsoft.com/office/powerpoint/2010/main" val="27530281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u="none" strike="noStrike" baseline="0" dirty="0">
                <a:solidFill>
                  <a:srgbClr val="004991"/>
                </a:solidFill>
                <a:latin typeface="Arial" panose="020B0604020202020204" pitchFamily="34" charset="0"/>
                <a:cs typeface="Arial" panose="020B0604020202020204" pitchFamily="34" charset="0"/>
              </a:rPr>
              <a:t>Voucher programs work best where: </a:t>
            </a:r>
            <a:endParaRPr lang="en-US" sz="1200" b="0" i="0" u="none" strike="noStrike" baseline="0" dirty="0">
              <a:solidFill>
                <a:srgbClr val="004991"/>
              </a:solidFill>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US" sz="1200" b="0" i="0" u="none" strike="noStrike" baseline="0" dirty="0">
                <a:solidFill>
                  <a:srgbClr val="221E1F"/>
                </a:solidFill>
                <a:latin typeface="Arial" panose="020B0604020202020204" pitchFamily="34" charset="0"/>
                <a:cs typeface="Arial" panose="020B0604020202020204" pitchFamily="34" charset="0"/>
              </a:rPr>
              <a:t>Financial and other access barriers restrict access to contraceptives among a specific underserved client group. </a:t>
            </a:r>
          </a:p>
          <a:p>
            <a:pPr marL="171450" indent="-171450" algn="l">
              <a:buFont typeface="Arial" panose="020B0604020202020204" pitchFamily="34" charset="0"/>
              <a:buChar char="•"/>
            </a:pPr>
            <a:r>
              <a:rPr lang="en-US" sz="1200" b="0" i="0" u="none" strike="noStrike" baseline="0" dirty="0">
                <a:solidFill>
                  <a:srgbClr val="221E1F"/>
                </a:solidFill>
                <a:latin typeface="Arial" panose="020B0604020202020204" pitchFamily="34" charset="0"/>
                <a:cs typeface="Arial" panose="020B0604020202020204" pitchFamily="34" charset="0"/>
              </a:rPr>
              <a:t>Eligible clients can be accurately identified and effectively reached. </a:t>
            </a:r>
          </a:p>
          <a:p>
            <a:pPr marL="171450" indent="-171450" algn="l">
              <a:buFont typeface="Arial" panose="020B0604020202020204" pitchFamily="34" charset="0"/>
              <a:buChar char="•"/>
            </a:pPr>
            <a:r>
              <a:rPr lang="en-US" sz="1200" b="0" i="0" u="none" strike="noStrike" baseline="0" dirty="0">
                <a:solidFill>
                  <a:srgbClr val="221E1F"/>
                </a:solidFill>
                <a:latin typeface="Arial" panose="020B0604020202020204" pitchFamily="34" charset="0"/>
                <a:cs typeface="Arial" panose="020B0604020202020204" pitchFamily="34" charset="0"/>
              </a:rPr>
              <a:t>Adequate resources exist to implement vouchers at sufficient scale and over a long enough period of time to justify a fully functional voucher management system. </a:t>
            </a:r>
          </a:p>
          <a:p>
            <a:pPr marL="171450" indent="-171450" algn="l">
              <a:buFont typeface="Arial" panose="020B0604020202020204" pitchFamily="34" charset="0"/>
              <a:buChar char="•"/>
            </a:pPr>
            <a:r>
              <a:rPr lang="en-US" sz="1200" b="0" i="0" u="none" strike="noStrike" baseline="0" dirty="0">
                <a:solidFill>
                  <a:srgbClr val="221E1F"/>
                </a:solidFill>
                <a:latin typeface="Arial" panose="020B0604020202020204" pitchFamily="34" charset="0"/>
                <a:cs typeface="Arial" panose="020B0604020202020204" pitchFamily="34" charset="0"/>
              </a:rPr>
              <a:t>There is at least one, but optimally more, providers with the potential capacity to provide contraceptive services, including voluntary long-acting reversible contraceptives and permanent methods. </a:t>
            </a:r>
          </a:p>
          <a:p>
            <a:pPr marL="171450" indent="-171450" algn="l">
              <a:buFont typeface="Arial" panose="020B0604020202020204" pitchFamily="34" charset="0"/>
              <a:buChar char="•"/>
            </a:pPr>
            <a:r>
              <a:rPr lang="en-US" sz="1200" b="0" i="0" u="none" strike="noStrike" baseline="0" dirty="0">
                <a:solidFill>
                  <a:srgbClr val="221E1F"/>
                </a:solidFill>
                <a:latin typeface="Arial" panose="020B0604020202020204" pitchFamily="34" charset="0"/>
                <a:cs typeface="Arial" panose="020B0604020202020204" pitchFamily="34" charset="0"/>
              </a:rPr>
              <a:t>Robust supply-side mechanisms are in place to build and assure service quality, including sanctions for providers who do not meet quality standards. </a:t>
            </a:r>
          </a:p>
          <a:p>
            <a:pPr algn="l"/>
            <a:endParaRPr lang="en-US" sz="1200" b="0" i="0" u="none" strike="noStrike" baseline="0" dirty="0">
              <a:solidFill>
                <a:srgbClr val="221E1F"/>
              </a:solidFill>
              <a:latin typeface="Arial" panose="020B0604020202020204" pitchFamily="34" charset="0"/>
              <a:cs typeface="Arial" panose="020B0604020202020204" pitchFamily="34" charset="0"/>
            </a:endParaRPr>
          </a:p>
          <a:p>
            <a:pPr algn="l"/>
            <a:r>
              <a:rPr lang="en-US" sz="1200" b="1" i="0" u="none" strike="noStrike" baseline="0" dirty="0">
                <a:solidFill>
                  <a:srgbClr val="004991"/>
                </a:solidFill>
                <a:latin typeface="Arial" panose="020B0604020202020204" pitchFamily="34" charset="0"/>
                <a:cs typeface="Arial" panose="020B0604020202020204" pitchFamily="34" charset="0"/>
              </a:rPr>
              <a:t>Factors contributing to failure of voucher programs: </a:t>
            </a:r>
            <a:endParaRPr lang="en-US" sz="1200" b="0" i="0" u="none" strike="noStrike" baseline="0" dirty="0">
              <a:solidFill>
                <a:srgbClr val="004991"/>
              </a:solidFill>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US" sz="1200" b="0" i="0" u="none" strike="noStrike" baseline="0" dirty="0">
                <a:solidFill>
                  <a:srgbClr val="221E1F"/>
                </a:solidFill>
                <a:latin typeface="Arial" panose="020B0604020202020204" pitchFamily="34" charset="0"/>
                <a:cs typeface="Arial" panose="020B0604020202020204" pitchFamily="34" charset="0"/>
              </a:rPr>
              <a:t>Poor management of voucher distributors and inadequate attention to voucher distribution and marketing </a:t>
            </a:r>
          </a:p>
          <a:p>
            <a:pPr marL="171450" indent="-171450" algn="l">
              <a:buFont typeface="Arial" panose="020B0604020202020204" pitchFamily="34" charset="0"/>
              <a:buChar char="•"/>
            </a:pPr>
            <a:r>
              <a:rPr lang="en-US" sz="1200" b="0" i="0" u="none" strike="noStrike" baseline="0" dirty="0">
                <a:solidFill>
                  <a:srgbClr val="221E1F"/>
                </a:solidFill>
                <a:latin typeface="Arial" panose="020B0604020202020204" pitchFamily="34" charset="0"/>
                <a:cs typeface="Arial" panose="020B0604020202020204" pitchFamily="34" charset="0"/>
              </a:rPr>
              <a:t>Provider reimbursement is not set appropriately to make up for the costs of delivering services. </a:t>
            </a:r>
          </a:p>
          <a:p>
            <a:pPr marL="171450" indent="-171450" algn="l">
              <a:buFont typeface="Arial" panose="020B0604020202020204" pitchFamily="34" charset="0"/>
              <a:buChar char="•"/>
            </a:pPr>
            <a:r>
              <a:rPr lang="en-US" sz="1200" b="0" i="0" u="none" strike="noStrike" baseline="0" dirty="0">
                <a:solidFill>
                  <a:srgbClr val="221E1F"/>
                </a:solidFill>
                <a:latin typeface="Arial" panose="020B0604020202020204" pitchFamily="34" charset="0"/>
                <a:cs typeface="Arial" panose="020B0604020202020204" pitchFamily="34" charset="0"/>
              </a:rPr>
              <a:t>Providers are not reimbursed in a timely manner for voucher services rendered. </a:t>
            </a:r>
          </a:p>
          <a:p>
            <a:pPr marL="171450" indent="-171450" algn="l">
              <a:buFont typeface="Arial" panose="020B0604020202020204" pitchFamily="34" charset="0"/>
              <a:buChar char="•"/>
            </a:pPr>
            <a:r>
              <a:rPr lang="en-US" sz="1200" b="0" i="0" u="none" strike="noStrike" baseline="0" dirty="0">
                <a:solidFill>
                  <a:srgbClr val="221E1F"/>
                </a:solidFill>
                <a:latin typeface="Arial" panose="020B0604020202020204" pitchFamily="34" charset="0"/>
                <a:cs typeface="Arial" panose="020B0604020202020204" pitchFamily="34" charset="0"/>
              </a:rPr>
              <a:t>Definition of what is included in the voucher service package is not clear to the provider and/or the client. </a:t>
            </a:r>
          </a:p>
          <a:p>
            <a:pPr marL="171450" indent="-171450" algn="l">
              <a:buFont typeface="Arial" panose="020B0604020202020204" pitchFamily="34" charset="0"/>
              <a:buChar char="•"/>
            </a:pPr>
            <a:r>
              <a:rPr lang="en-US" sz="1200" b="0" i="0" u="none" strike="noStrike" baseline="0" dirty="0">
                <a:solidFill>
                  <a:srgbClr val="221E1F"/>
                </a:solidFill>
                <a:latin typeface="Arial" panose="020B0604020202020204" pitchFamily="34" charset="0"/>
                <a:cs typeface="Arial" panose="020B0604020202020204" pitchFamily="34" charset="0"/>
              </a:rPr>
              <a:t>Ability to verify voucher service delivery is limited </a:t>
            </a:r>
          </a:p>
          <a:p>
            <a:pPr marL="171450" indent="-171450" algn="l">
              <a:buFont typeface="Arial" panose="020B0604020202020204" pitchFamily="34" charset="0"/>
              <a:buChar char="•"/>
            </a:pPr>
            <a:r>
              <a:rPr lang="en-US" sz="1200" b="0" i="0" u="none" strike="noStrike" baseline="0" dirty="0">
                <a:solidFill>
                  <a:srgbClr val="221E1F"/>
                </a:solidFill>
                <a:latin typeface="Arial" panose="020B0604020202020204" pitchFamily="34" charset="0"/>
                <a:cs typeface="Arial" panose="020B0604020202020204" pitchFamily="34" charset="0"/>
              </a:rPr>
              <a:t>Poor design of voucher program such that target groups are not optimally reached or services covered are not those desired by target groups </a:t>
            </a:r>
          </a:p>
        </p:txBody>
      </p:sp>
      <p:sp>
        <p:nvSpPr>
          <p:cNvPr id="4" name="Slide Number Placeholder 3"/>
          <p:cNvSpPr>
            <a:spLocks noGrp="1"/>
          </p:cNvSpPr>
          <p:nvPr>
            <p:ph type="sldNum" sz="quarter" idx="5"/>
          </p:nvPr>
        </p:nvSpPr>
        <p:spPr/>
        <p:txBody>
          <a:bodyPr/>
          <a:lstStyle/>
          <a:p>
            <a:fld id="{F519F06E-5C09-4463-ADDC-863B2CA6F140}" type="slidenum">
              <a:rPr lang="en-US" smtClean="0"/>
              <a:t>19</a:t>
            </a:fld>
            <a:endParaRPr lang="en-US"/>
          </a:p>
        </p:txBody>
      </p:sp>
    </p:spTree>
    <p:extLst>
      <p:ext uri="{BB962C8B-B14F-4D97-AF65-F5344CB8AC3E}">
        <p14:creationId xmlns:p14="http://schemas.microsoft.com/office/powerpoint/2010/main" val="2933033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Thank you for using this slide deck! This is a product derived from the HIP brief to assist you in presenting to a variety of audiences. Instructions and additional resources are included in the notes of each slide for your convenience. There is a wealth of information and resources in the “Notes” section of each slide.</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This presentation is divided in three parts: an Introduction to the High Impact Practices (HIPs) in Family Planning, Family Planning Vouchers, and Extra Slides.</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logo for your organization or ministry may be added to these slides. The web addresses provided in the “Notes” section of each slide can be copied and pasted into your web browser.</a:t>
            </a:r>
          </a:p>
        </p:txBody>
      </p:sp>
      <p:sp>
        <p:nvSpPr>
          <p:cNvPr id="4" name="Slide Number Placeholder 3"/>
          <p:cNvSpPr>
            <a:spLocks noGrp="1"/>
          </p:cNvSpPr>
          <p:nvPr>
            <p:ph type="sldNum" sz="quarter" idx="5"/>
          </p:nvPr>
        </p:nvSpPr>
        <p:spPr/>
        <p:txBody>
          <a:bodyPr/>
          <a:lstStyle/>
          <a:p>
            <a:fld id="{F519F06E-5C09-4463-ADDC-863B2CA6F140}" type="slidenum">
              <a:rPr lang="en-US" smtClean="0"/>
              <a:t>2</a:t>
            </a:fld>
            <a:endParaRPr lang="en-US"/>
          </a:p>
        </p:txBody>
      </p:sp>
    </p:spTree>
    <p:extLst>
      <p:ext uri="{BB962C8B-B14F-4D97-AF65-F5344CB8AC3E}">
        <p14:creationId xmlns:p14="http://schemas.microsoft.com/office/powerpoint/2010/main" val="2595039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latin typeface="Arial" panose="020B0604020202020204" pitchFamily="34" charset="0"/>
                <a:cs typeface="Arial" panose="020B0604020202020204" pitchFamily="34" charset="0"/>
              </a:rPr>
              <a:t>Reaching intended Beneficiaries</a:t>
            </a:r>
            <a:endParaRPr lang="en-US" sz="1200" dirty="0">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US" sz="1200" dirty="0">
                <a:latin typeface="Arial" panose="020B0604020202020204" pitchFamily="34" charset="0"/>
                <a:cs typeface="Arial" panose="020B0604020202020204" pitchFamily="34" charset="0"/>
              </a:rPr>
              <a:t>Invest in </a:t>
            </a:r>
            <a:r>
              <a:rPr lang="en-US" sz="1200" b="1" dirty="0">
                <a:latin typeface="Arial" panose="020B0604020202020204" pitchFamily="34" charset="0"/>
                <a:cs typeface="Arial" panose="020B0604020202020204" pitchFamily="34" charset="0"/>
              </a:rPr>
              <a:t>voucher distribution</a:t>
            </a:r>
            <a:r>
              <a:rPr lang="en-US" sz="1200" dirty="0">
                <a:latin typeface="Arial" panose="020B0604020202020204" pitchFamily="34" charset="0"/>
                <a:cs typeface="Arial" panose="020B0604020202020204" pitchFamily="34" charset="0"/>
              </a:rPr>
              <a:t>.</a:t>
            </a:r>
            <a:endParaRPr lang="en-US" sz="1200" b="0" i="0" u="none" strike="noStrike" baseline="0" dirty="0">
              <a:solidFill>
                <a:srgbClr val="000000"/>
              </a:solidFill>
              <a:latin typeface="Arial" panose="020B0604020202020204" pitchFamily="34" charset="0"/>
              <a:cs typeface="Arial" panose="020B0604020202020204" pitchFamily="34" charset="0"/>
            </a:endParaRPr>
          </a:p>
          <a:p>
            <a:pPr marL="628650" lvl="1" indent="-171450" algn="l">
              <a:buFont typeface="Arial" panose="020B0604020202020204" pitchFamily="34" charset="0"/>
              <a:buChar char="•"/>
            </a:pPr>
            <a:r>
              <a:rPr lang="en-US" sz="1200" b="0" i="0" u="none" strike="noStrike" baseline="0" dirty="0">
                <a:solidFill>
                  <a:srgbClr val="221E1F"/>
                </a:solidFill>
                <a:latin typeface="Arial" panose="020B0604020202020204" pitchFamily="34" charset="0"/>
                <a:cs typeface="Arial" panose="020B0604020202020204" pitchFamily="34" charset="0"/>
              </a:rPr>
              <a:t>Voucher distribution involves identifying members of the client population in a way that is cost-effective, respectful of beneficiary confidentiality and needs, and timely for the beneficiary. </a:t>
            </a:r>
          </a:p>
          <a:p>
            <a:pPr marL="628650" lvl="1" indent="-171450" algn="l">
              <a:buFont typeface="Arial" panose="020B0604020202020204" pitchFamily="34" charset="0"/>
              <a:buChar char="•"/>
            </a:pPr>
            <a:r>
              <a:rPr lang="en-US" sz="1200" b="0" i="0" u="none" strike="noStrike" baseline="0" dirty="0">
                <a:solidFill>
                  <a:srgbClr val="221E1F"/>
                </a:solidFill>
                <a:latin typeface="Arial" panose="020B0604020202020204" pitchFamily="34" charset="0"/>
                <a:cs typeface="Arial" panose="020B0604020202020204" pitchFamily="34" charset="0"/>
              </a:rPr>
              <a:t>Consider working with existing digital platforms or community structures, such as </a:t>
            </a:r>
            <a:r>
              <a:rPr lang="en-US" sz="1200" b="1" i="0" u="none" strike="noStrike" baseline="0" dirty="0">
                <a:solidFill>
                  <a:srgbClr val="004991"/>
                </a:solidFill>
                <a:latin typeface="Arial" panose="020B0604020202020204" pitchFamily="34" charset="0"/>
                <a:cs typeface="Arial" panose="020B0604020202020204" pitchFamily="34" charset="0"/>
              </a:rPr>
              <a:t>community health workers (CHWs</a:t>
            </a:r>
            <a:r>
              <a:rPr lang="en-US" sz="1200" b="0" i="0" u="none" strike="noStrike" baseline="0" dirty="0">
                <a:solidFill>
                  <a:srgbClr val="004991"/>
                </a:solidFill>
                <a:latin typeface="Arial" panose="020B0604020202020204" pitchFamily="34" charset="0"/>
                <a:cs typeface="Arial" panose="020B0604020202020204" pitchFamily="34" charset="0"/>
              </a:rPr>
              <a:t>)</a:t>
            </a:r>
            <a:r>
              <a:rPr lang="en-US" sz="1200" b="0" i="0" u="none" strike="noStrike" baseline="0" dirty="0">
                <a:solidFill>
                  <a:srgbClr val="221E1F"/>
                </a:solidFill>
                <a:latin typeface="Arial" panose="020B0604020202020204" pitchFamily="34" charset="0"/>
                <a:cs typeface="Arial" panose="020B0604020202020204" pitchFamily="34" charset="0"/>
              </a:rPr>
              <a:t>, particularly when trying to reach youth who may face social barriers to accessing services and adopting contraception. </a:t>
            </a:r>
          </a:p>
          <a:p>
            <a:pPr marL="1085850" lvl="2" indent="-171450" algn="l">
              <a:buFont typeface="Arial" panose="020B0604020202020204" pitchFamily="34" charset="0"/>
              <a:buChar char="•"/>
            </a:pPr>
            <a:r>
              <a:rPr lang="en-US" sz="1200" b="0" i="0" u="none" strike="noStrike" baseline="0" dirty="0">
                <a:solidFill>
                  <a:srgbClr val="221E1F"/>
                </a:solidFill>
                <a:latin typeface="Arial" panose="020B0604020202020204" pitchFamily="34" charset="0"/>
                <a:cs typeface="Arial" panose="020B0604020202020204" pitchFamily="34" charset="0"/>
              </a:rPr>
              <a:t>Remuneration to CHWs should not incentivize promotion of particular contraceptive methods and can be mainstreamed into a well-rounded financial and non-financial remuneration strategy.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solidFill>
                  <a:srgbClr val="1E1E1E"/>
                </a:solidFill>
                <a:latin typeface="Arial" panose="020B0604020202020204" pitchFamily="34" charset="0"/>
                <a:cs typeface="Arial" panose="020B0604020202020204" pitchFamily="34" charset="0"/>
              </a:rPr>
              <a:t>For more information about Community Health Workers (CHWs), please copy and paste this link into your web browser to visit the related HIP brief: </a:t>
            </a:r>
            <a:r>
              <a:rPr lang="en-US" u="sng" dirty="0">
                <a:latin typeface="Arial" panose="020B0604020202020204" pitchFamily="34" charset="0"/>
                <a:cs typeface="Arial" panose="020B0604020202020204" pitchFamily="34" charset="0"/>
              </a:rPr>
              <a:t>https://www.fphighimpactpractices.org/briefs/community-health-workers/</a:t>
            </a:r>
            <a:endParaRPr lang="en-US" sz="1200" b="0" i="0" u="none" strike="noStrike" baseline="0" dirty="0">
              <a:solidFill>
                <a:srgbClr val="221E1F"/>
              </a:solidFill>
              <a:latin typeface="Arial" panose="020B0604020202020204" pitchFamily="34" charset="0"/>
              <a:cs typeface="Arial" panose="020B0604020202020204" pitchFamily="34" charset="0"/>
            </a:endParaRPr>
          </a:p>
          <a:p>
            <a:pPr marL="628650" lvl="1" indent="-171450" algn="l">
              <a:buFont typeface="Arial" panose="020B0604020202020204" pitchFamily="34" charset="0"/>
              <a:buChar char="•"/>
            </a:pPr>
            <a:r>
              <a:rPr lang="en-US" sz="1200" b="0" i="0" u="none" strike="noStrike" baseline="0" dirty="0">
                <a:solidFill>
                  <a:srgbClr val="221E1F"/>
                </a:solidFill>
                <a:latin typeface="Arial" panose="020B0604020202020204" pitchFamily="34" charset="0"/>
                <a:cs typeface="Arial" panose="020B0604020202020204" pitchFamily="34" charset="0"/>
              </a:rPr>
              <a:t>Distributors need to be adequately trained using a client-centered approach that supports voluntary choice. While it can be challenging to implement, supportive supervision of community-level distribution is essential. </a:t>
            </a:r>
          </a:p>
          <a:p>
            <a:pPr marL="1085850" lvl="2" indent="-171450" algn="l">
              <a:buFont typeface="Arial" panose="020B0604020202020204" pitchFamily="34" charset="0"/>
              <a:buChar char="•"/>
            </a:pPr>
            <a:r>
              <a:rPr lang="en-US" sz="1200" b="0" i="0" u="none" strike="noStrike" baseline="0" dirty="0">
                <a:solidFill>
                  <a:srgbClr val="221E1F"/>
                </a:solidFill>
                <a:latin typeface="Arial" panose="020B0604020202020204" pitchFamily="34" charset="0"/>
                <a:cs typeface="Arial" panose="020B0604020202020204" pitchFamily="34" charset="0"/>
              </a:rPr>
              <a:t>Client and provider-facing </a:t>
            </a:r>
            <a:r>
              <a:rPr lang="en-US" sz="1200" b="1" i="0" u="none" strike="noStrike" baseline="0" dirty="0">
                <a:solidFill>
                  <a:srgbClr val="004991"/>
                </a:solidFill>
                <a:latin typeface="Arial" panose="020B0604020202020204" pitchFamily="34" charset="0"/>
                <a:cs typeface="Arial" panose="020B0604020202020204" pitchFamily="34" charset="0"/>
              </a:rPr>
              <a:t>digital technologies</a:t>
            </a:r>
            <a:r>
              <a:rPr lang="en-US" sz="1200" b="0" i="0" u="none" strike="noStrike" baseline="0" dirty="0">
                <a:solidFill>
                  <a:srgbClr val="221E1F"/>
                </a:solidFill>
                <a:latin typeface="Arial" panose="020B0604020202020204" pitchFamily="34" charset="0"/>
                <a:cs typeface="Arial" panose="020B0604020202020204" pitchFamily="34" charset="0"/>
              </a:rPr>
              <a:t>, where appropriate such as facilitating client health education, client identification, provider payments, provider support or client follow up, may help.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baseline="0" dirty="0">
                <a:solidFill>
                  <a:srgbClr val="1E1E1E"/>
                </a:solidFill>
                <a:latin typeface="Arial" panose="020B0604020202020204" pitchFamily="34" charset="0"/>
                <a:cs typeface="Arial" panose="020B0604020202020204" pitchFamily="34" charset="0"/>
              </a:rPr>
              <a:t>For more information about Digital Health for Systems, please copy and paste this link into your web browser to visit the related HIP brief: </a:t>
            </a:r>
            <a:r>
              <a:rPr lang="en-US" u="sng" dirty="0">
                <a:latin typeface="Arial" panose="020B0604020202020204" pitchFamily="34" charset="0"/>
                <a:cs typeface="Arial" panose="020B0604020202020204" pitchFamily="34" charset="0"/>
              </a:rPr>
              <a:t>https://www.fphighimpactpractices.org/briefs/digital-health-systems/</a:t>
            </a:r>
            <a:endParaRPr lang="en-US" sz="1200" dirty="0">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US" sz="1200" dirty="0">
                <a:latin typeface="Arial" panose="020B0604020202020204" pitchFamily="34" charset="0"/>
                <a:cs typeface="Arial" panose="020B0604020202020204" pitchFamily="34" charset="0"/>
              </a:rPr>
              <a:t>Develop clear, feasible </a:t>
            </a:r>
            <a:r>
              <a:rPr lang="en-US" sz="1200" b="1" dirty="0">
                <a:latin typeface="Arial" panose="020B0604020202020204" pitchFamily="34" charset="0"/>
                <a:cs typeface="Arial" panose="020B0604020202020204" pitchFamily="34" charset="0"/>
              </a:rPr>
              <a:t>eligibility criteria</a:t>
            </a:r>
            <a:r>
              <a:rPr lang="en-US" sz="1200" dirty="0">
                <a:latin typeface="Arial" panose="020B0604020202020204" pitchFamily="34" charset="0"/>
                <a:cs typeface="Arial" panose="020B0604020202020204" pitchFamily="34" charset="0"/>
              </a:rPr>
              <a:t>.</a:t>
            </a:r>
          </a:p>
          <a:p>
            <a:pPr marL="628650" lvl="1" indent="-171450" algn="l">
              <a:buFont typeface="Arial" panose="020B0604020202020204" pitchFamily="34" charset="0"/>
              <a:buChar char="•"/>
            </a:pPr>
            <a:r>
              <a:rPr lang="en-US" sz="1200" b="0" i="0" u="none" strike="noStrike" baseline="0" dirty="0">
                <a:solidFill>
                  <a:srgbClr val="221E1F"/>
                </a:solidFill>
                <a:latin typeface="Arial" panose="020B0604020202020204" pitchFamily="34" charset="0"/>
                <a:cs typeface="Arial" panose="020B0604020202020204" pitchFamily="34" charset="0"/>
              </a:rPr>
              <a:t>Poverty assessment tools are typically in the form of questionnaires and are used to assess eligibility for vouchers based on wealth assets (e.g., EquityTool.org).</a:t>
            </a:r>
          </a:p>
          <a:p>
            <a:pPr marL="628650" lvl="1" indent="-171450" algn="l">
              <a:buFont typeface="Arial" panose="020B0604020202020204" pitchFamily="34" charset="0"/>
              <a:buChar char="•"/>
            </a:pPr>
            <a:r>
              <a:rPr lang="en-US" sz="1200" b="0" i="0" u="none" strike="noStrike" baseline="0" dirty="0">
                <a:solidFill>
                  <a:srgbClr val="221E1F"/>
                </a:solidFill>
                <a:latin typeface="Arial" panose="020B0604020202020204" pitchFamily="34" charset="0"/>
                <a:cs typeface="Arial" panose="020B0604020202020204" pitchFamily="34" charset="0"/>
              </a:rPr>
              <a:t>Some countries, like </a:t>
            </a:r>
            <a:r>
              <a:rPr lang="en-US" sz="1200" b="1" i="0" u="none" strike="noStrike" baseline="0" dirty="0">
                <a:solidFill>
                  <a:srgbClr val="221E1F"/>
                </a:solidFill>
                <a:latin typeface="Arial" panose="020B0604020202020204" pitchFamily="34" charset="0"/>
                <a:cs typeface="Arial" panose="020B0604020202020204" pitchFamily="34" charset="0"/>
              </a:rPr>
              <a:t>India</a:t>
            </a:r>
            <a:r>
              <a:rPr lang="en-US" sz="1200" b="0" i="0" u="none" strike="noStrike" baseline="0" dirty="0">
                <a:solidFill>
                  <a:srgbClr val="221E1F"/>
                </a:solidFill>
                <a:latin typeface="Arial" panose="020B0604020202020204" pitchFamily="34" charset="0"/>
                <a:cs typeface="Arial" panose="020B0604020202020204" pitchFamily="34" charset="0"/>
              </a:rPr>
              <a:t>, use an established standard, such as the “below poverty line” or poverty card. Other programs demark geographic areas as poor or vulnerable communities, called geographic targeting. </a:t>
            </a:r>
          </a:p>
          <a:p>
            <a:pPr marL="628650" lvl="1" indent="-171450" algn="l">
              <a:buFont typeface="Arial" panose="020B0604020202020204" pitchFamily="34" charset="0"/>
              <a:buChar char="•"/>
            </a:pPr>
            <a:r>
              <a:rPr lang="en-US" sz="1200" b="0" i="0" u="none" strike="noStrike" baseline="0" dirty="0">
                <a:solidFill>
                  <a:srgbClr val="221E1F"/>
                </a:solidFill>
                <a:latin typeface="Arial" panose="020B0604020202020204" pitchFamily="34" charset="0"/>
                <a:cs typeface="Arial" panose="020B0604020202020204" pitchFamily="34" charset="0"/>
              </a:rPr>
              <a:t>Debate is ongoing about means testing, which can be expensive, time-consuming, and intrusive, and geographic targeting, which is less accurate but simpler and at lower cost.</a:t>
            </a:r>
          </a:p>
          <a:p>
            <a:pPr marL="628650" lvl="1" indent="-171450" algn="l">
              <a:buFont typeface="Arial" panose="020B0604020202020204" pitchFamily="34" charset="0"/>
              <a:buChar char="•"/>
            </a:pPr>
            <a:r>
              <a:rPr lang="en-US" sz="1200" b="0" i="0" u="none" strike="noStrike" baseline="0" dirty="0">
                <a:solidFill>
                  <a:srgbClr val="221E1F"/>
                </a:solidFill>
                <a:latin typeface="Arial" panose="020B0604020202020204" pitchFamily="34" charset="0"/>
                <a:cs typeface="Arial" panose="020B0604020202020204" pitchFamily="34" charset="0"/>
              </a:rPr>
              <a:t>Voucher programs are increasingly opting for geographic targeting alongside training of voucher distributors to identify eligible clients. </a:t>
            </a: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20</a:t>
            </a:fld>
            <a:endParaRPr lang="en-US"/>
          </a:p>
        </p:txBody>
      </p:sp>
    </p:spTree>
    <p:extLst>
      <p:ext uri="{BB962C8B-B14F-4D97-AF65-F5344CB8AC3E}">
        <p14:creationId xmlns:p14="http://schemas.microsoft.com/office/powerpoint/2010/main" val="38292076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latin typeface="Arial" panose="020B0604020202020204" pitchFamily="34" charset="0"/>
                <a:cs typeface="Arial" panose="020B0604020202020204" pitchFamily="34" charset="0"/>
              </a:rPr>
              <a:t>Reaching intended Beneficiaries</a:t>
            </a:r>
            <a:endParaRPr lang="en-US" sz="1200" dirty="0">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US" sz="1200" dirty="0">
                <a:latin typeface="Arial" panose="020B0604020202020204" pitchFamily="34" charset="0"/>
                <a:cs typeface="Arial" panose="020B0604020202020204" pitchFamily="34" charset="0"/>
              </a:rPr>
              <a:t>Vouchers should be designed using </a:t>
            </a:r>
            <a:r>
              <a:rPr lang="en-US" sz="1200" b="1" dirty="0">
                <a:latin typeface="Arial" panose="020B0604020202020204" pitchFamily="34" charset="0"/>
                <a:cs typeface="Arial" panose="020B0604020202020204" pitchFamily="34" charset="0"/>
              </a:rPr>
              <a:t>social and behavior change principles </a:t>
            </a:r>
            <a:r>
              <a:rPr lang="en-US" sz="1200" dirty="0">
                <a:latin typeface="Arial" panose="020B0604020202020204" pitchFamily="34" charset="0"/>
                <a:cs typeface="Arial" panose="020B0604020202020204" pitchFamily="34" charset="0"/>
              </a:rPr>
              <a:t>and best practices.</a:t>
            </a:r>
          </a:p>
          <a:p>
            <a:pPr marL="628650" lvl="1" indent="-171450" algn="l">
              <a:buFont typeface="Arial" panose="020B0604020202020204" pitchFamily="34" charset="0"/>
              <a:buChar char="•"/>
            </a:pPr>
            <a:r>
              <a:rPr lang="en-US" sz="1200" b="0" i="0" u="none" strike="noStrike" baseline="0" dirty="0">
                <a:solidFill>
                  <a:srgbClr val="221E1F"/>
                </a:solidFill>
                <a:latin typeface="Arial" panose="020B0604020202020204" pitchFamily="34" charset="0"/>
                <a:cs typeface="Arial" panose="020B0604020202020204" pitchFamily="34" charset="0"/>
              </a:rPr>
              <a:t>Vouchers constitute a key component of comprehensive demand generation that improves knowledge of and access to contraceptive methods among disadvantaged audience groups. </a:t>
            </a:r>
          </a:p>
          <a:p>
            <a:pPr marL="628650" lvl="1" indent="-171450" algn="l">
              <a:buFont typeface="Arial" panose="020B0604020202020204" pitchFamily="34" charset="0"/>
              <a:buChar char="•"/>
            </a:pPr>
            <a:r>
              <a:rPr lang="en-US" sz="1200" b="0" i="0" u="none" strike="noStrike" baseline="0" dirty="0">
                <a:solidFill>
                  <a:srgbClr val="221E1F"/>
                </a:solidFill>
                <a:latin typeface="Arial" panose="020B0604020202020204" pitchFamily="34" charset="0"/>
                <a:cs typeface="Arial" panose="020B0604020202020204" pitchFamily="34" charset="0"/>
              </a:rPr>
              <a:t>Promotion of voucher programs should be integrated into broader family planning campaign channels (e.g., mass media, digital, print, outreach, community forums) and messages to maximize reach. </a:t>
            </a:r>
          </a:p>
          <a:p>
            <a:pPr marL="628650" lvl="1" indent="-171450">
              <a:spcAft>
                <a:spcPts val="2400"/>
              </a:spcAft>
              <a:buFont typeface="Arial" panose="020B0604020202020204" pitchFamily="34" charset="0"/>
              <a:buChar char="•"/>
            </a:pPr>
            <a:r>
              <a:rPr lang="en-US" sz="1200" u="none" dirty="0">
                <a:solidFill>
                  <a:srgbClr val="000000"/>
                </a:solidFill>
                <a:latin typeface="Arial" panose="020B0604020202020204" pitchFamily="34" charset="0"/>
                <a:cs typeface="Arial" panose="020B0604020202020204" pitchFamily="34" charset="0"/>
              </a:rPr>
              <a:t>For more information about social and behavior change, please copy and paste this link into your web browser to visit the SBC Overview: </a:t>
            </a:r>
            <a:r>
              <a:rPr lang="en-US" sz="1200" u="sng" dirty="0">
                <a:solidFill>
                  <a:srgbClr val="000000"/>
                </a:solidFill>
                <a:latin typeface="Arial" panose="020B0604020202020204" pitchFamily="34" charset="0"/>
                <a:cs typeface="Arial" panose="020B0604020202020204" pitchFamily="34" charset="0"/>
              </a:rPr>
              <a:t>https://www.fphighimpactpractices.org/briefs/sbc-overview/</a:t>
            </a:r>
          </a:p>
          <a:p>
            <a:pPr marL="628650" lvl="1" indent="-171450">
              <a:spcAft>
                <a:spcPts val="2400"/>
              </a:spcAft>
              <a:buFont typeface="Arial" panose="020B0604020202020204" pitchFamily="34" charset="0"/>
              <a:buChar char="•"/>
            </a:pPr>
            <a:r>
              <a:rPr lang="en-US" sz="1200" u="none" dirty="0">
                <a:solidFill>
                  <a:srgbClr val="000000"/>
                </a:solidFill>
                <a:latin typeface="Arial" panose="020B0604020202020204" pitchFamily="34" charset="0"/>
                <a:cs typeface="Arial" panose="020B0604020202020204" pitchFamily="34" charset="0"/>
              </a:rPr>
              <a:t>For more information about mass media, please copy and paste this link into your web browser to visit the related HIP Brief: </a:t>
            </a:r>
            <a:r>
              <a:rPr lang="en-US" sz="1200" u="sng" dirty="0">
                <a:solidFill>
                  <a:srgbClr val="000000"/>
                </a:solidFill>
                <a:latin typeface="Arial" panose="020B0604020202020204" pitchFamily="34" charset="0"/>
                <a:cs typeface="Arial" panose="020B0604020202020204" pitchFamily="34" charset="0"/>
              </a:rPr>
              <a:t>https://www.fphighimpactpractices.org/briefs/mass-media/</a:t>
            </a:r>
            <a:endParaRPr lang="en-US" sz="1200" b="0" i="0" u="none" strike="noStrike" baseline="0" dirty="0">
              <a:solidFill>
                <a:srgbClr val="221E1F"/>
              </a:solidFill>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US" sz="1200" dirty="0">
                <a:latin typeface="Arial" panose="020B0604020202020204" pitchFamily="34" charset="0"/>
                <a:cs typeface="Arial" panose="020B0604020202020204" pitchFamily="34" charset="0"/>
              </a:rPr>
              <a:t>Consider whether to use </a:t>
            </a:r>
            <a:r>
              <a:rPr lang="en-US" sz="1200" b="1" dirty="0">
                <a:latin typeface="Arial" panose="020B0604020202020204" pitchFamily="34" charset="0"/>
                <a:cs typeface="Arial" panose="020B0604020202020204" pitchFamily="34" charset="0"/>
              </a:rPr>
              <a:t>paper vouchers or e-vouchers</a:t>
            </a:r>
            <a:r>
              <a:rPr lang="en-US" sz="1200" dirty="0">
                <a:latin typeface="Arial" panose="020B0604020202020204" pitchFamily="34" charset="0"/>
                <a:cs typeface="Arial" panose="020B0604020202020204" pitchFamily="34" charset="0"/>
              </a:rPr>
              <a:t>.</a:t>
            </a:r>
          </a:p>
          <a:p>
            <a:pPr marL="628650" lvl="1" indent="-171450" algn="l">
              <a:buFont typeface="Arial" panose="020B0604020202020204" pitchFamily="34" charset="0"/>
              <a:buChar char="•"/>
            </a:pPr>
            <a:r>
              <a:rPr lang="en-US" sz="1200" b="0" i="0" u="none" strike="noStrike" baseline="0" dirty="0">
                <a:solidFill>
                  <a:srgbClr val="221E1F"/>
                </a:solidFill>
                <a:latin typeface="Arial" panose="020B0604020202020204" pitchFamily="34" charset="0"/>
                <a:cs typeface="Arial" panose="020B0604020202020204" pitchFamily="34" charset="0"/>
              </a:rPr>
              <a:t>As rates of mobile phone use increase, interest in electronic vouchers grows. However, recent experiences suggest caution in relying on e-vouchers because mobile phones may be owned by a household rather than an individual; both distributors and clients require reliable network coverage; and if contraceptive use is clandestine, messages relating to family planning may place beneficiaries in danger, make them uncomfortable, or not reach the intended beneficiary. </a:t>
            </a:r>
          </a:p>
          <a:p>
            <a:pPr marL="628650" lvl="1" indent="-171450" algn="l">
              <a:buFont typeface="Arial" panose="020B0604020202020204" pitchFamily="34" charset="0"/>
              <a:buChar char="•"/>
            </a:pPr>
            <a:r>
              <a:rPr lang="en-US" sz="1200" b="0" i="0" u="none" strike="noStrike" baseline="0" dirty="0">
                <a:solidFill>
                  <a:srgbClr val="221E1F"/>
                </a:solidFill>
                <a:latin typeface="Arial" panose="020B0604020202020204" pitchFamily="34" charset="0"/>
                <a:cs typeface="Arial" panose="020B0604020202020204" pitchFamily="34" charset="0"/>
              </a:rPr>
              <a:t>In </a:t>
            </a:r>
            <a:r>
              <a:rPr lang="en-US" sz="1200" b="1" i="0" u="none" strike="noStrike" baseline="0" dirty="0">
                <a:solidFill>
                  <a:srgbClr val="221E1F"/>
                </a:solidFill>
                <a:latin typeface="Arial" panose="020B0604020202020204" pitchFamily="34" charset="0"/>
                <a:cs typeface="Arial" panose="020B0604020202020204" pitchFamily="34" charset="0"/>
              </a:rPr>
              <a:t>Madagascar</a:t>
            </a:r>
            <a:r>
              <a:rPr lang="en-US" sz="1200" b="0" i="0" u="none" strike="noStrike" baseline="0" dirty="0">
                <a:solidFill>
                  <a:srgbClr val="221E1F"/>
                </a:solidFill>
                <a:latin typeface="Arial" panose="020B0604020202020204" pitchFamily="34" charset="0"/>
                <a:cs typeface="Arial" panose="020B0604020202020204" pitchFamily="34" charset="0"/>
              </a:rPr>
              <a:t>, adolescents either lacked access to a mobile phone or were concerned about confidentiality when e-vouchers were sent by phone. After adding a paper voucher option, voucher distribution increased rapidly. </a:t>
            </a:r>
          </a:p>
          <a:p>
            <a:pPr marL="628650" lvl="1" indent="-171450" algn="l">
              <a:buFont typeface="Arial" panose="020B0604020202020204" pitchFamily="34" charset="0"/>
              <a:buChar char="•"/>
            </a:pPr>
            <a:r>
              <a:rPr lang="en-US" sz="1200" b="0" i="0" u="none" strike="noStrike" baseline="0" dirty="0">
                <a:solidFill>
                  <a:srgbClr val="221E1F"/>
                </a:solidFill>
                <a:latin typeface="Arial" panose="020B0604020202020204" pitchFamily="34" charset="0"/>
                <a:cs typeface="Arial" panose="020B0604020202020204" pitchFamily="34" charset="0"/>
              </a:rPr>
              <a:t>The opportunity for digitizing some aspects of voucher distribution and use is growing as usage of mobile phones and digital platforms continues to expand and be adapted by wider swaths of LMIC populations. </a:t>
            </a:r>
            <a:endParaRPr lang="en-US" sz="1200" dirty="0">
              <a:latin typeface="Arial" panose="020B0604020202020204" pitchFamily="34" charset="0"/>
              <a:cs typeface="Arial" panose="020B0604020202020204" pitchFamily="34" charset="0"/>
            </a:endParaRPr>
          </a:p>
          <a:p>
            <a:pPr rtl="0" fontAlgn="base">
              <a:spcBef>
                <a:spcPts val="0"/>
              </a:spcBef>
              <a:spcAft>
                <a:spcPts val="0"/>
              </a:spcAft>
              <a:buFont typeface="Arial" panose="020B0604020202020204" pitchFamily="34" charset="0"/>
              <a:buNone/>
            </a:pPr>
            <a:endParaRPr lang="en-US" sz="1200" b="0" i="0" u="none" strike="noStrike" dirty="0">
              <a:solidFill>
                <a:srgbClr val="000000"/>
              </a:solidFill>
              <a:effectLst/>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21</a:t>
            </a:fld>
            <a:endParaRPr lang="en-US"/>
          </a:p>
        </p:txBody>
      </p:sp>
    </p:spTree>
    <p:extLst>
      <p:ext uri="{BB962C8B-B14F-4D97-AF65-F5344CB8AC3E}">
        <p14:creationId xmlns:p14="http://schemas.microsoft.com/office/powerpoint/2010/main" val="25634796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2400"/>
              </a:spcAft>
            </a:pPr>
            <a:r>
              <a:rPr lang="en-US" sz="1200" b="1" dirty="0">
                <a:latin typeface="Arial" panose="020B0604020202020204" pitchFamily="34" charset="0"/>
                <a:cs typeface="Arial" panose="020B0604020202020204" pitchFamily="34" charset="0"/>
              </a:rPr>
              <a:t>Provider Selection and Management</a:t>
            </a:r>
          </a:p>
          <a:p>
            <a:pPr marL="171450" indent="-171450" algn="l">
              <a:buFont typeface="Arial" panose="020B0604020202020204" pitchFamily="34" charset="0"/>
              <a:buChar char="•"/>
            </a:pPr>
            <a:r>
              <a:rPr lang="en-US" sz="1200" dirty="0">
                <a:latin typeface="Arial" panose="020B0604020202020204" pitchFamily="34" charset="0"/>
                <a:cs typeface="Arial" panose="020B0604020202020204" pitchFamily="34" charset="0"/>
              </a:rPr>
              <a:t>Choose participating health care providers carefully, using a </a:t>
            </a:r>
            <a:r>
              <a:rPr lang="en-US" sz="1200" b="1" dirty="0">
                <a:latin typeface="Arial" panose="020B0604020202020204" pitchFamily="34" charset="0"/>
                <a:cs typeface="Arial" panose="020B0604020202020204" pitchFamily="34" charset="0"/>
              </a:rPr>
              <a:t>clear accreditation process</a:t>
            </a:r>
            <a:r>
              <a:rPr lang="en-US" sz="1200" dirty="0">
                <a:latin typeface="Arial" panose="020B0604020202020204" pitchFamily="34" charset="0"/>
                <a:cs typeface="Arial" panose="020B0604020202020204" pitchFamily="34" charset="0"/>
              </a:rPr>
              <a:t>.</a:t>
            </a:r>
          </a:p>
          <a:p>
            <a:pPr marL="628650" lvl="1" indent="-171450" algn="l">
              <a:buFont typeface="Arial" panose="020B0604020202020204" pitchFamily="34" charset="0"/>
              <a:buChar char="•"/>
            </a:pPr>
            <a:r>
              <a:rPr lang="en-US" sz="1200" b="0" i="0" u="none" strike="noStrike" baseline="0" dirty="0">
                <a:solidFill>
                  <a:srgbClr val="221E1F"/>
                </a:solidFill>
                <a:latin typeface="Arial" panose="020B0604020202020204" pitchFamily="34" charset="0"/>
                <a:cs typeface="Arial" panose="020B0604020202020204" pitchFamily="34" charset="0"/>
              </a:rPr>
              <a:t>Prior to launching a voucher program, managers should map and assess potential health care providers to ensure the program is geographically accessible to intended beneficiaries and meets quality and managerial requirements.</a:t>
            </a:r>
          </a:p>
          <a:p>
            <a:pPr marL="628650" lvl="1" indent="-171450" algn="l">
              <a:buFont typeface="Arial" panose="020B0604020202020204" pitchFamily="34" charset="0"/>
              <a:buChar char="•"/>
            </a:pPr>
            <a:r>
              <a:rPr lang="en-US" sz="1200" b="0" i="0" u="none" strike="noStrike" baseline="0" dirty="0">
                <a:solidFill>
                  <a:srgbClr val="221E1F"/>
                </a:solidFill>
                <a:latin typeface="Arial" panose="020B0604020202020204" pitchFamily="34" charset="0"/>
                <a:cs typeface="Arial" panose="020B0604020202020204" pitchFamily="34" charset="0"/>
              </a:rPr>
              <a:t> In addition to meeting standards for quality service delivery and expectations for providing nonjudgmental care to clients, providers must be able to collect, organize, and manage the vouchers they receive to ensure that the voucher management agency can verify services rendered and accurately pay the facility/provider. </a:t>
            </a:r>
          </a:p>
          <a:p>
            <a:pPr marL="628650" lvl="1" indent="-171450" algn="l">
              <a:buFont typeface="Arial" panose="020B0604020202020204" pitchFamily="34" charset="0"/>
              <a:buChar char="•"/>
            </a:pPr>
            <a:r>
              <a:rPr lang="en-US" sz="1200" b="0" i="0" u="none" strike="noStrike" baseline="0" dirty="0">
                <a:solidFill>
                  <a:srgbClr val="221E1F"/>
                </a:solidFill>
                <a:latin typeface="Arial" panose="020B0604020202020204" pitchFamily="34" charset="0"/>
                <a:cs typeface="Arial" panose="020B0604020202020204" pitchFamily="34" charset="0"/>
              </a:rPr>
              <a:t>Providers will need to consider their own cost and revenue estimates to decide whether to participate in the voucher program. </a:t>
            </a:r>
          </a:p>
          <a:p>
            <a:pPr marL="628650" lvl="1" indent="-171450" algn="l">
              <a:buFont typeface="Arial" panose="020B0604020202020204" pitchFamily="34" charset="0"/>
              <a:buChar char="•"/>
            </a:pPr>
            <a:r>
              <a:rPr lang="en-US" sz="1200" b="0" i="0" u="none" strike="noStrike" baseline="0" dirty="0">
                <a:solidFill>
                  <a:srgbClr val="221E1F"/>
                </a:solidFill>
                <a:latin typeface="Arial" panose="020B0604020202020204" pitchFamily="34" charset="0"/>
                <a:cs typeface="Arial" panose="020B0604020202020204" pitchFamily="34" charset="0"/>
              </a:rPr>
              <a:t>Program managers must conduct regular monitoring to ensure requirements and standards of the voucher program are upheld. </a:t>
            </a:r>
          </a:p>
          <a:p>
            <a:pPr marL="1085850" lvl="2" indent="-171450" algn="l">
              <a:buFont typeface="Arial" panose="020B0604020202020204" pitchFamily="34" charset="0"/>
              <a:buChar char="•"/>
            </a:pPr>
            <a:r>
              <a:rPr lang="en-US" sz="1200" b="0" i="0" u="none" strike="noStrike" baseline="0" dirty="0">
                <a:solidFill>
                  <a:srgbClr val="221E1F"/>
                </a:solidFill>
                <a:latin typeface="Arial" panose="020B0604020202020204" pitchFamily="34" charset="0"/>
                <a:cs typeface="Arial" panose="020B0604020202020204" pitchFamily="34" charset="0"/>
              </a:rPr>
              <a:t>When providers do not comply with the terms of their voucher agreement, managers typically sanction non-compliant providers early and publicly to encourage other providers to comply. </a:t>
            </a:r>
          </a:p>
          <a:p>
            <a:pPr marL="628650" lvl="1" indent="-171450" algn="l">
              <a:buFont typeface="Arial" panose="020B0604020202020204" pitchFamily="34" charset="0"/>
              <a:buChar char="•"/>
            </a:pPr>
            <a:r>
              <a:rPr lang="en-US" sz="1200" b="0" i="0" u="none" strike="noStrike" baseline="0" dirty="0">
                <a:solidFill>
                  <a:srgbClr val="221E1F"/>
                </a:solidFill>
                <a:latin typeface="Arial" panose="020B0604020202020204" pitchFamily="34" charset="0"/>
                <a:cs typeface="Arial" panose="020B0604020202020204" pitchFamily="34" charset="0"/>
              </a:rPr>
              <a:t>Partnering with </a:t>
            </a:r>
            <a:r>
              <a:rPr lang="en-US" sz="1200" b="0" i="0" u="none" strike="noStrike" baseline="0" dirty="0">
                <a:solidFill>
                  <a:srgbClr val="004991"/>
                </a:solidFill>
                <a:latin typeface="Arial" panose="020B0604020202020204" pitchFamily="34" charset="0"/>
                <a:cs typeface="Arial" panose="020B0604020202020204" pitchFamily="34" charset="0"/>
              </a:rPr>
              <a:t>social franchising </a:t>
            </a:r>
            <a:r>
              <a:rPr lang="en-US" sz="1200" b="0" i="0" u="none" strike="noStrike" baseline="0" dirty="0">
                <a:solidFill>
                  <a:srgbClr val="221E1F"/>
                </a:solidFill>
                <a:latin typeface="Arial" panose="020B0604020202020204" pitchFamily="34" charset="0"/>
                <a:cs typeface="Arial" panose="020B0604020202020204" pitchFamily="34" charset="0"/>
              </a:rPr>
              <a:t>networks, in which health care providers are typically accredited and operating under clear service requirements, can facilitate the identification and enrollment of qualified providers.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u="none" dirty="0">
                <a:solidFill>
                  <a:srgbClr val="000000"/>
                </a:solidFill>
                <a:latin typeface="Arial" panose="020B0604020202020204" pitchFamily="34" charset="0"/>
                <a:cs typeface="Arial" panose="020B0604020202020204" pitchFamily="34" charset="0"/>
              </a:rPr>
              <a:t>For more information about Social Franchising, please copy and paste this link into your web browser to visit the related HIP Brief: </a:t>
            </a:r>
            <a:r>
              <a:rPr lang="en-US" sz="1200" u="sng" dirty="0">
                <a:solidFill>
                  <a:srgbClr val="000000"/>
                </a:solidFill>
                <a:latin typeface="Arial" panose="020B0604020202020204" pitchFamily="34" charset="0"/>
                <a:cs typeface="Arial" panose="020B0604020202020204" pitchFamily="34" charset="0"/>
              </a:rPr>
              <a:t>https://www.fphighimpactpractices.org/briefs/social-franchising/</a:t>
            </a:r>
            <a:endParaRPr lang="en-US" sz="1200" dirty="0">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US" sz="1200" dirty="0">
                <a:latin typeface="Arial" panose="020B0604020202020204" pitchFamily="34" charset="0"/>
                <a:cs typeface="Arial" panose="020B0604020202020204" pitchFamily="34" charset="0"/>
              </a:rPr>
              <a:t>Determine </a:t>
            </a:r>
            <a:r>
              <a:rPr lang="en-US" sz="1200" b="1" dirty="0">
                <a:latin typeface="Arial" panose="020B0604020202020204" pitchFamily="34" charset="0"/>
                <a:cs typeface="Arial" panose="020B0604020202020204" pitchFamily="34" charset="0"/>
              </a:rPr>
              <a:t>how voucher reimbursements will be used </a:t>
            </a:r>
            <a:r>
              <a:rPr lang="en-US" sz="1200" dirty="0">
                <a:latin typeface="Arial" panose="020B0604020202020204" pitchFamily="34" charset="0"/>
                <a:cs typeface="Arial" panose="020B0604020202020204" pitchFamily="34" charset="0"/>
              </a:rPr>
              <a:t>when working with public-sector providers.</a:t>
            </a:r>
          </a:p>
          <a:p>
            <a:pPr marL="628650" lvl="1" indent="-171450" algn="l">
              <a:buFont typeface="Arial" panose="020B0604020202020204" pitchFamily="34" charset="0"/>
              <a:buChar char="•"/>
            </a:pPr>
            <a:r>
              <a:rPr lang="en-US" sz="1200" b="0" i="0" u="none" strike="noStrike" baseline="0" dirty="0">
                <a:solidFill>
                  <a:srgbClr val="221E1F"/>
                </a:solidFill>
                <a:latin typeface="Arial" panose="020B0604020202020204" pitchFamily="34" charset="0"/>
                <a:cs typeface="Arial" panose="020B0604020202020204" pitchFamily="34" charset="0"/>
              </a:rPr>
              <a:t>Public facilities may not be able to receive direct payments from the voucher management agency for voucher services rendered or decide how to use the revenue for improvements at the facility level; governments must determine how voucher revenue will be used in line with their </a:t>
            </a:r>
            <a:r>
              <a:rPr lang="en-US" sz="1200" b="0" i="0" u="none" strike="noStrike" baseline="0" dirty="0">
                <a:solidFill>
                  <a:srgbClr val="004991"/>
                </a:solidFill>
                <a:latin typeface="Arial" panose="020B0604020202020204" pitchFamily="34" charset="0"/>
                <a:cs typeface="Arial" panose="020B0604020202020204" pitchFamily="34" charset="0"/>
              </a:rPr>
              <a:t>domestic public financing </a:t>
            </a:r>
            <a:r>
              <a:rPr lang="en-US" sz="1200" b="0" i="0" u="none" strike="noStrike" baseline="0" dirty="0">
                <a:solidFill>
                  <a:srgbClr val="221E1F"/>
                </a:solidFill>
                <a:latin typeface="Arial" panose="020B0604020202020204" pitchFamily="34" charset="0"/>
                <a:cs typeface="Arial" panose="020B0604020202020204" pitchFamily="34" charset="0"/>
              </a:rPr>
              <a:t>goals. </a:t>
            </a:r>
          </a:p>
          <a:p>
            <a:pPr marL="1085850" lvl="2" indent="-171450" algn="l">
              <a:buFont typeface="Arial" panose="020B0604020202020204" pitchFamily="34" charset="0"/>
              <a:buChar char="•"/>
            </a:pPr>
            <a:r>
              <a:rPr lang="en-US" sz="1200" b="0" i="0" u="none" strike="noStrike" baseline="0" dirty="0">
                <a:solidFill>
                  <a:srgbClr val="221E1F"/>
                </a:solidFill>
                <a:latin typeface="Arial" panose="020B0604020202020204" pitchFamily="34" charset="0"/>
                <a:cs typeface="Arial" panose="020B0604020202020204" pitchFamily="34" charset="0"/>
              </a:rPr>
              <a:t>For more information about Domestic Public Financing, please copy and paste this link into your web browser to visit the related HIP brief: </a:t>
            </a:r>
            <a:r>
              <a:rPr lang="en-US" sz="1200" u="sng" dirty="0">
                <a:solidFill>
                  <a:srgbClr val="000000"/>
                </a:solidFill>
                <a:latin typeface="Arial" panose="020B0604020202020204" pitchFamily="34" charset="0"/>
                <a:cs typeface="Arial" panose="020B0604020202020204" pitchFamily="34" charset="0"/>
              </a:rPr>
              <a:t>https://www.fphighimpactpractices.org/briefs/domestic-public-financing/</a:t>
            </a:r>
            <a:endParaRPr lang="en-US" sz="1200" b="0" i="0" u="none" strike="noStrike" baseline="0" dirty="0">
              <a:solidFill>
                <a:srgbClr val="221E1F"/>
              </a:solidFill>
              <a:latin typeface="Arial" panose="020B0604020202020204" pitchFamily="34" charset="0"/>
              <a:cs typeface="Arial" panose="020B0604020202020204" pitchFamily="34" charset="0"/>
            </a:endParaRPr>
          </a:p>
          <a:p>
            <a:pPr marL="628650" lvl="1" indent="-171450" algn="l">
              <a:buFont typeface="Arial" panose="020B0604020202020204" pitchFamily="34" charset="0"/>
              <a:buChar char="•"/>
            </a:pPr>
            <a:r>
              <a:rPr lang="en-US" sz="1200" b="0" i="0" u="none" strike="noStrike" baseline="0" dirty="0">
                <a:solidFill>
                  <a:srgbClr val="221E1F"/>
                </a:solidFill>
                <a:latin typeface="Arial" panose="020B0604020202020204" pitchFamily="34" charset="0"/>
                <a:cs typeface="Arial" panose="020B0604020202020204" pitchFamily="34" charset="0"/>
              </a:rPr>
              <a:t>Public-sector providers may also lack full autonomy to provide services according to the requirements of the voucher program, including the ability to hire additional medical staff or direct resources to facility-level repairs, supply needs, or other improvements.</a:t>
            </a:r>
          </a:p>
          <a:p>
            <a:pPr marL="1085850" lvl="2" indent="-171450" algn="l">
              <a:buFont typeface="Arial" panose="020B0604020202020204" pitchFamily="34" charset="0"/>
              <a:buChar char="•"/>
            </a:pPr>
            <a:r>
              <a:rPr lang="en-US" sz="1200" b="0" i="0" u="none" strike="noStrike" baseline="0" dirty="0">
                <a:solidFill>
                  <a:srgbClr val="221E1F"/>
                </a:solidFill>
                <a:latin typeface="Arial" panose="020B0604020202020204" pitchFamily="34" charset="0"/>
                <a:cs typeface="Arial" panose="020B0604020202020204" pitchFamily="34" charset="0"/>
              </a:rPr>
              <a:t>In </a:t>
            </a:r>
            <a:r>
              <a:rPr lang="en-US" sz="1200" b="1" i="0" u="none" strike="noStrike" baseline="0" dirty="0">
                <a:solidFill>
                  <a:srgbClr val="221E1F"/>
                </a:solidFill>
                <a:latin typeface="Arial" panose="020B0604020202020204" pitchFamily="34" charset="0"/>
                <a:cs typeface="Arial" panose="020B0604020202020204" pitchFamily="34" charset="0"/>
              </a:rPr>
              <a:t>Cambodia</a:t>
            </a:r>
            <a:r>
              <a:rPr lang="en-US" sz="1200" b="0" i="0" u="none" strike="noStrike" baseline="0" dirty="0">
                <a:solidFill>
                  <a:srgbClr val="221E1F"/>
                </a:solidFill>
                <a:latin typeface="Arial" panose="020B0604020202020204" pitchFamily="34" charset="0"/>
                <a:cs typeface="Arial" panose="020B0604020202020204" pitchFamily="34" charset="0"/>
              </a:rPr>
              <a:t>, the voucher program was able to negotiate with the government to make payments, or a portion of payments, directly to facilities. </a:t>
            </a:r>
          </a:p>
          <a:p>
            <a:pPr marL="1085850" lvl="2" indent="-171450" algn="l">
              <a:buFont typeface="Arial" panose="020B0604020202020204" pitchFamily="34" charset="0"/>
              <a:buChar char="•"/>
            </a:pPr>
            <a:r>
              <a:rPr lang="en-US" sz="1200" b="0" i="0" u="none" strike="noStrike" baseline="0" dirty="0">
                <a:solidFill>
                  <a:srgbClr val="221E1F"/>
                </a:solidFill>
                <a:latin typeface="Arial" panose="020B0604020202020204" pitchFamily="34" charset="0"/>
                <a:cs typeface="Arial" panose="020B0604020202020204" pitchFamily="34" charset="0"/>
              </a:rPr>
              <a:t>In </a:t>
            </a:r>
            <a:r>
              <a:rPr lang="en-US" sz="1200" b="1" i="0" u="none" strike="noStrike" baseline="0" dirty="0">
                <a:solidFill>
                  <a:srgbClr val="221E1F"/>
                </a:solidFill>
                <a:latin typeface="Arial" panose="020B0604020202020204" pitchFamily="34" charset="0"/>
                <a:cs typeface="Arial" panose="020B0604020202020204" pitchFamily="34" charset="0"/>
              </a:rPr>
              <a:t>Kenya</a:t>
            </a:r>
            <a:r>
              <a:rPr lang="en-US" sz="1200" b="0" i="0" u="none" strike="noStrike" baseline="0" dirty="0">
                <a:solidFill>
                  <a:srgbClr val="221E1F"/>
                </a:solidFill>
                <a:latin typeface="Arial" panose="020B0604020202020204" pitchFamily="34" charset="0"/>
                <a:cs typeface="Arial" panose="020B0604020202020204" pitchFamily="34" charset="0"/>
              </a:rPr>
              <a:t>, some voucher providers in the public sector have been able to invest a growing proportion of their voucher income into improving service quality.</a:t>
            </a:r>
          </a:p>
        </p:txBody>
      </p:sp>
      <p:sp>
        <p:nvSpPr>
          <p:cNvPr id="4" name="Slide Number Placeholder 3"/>
          <p:cNvSpPr>
            <a:spLocks noGrp="1"/>
          </p:cNvSpPr>
          <p:nvPr>
            <p:ph type="sldNum" sz="quarter" idx="5"/>
          </p:nvPr>
        </p:nvSpPr>
        <p:spPr/>
        <p:txBody>
          <a:bodyPr/>
          <a:lstStyle/>
          <a:p>
            <a:fld id="{F519F06E-5C09-4463-ADDC-863B2CA6F140}" type="slidenum">
              <a:rPr lang="en-US" smtClean="0"/>
              <a:t>22</a:t>
            </a:fld>
            <a:endParaRPr lang="en-US"/>
          </a:p>
        </p:txBody>
      </p:sp>
    </p:spTree>
    <p:extLst>
      <p:ext uri="{BB962C8B-B14F-4D97-AF65-F5344CB8AC3E}">
        <p14:creationId xmlns:p14="http://schemas.microsoft.com/office/powerpoint/2010/main" val="41058530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2400"/>
              </a:spcAft>
            </a:pPr>
            <a:r>
              <a:rPr lang="en-US" sz="1200" b="1" dirty="0">
                <a:latin typeface="Arial" panose="020B0604020202020204" pitchFamily="34" charset="0"/>
                <a:cs typeface="Arial" panose="020B0604020202020204" pitchFamily="34" charset="0"/>
              </a:rPr>
              <a:t>Voucher Service Package</a:t>
            </a:r>
          </a:p>
          <a:p>
            <a:pPr marL="171450" indent="-171450" algn="l">
              <a:buFont typeface="Arial" panose="020B0604020202020204" pitchFamily="34" charset="0"/>
              <a:buChar char="•"/>
            </a:pPr>
            <a:r>
              <a:rPr lang="en-US" sz="1200" dirty="0">
                <a:latin typeface="Arial" panose="020B0604020202020204" pitchFamily="34" charset="0"/>
                <a:cs typeface="Arial" panose="020B0604020202020204" pitchFamily="34" charset="0"/>
              </a:rPr>
              <a:t>Offer a service package that is </a:t>
            </a:r>
            <a:r>
              <a:rPr lang="en-US" sz="1200" b="1" dirty="0">
                <a:solidFill>
                  <a:srgbClr val="DD5D00"/>
                </a:solidFill>
                <a:latin typeface="Arial" panose="020B0604020202020204" pitchFamily="34" charset="0"/>
                <a:cs typeface="Arial" panose="020B0604020202020204" pitchFamily="34" charset="0"/>
              </a:rPr>
              <a:t>responsive to client demand</a:t>
            </a:r>
            <a:r>
              <a:rPr lang="en-US" sz="1200" dirty="0">
                <a:latin typeface="Arial" panose="020B0604020202020204" pitchFamily="34" charset="0"/>
                <a:cs typeface="Arial" panose="020B0604020202020204" pitchFamily="34" charset="0"/>
              </a:rPr>
              <a:t>.</a:t>
            </a:r>
          </a:p>
          <a:p>
            <a:pPr marL="628650" lvl="1" indent="-171450" algn="l">
              <a:buFont typeface="Arial" panose="020B0604020202020204" pitchFamily="34" charset="0"/>
              <a:buChar char="•"/>
            </a:pPr>
            <a:r>
              <a:rPr lang="en-US" sz="1200" b="0" i="0" u="none" strike="noStrike" baseline="0" dirty="0">
                <a:solidFill>
                  <a:srgbClr val="221E1F"/>
                </a:solidFill>
                <a:latin typeface="Arial" panose="020B0604020202020204" pitchFamily="34" charset="0"/>
                <a:cs typeface="Arial" panose="020B0604020202020204" pitchFamily="34" charset="0"/>
              </a:rPr>
              <a:t>Including a range of services in the voucher program, typically maternity care (</a:t>
            </a:r>
            <a:r>
              <a:rPr lang="en-US" sz="1200" b="0" i="0" u="none" strike="noStrike" baseline="0" dirty="0">
                <a:solidFill>
                  <a:srgbClr val="004991"/>
                </a:solidFill>
                <a:latin typeface="Arial" panose="020B0604020202020204" pitchFamily="34" charset="0"/>
                <a:cs typeface="Arial" panose="020B0604020202020204" pitchFamily="34" charset="0"/>
              </a:rPr>
              <a:t>immediate postpartum family planning</a:t>
            </a:r>
            <a:r>
              <a:rPr lang="en-US" sz="1200" b="0" i="0" u="none" strike="noStrike" baseline="0" dirty="0">
                <a:solidFill>
                  <a:srgbClr val="221E1F"/>
                </a:solidFill>
                <a:latin typeface="Arial" panose="020B0604020202020204" pitchFamily="34" charset="0"/>
                <a:cs typeface="Arial" panose="020B0604020202020204" pitchFamily="34" charset="0"/>
              </a:rPr>
              <a:t>) or STI diagnosis and treatment services, in addition to family planning can facilitate confidentiality and better meet the needs of beneficiaries. </a:t>
            </a:r>
          </a:p>
          <a:p>
            <a:pPr marL="628650" lvl="1" indent="-171450" algn="l">
              <a:buFont typeface="Arial" panose="020B0604020202020204" pitchFamily="34" charset="0"/>
              <a:buChar char="•"/>
            </a:pPr>
            <a:r>
              <a:rPr lang="en-US" sz="1200" b="0" i="0" u="none" strike="noStrike" baseline="0" dirty="0">
                <a:solidFill>
                  <a:srgbClr val="221E1F"/>
                </a:solidFill>
                <a:latin typeface="Arial" panose="020B0604020202020204" pitchFamily="34" charset="0"/>
                <a:cs typeface="Arial" panose="020B0604020202020204" pitchFamily="34" charset="0"/>
              </a:rPr>
              <a:t>This may be particularly important for adolescents and unmarried women. Counseling, any desired follow-up, and voluntary removals for long-acting reversible contraceptives should be covered in contraceptive voucher services, to ensure client-centered care and avoid prohibitive costs. </a:t>
            </a: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For more information about Immediate Postpartum Family Planning, please copy and paste this link into your web browser to visit the related HIP brief: </a:t>
            </a:r>
            <a:r>
              <a:rPr lang="en-US" sz="1200" u="sng" dirty="0">
                <a:solidFill>
                  <a:srgbClr val="000000"/>
                </a:solidFill>
                <a:latin typeface="Arial" panose="020B0604020202020204" pitchFamily="34" charset="0"/>
                <a:cs typeface="Arial" panose="020B0604020202020204" pitchFamily="34" charset="0"/>
              </a:rPr>
              <a:t>https://www.fphighimpactpractices.org/briefs/immediate-postpartum-family-planning/</a:t>
            </a:r>
            <a:endParaRPr lang="en-US" sz="1200" dirty="0">
              <a:latin typeface="Arial" panose="020B0604020202020204" pitchFamily="34" charset="0"/>
              <a:cs typeface="Arial" panose="020B0604020202020204" pitchFamily="34" charset="0"/>
            </a:endParaRPr>
          </a:p>
          <a:p>
            <a:pPr marL="1085850" marR="0" lvl="2"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atin typeface="Arial" panose="020B0604020202020204" pitchFamily="34" charset="0"/>
                <a:cs typeface="Arial" panose="020B0604020202020204" pitchFamily="34" charset="0"/>
              </a:rPr>
              <a:t>For more information about Adolescent-Responsive Contraceptive Services, please copy and paste this link into your web browser to visit the related HIP brief: </a:t>
            </a:r>
            <a:r>
              <a:rPr lang="en-US" sz="1200" u="sng" dirty="0">
                <a:solidFill>
                  <a:srgbClr val="000000"/>
                </a:solidFill>
                <a:latin typeface="Arial" panose="020B0604020202020204" pitchFamily="34" charset="0"/>
                <a:cs typeface="Arial" panose="020B0604020202020204" pitchFamily="34" charset="0"/>
              </a:rPr>
              <a:t>https://www.fphighimpactpractices.org/briefs/adolescent-responsive-contraceptive-services/</a:t>
            </a:r>
            <a:endParaRPr lang="en-US" sz="1200" dirty="0">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US" sz="1200" dirty="0">
                <a:latin typeface="Arial" panose="020B0604020202020204" pitchFamily="34" charset="0"/>
                <a:cs typeface="Arial" panose="020B0604020202020204" pitchFamily="34" charset="0"/>
              </a:rPr>
              <a:t>Include </a:t>
            </a:r>
            <a:r>
              <a:rPr lang="en-US" sz="1200" b="1" dirty="0">
                <a:solidFill>
                  <a:srgbClr val="DD5D00"/>
                </a:solidFill>
                <a:latin typeface="Arial" panose="020B0604020202020204" pitchFamily="34" charset="0"/>
                <a:cs typeface="Arial" panose="020B0604020202020204" pitchFamily="34" charset="0"/>
              </a:rPr>
              <a:t>safeguards </a:t>
            </a:r>
            <a:r>
              <a:rPr lang="en-US" sz="1200" dirty="0">
                <a:latin typeface="Arial" panose="020B0604020202020204" pitchFamily="34" charset="0"/>
                <a:cs typeface="Arial" panose="020B0604020202020204" pitchFamily="34" charset="0"/>
              </a:rPr>
              <a:t>to ensure voluntary, contraceptive choice.</a:t>
            </a:r>
          </a:p>
          <a:p>
            <a:pPr marL="628650" lvl="1" indent="-171450" algn="l">
              <a:buFont typeface="Arial" panose="020B0604020202020204" pitchFamily="34" charset="0"/>
              <a:buChar char="•"/>
            </a:pPr>
            <a:r>
              <a:rPr lang="en-US" sz="1200" b="0" i="0" u="none" strike="noStrike" baseline="0" dirty="0">
                <a:solidFill>
                  <a:srgbClr val="221E1F"/>
                </a:solidFill>
                <a:latin typeface="Arial" panose="020B0604020202020204" pitchFamily="34" charset="0"/>
                <a:cs typeface="Arial" panose="020B0604020202020204" pitchFamily="34" charset="0"/>
              </a:rPr>
              <a:t>As any program involving financial mechanisms or performance-based incentives, monitoring should be in place so that voucher programs do not inadvertently incentivize inappropriate provider behaviors, such as inflating client numbers or promoting provision of one contraceptive method over another.</a:t>
            </a:r>
          </a:p>
          <a:p>
            <a:pPr marL="628650" lvl="1" indent="-171450" algn="l">
              <a:buFont typeface="Arial" panose="020B0604020202020204" pitchFamily="34" charset="0"/>
              <a:buChar char="•"/>
            </a:pPr>
            <a:r>
              <a:rPr lang="en-US" sz="1200" b="0" i="0" u="none" strike="noStrike" baseline="0" dirty="0">
                <a:solidFill>
                  <a:srgbClr val="221E1F"/>
                </a:solidFill>
                <a:latin typeface="Arial" panose="020B0604020202020204" pitchFamily="34" charset="0"/>
                <a:cs typeface="Arial" panose="020B0604020202020204" pitchFamily="34" charset="0"/>
              </a:rPr>
              <a:t>If provider reimbursements are differentiated by service or contraceptive method, ensure that rates reflect the time, commodities, and skill level required for that service in order to avoid unintended incentives. </a:t>
            </a:r>
          </a:p>
          <a:p>
            <a:pPr marL="628650" lvl="1" indent="-171450" algn="l">
              <a:buFont typeface="Arial" panose="020B0604020202020204" pitchFamily="34" charset="0"/>
              <a:buChar char="•"/>
            </a:pPr>
            <a:r>
              <a:rPr lang="en-US" sz="1200" b="0" i="0" u="none" strike="noStrike" baseline="0" dirty="0">
                <a:solidFill>
                  <a:srgbClr val="221E1F"/>
                </a:solidFill>
                <a:latin typeface="Arial" panose="020B0604020202020204" pitchFamily="34" charset="0"/>
                <a:cs typeface="Arial" panose="020B0604020202020204" pitchFamily="34" charset="0"/>
              </a:rPr>
              <a:t>If a voucher aims to increase access to specific methods, such as provider-dependent methods, confirm that other methods are also readily available and that providers support voluntary, client-centered family planning service provision. </a:t>
            </a:r>
          </a:p>
          <a:p>
            <a:pPr marL="628650" lvl="1" indent="-171450" algn="l">
              <a:buFont typeface="Arial" panose="020B0604020202020204" pitchFamily="34" charset="0"/>
              <a:buChar char="•"/>
            </a:pPr>
            <a:r>
              <a:rPr lang="en-US" sz="1200" b="0" i="0" u="none" strike="noStrike" baseline="0" dirty="0">
                <a:solidFill>
                  <a:srgbClr val="221E1F"/>
                </a:solidFill>
                <a:latin typeface="Arial" panose="020B0604020202020204" pitchFamily="34" charset="0"/>
                <a:cs typeface="Arial" panose="020B0604020202020204" pitchFamily="34" charset="0"/>
              </a:rPr>
              <a:t>Programs should make sure the cost of a voucher is roughly the same as the cost of obtaining another contraceptive and that voucher distribution agents provide other contraceptives or refer clients to the closest service point that offers the method of choice.</a:t>
            </a:r>
          </a:p>
        </p:txBody>
      </p:sp>
      <p:sp>
        <p:nvSpPr>
          <p:cNvPr id="4" name="Slide Number Placeholder 3"/>
          <p:cNvSpPr>
            <a:spLocks noGrp="1"/>
          </p:cNvSpPr>
          <p:nvPr>
            <p:ph type="sldNum" sz="quarter" idx="5"/>
          </p:nvPr>
        </p:nvSpPr>
        <p:spPr/>
        <p:txBody>
          <a:bodyPr/>
          <a:lstStyle/>
          <a:p>
            <a:fld id="{F519F06E-5C09-4463-ADDC-863B2CA6F140}" type="slidenum">
              <a:rPr lang="en-US" smtClean="0"/>
              <a:t>23</a:t>
            </a:fld>
            <a:endParaRPr lang="en-US"/>
          </a:p>
        </p:txBody>
      </p:sp>
    </p:spTree>
    <p:extLst>
      <p:ext uri="{BB962C8B-B14F-4D97-AF65-F5344CB8AC3E}">
        <p14:creationId xmlns:p14="http://schemas.microsoft.com/office/powerpoint/2010/main" val="26186972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2400"/>
              </a:spcAft>
            </a:pPr>
            <a:r>
              <a:rPr lang="en-US" sz="1200" b="1" dirty="0">
                <a:latin typeface="Arial" panose="020B0604020202020204" pitchFamily="34" charset="0"/>
                <a:cs typeface="Arial" panose="020B0604020202020204" pitchFamily="34" charset="0"/>
              </a:rPr>
              <a:t>Voucher System Management</a:t>
            </a:r>
          </a:p>
          <a:p>
            <a:pPr marL="171450" indent="-171450" algn="l">
              <a:buFont typeface="Arial" panose="020B0604020202020204" pitchFamily="34" charset="0"/>
              <a:buChar char="•"/>
            </a:pPr>
            <a:r>
              <a:rPr lang="en-US" sz="1200" dirty="0">
                <a:latin typeface="Arial" panose="020B0604020202020204" pitchFamily="34" charset="0"/>
                <a:cs typeface="Arial" panose="020B0604020202020204" pitchFamily="34" charset="0"/>
              </a:rPr>
              <a:t>Careful attention should be given to </a:t>
            </a:r>
            <a:r>
              <a:rPr lang="en-US" sz="1200" b="1" dirty="0">
                <a:solidFill>
                  <a:srgbClr val="DD5D00"/>
                </a:solidFill>
                <a:latin typeface="Arial" panose="020B0604020202020204" pitchFamily="34" charset="0"/>
                <a:cs typeface="Arial" panose="020B0604020202020204" pitchFamily="34" charset="0"/>
              </a:rPr>
              <a:t>estimating the cost of managing and implementing </a:t>
            </a:r>
            <a:r>
              <a:rPr lang="en-US" sz="1200" dirty="0">
                <a:latin typeface="Arial" panose="020B0604020202020204" pitchFamily="34" charset="0"/>
                <a:cs typeface="Arial" panose="020B0604020202020204" pitchFamily="34" charset="0"/>
              </a:rPr>
              <a:t>a voucher program, including costs for training, accreditation, supervision, administration, and other key inputs.</a:t>
            </a:r>
          </a:p>
          <a:p>
            <a:pPr marL="628650" lvl="1" indent="-171450" algn="l">
              <a:buFont typeface="Arial" panose="020B0604020202020204" pitchFamily="34" charset="0"/>
              <a:buChar char="•"/>
            </a:pPr>
            <a:r>
              <a:rPr lang="en-US" sz="1200" b="0" i="0" u="none" strike="noStrike" baseline="0" dirty="0">
                <a:solidFill>
                  <a:srgbClr val="221E1F"/>
                </a:solidFill>
                <a:latin typeface="Arial" panose="020B0604020202020204" pitchFamily="34" charset="0"/>
                <a:cs typeface="Arial" panose="020B0604020202020204" pitchFamily="34" charset="0"/>
              </a:rPr>
              <a:t>These costs are highly variable depending on design, size, content, and context of the program. </a:t>
            </a:r>
          </a:p>
          <a:p>
            <a:pPr marL="628650" lvl="1" indent="-171450" algn="l">
              <a:buFont typeface="Arial" panose="020B0604020202020204" pitchFamily="34" charset="0"/>
              <a:buChar char="•"/>
            </a:pPr>
            <a:r>
              <a:rPr lang="en-US" sz="1200" b="0" i="0" u="none" strike="noStrike" baseline="0" dirty="0">
                <a:solidFill>
                  <a:srgbClr val="221E1F"/>
                </a:solidFill>
                <a:latin typeface="Arial" panose="020B0604020202020204" pitchFamily="34" charset="0"/>
                <a:cs typeface="Arial" panose="020B0604020202020204" pitchFamily="34" charset="0"/>
              </a:rPr>
              <a:t>Examples: </a:t>
            </a:r>
          </a:p>
          <a:p>
            <a:pPr marL="1085850" lvl="2" indent="-171450" algn="l">
              <a:buFont typeface="Arial" panose="020B0604020202020204" pitchFamily="34" charset="0"/>
              <a:buChar char="•"/>
            </a:pPr>
            <a:r>
              <a:rPr lang="en-US" sz="1200" b="0" i="0" u="none" strike="noStrike" baseline="0" dirty="0">
                <a:solidFill>
                  <a:srgbClr val="221E1F"/>
                </a:solidFill>
                <a:latin typeface="Arial" panose="020B0604020202020204" pitchFamily="34" charset="0"/>
                <a:cs typeface="Arial" panose="020B0604020202020204" pitchFamily="34" charset="0"/>
              </a:rPr>
              <a:t>A rural voucher program in </a:t>
            </a:r>
            <a:r>
              <a:rPr lang="en-US" sz="1200" b="1" i="0" u="none" strike="noStrike" baseline="0" dirty="0">
                <a:solidFill>
                  <a:srgbClr val="221E1F"/>
                </a:solidFill>
                <a:latin typeface="Arial" panose="020B0604020202020204" pitchFamily="34" charset="0"/>
                <a:cs typeface="Arial" panose="020B0604020202020204" pitchFamily="34" charset="0"/>
              </a:rPr>
              <a:t>Pakistan</a:t>
            </a:r>
            <a:r>
              <a:rPr lang="en-US" sz="1200" b="0" i="0" u="none" strike="noStrike" baseline="0" dirty="0">
                <a:solidFill>
                  <a:srgbClr val="221E1F"/>
                </a:solidFill>
                <a:latin typeface="Arial" panose="020B0604020202020204" pitchFamily="34" charset="0"/>
                <a:cs typeface="Arial" panose="020B0604020202020204" pitchFamily="34" charset="0"/>
              </a:rPr>
              <a:t> with private sector social franchise clinics cost approximately US$3.3 million. </a:t>
            </a:r>
          </a:p>
          <a:p>
            <a:pPr marL="1085850" lvl="2" indent="-171450" algn="l">
              <a:buFont typeface="Arial" panose="020B0604020202020204" pitchFamily="34" charset="0"/>
              <a:buChar char="•"/>
            </a:pPr>
            <a:r>
              <a:rPr lang="en-US" sz="1200" b="1" i="0" u="none" strike="noStrike" baseline="0" dirty="0">
                <a:solidFill>
                  <a:srgbClr val="221E1F"/>
                </a:solidFill>
                <a:latin typeface="Arial" panose="020B0604020202020204" pitchFamily="34" charset="0"/>
                <a:cs typeface="Arial" panose="020B0604020202020204" pitchFamily="34" charset="0"/>
              </a:rPr>
              <a:t>Kenya</a:t>
            </a:r>
            <a:r>
              <a:rPr lang="en-US" sz="1200" b="0" i="0" u="none" strike="noStrike" baseline="0" dirty="0">
                <a:solidFill>
                  <a:srgbClr val="221E1F"/>
                </a:solidFill>
                <a:latin typeface="Arial" panose="020B0604020202020204" pitchFamily="34" charset="0"/>
                <a:cs typeface="Arial" panose="020B0604020202020204" pitchFamily="34" charset="0"/>
              </a:rPr>
              <a:t>’s safe motherhood and family planning voucher programs were budgeted at 6.5 million Euros between 2006 and 2008.</a:t>
            </a:r>
            <a:endParaRPr lang="en-US" sz="1200" dirty="0">
              <a:latin typeface="Arial" panose="020B0604020202020204" pitchFamily="34" charset="0"/>
              <a:cs typeface="Arial" panose="020B0604020202020204" pitchFamily="34" charset="0"/>
            </a:endParaRPr>
          </a:p>
          <a:p>
            <a:pPr marL="171450" indent="-171450" algn="l">
              <a:buFont typeface="Arial" panose="020B0604020202020204" pitchFamily="34" charset="0"/>
              <a:buChar char="•"/>
            </a:pPr>
            <a:r>
              <a:rPr lang="en-US" sz="1200" dirty="0">
                <a:latin typeface="Arial" panose="020B0604020202020204" pitchFamily="34" charset="0"/>
                <a:cs typeface="Arial" panose="020B0604020202020204" pitchFamily="34" charset="0"/>
              </a:rPr>
              <a:t>Design programs to </a:t>
            </a:r>
            <a:r>
              <a:rPr lang="en-US" sz="1200" b="1" dirty="0">
                <a:solidFill>
                  <a:srgbClr val="DD5D00"/>
                </a:solidFill>
                <a:latin typeface="Arial" panose="020B0604020202020204" pitchFamily="34" charset="0"/>
                <a:cs typeface="Arial" panose="020B0604020202020204" pitchFamily="34" charset="0"/>
              </a:rPr>
              <a:t>promote accountability</a:t>
            </a:r>
            <a:r>
              <a:rPr lang="en-US" sz="1200" dirty="0">
                <a:latin typeface="Arial" panose="020B0604020202020204" pitchFamily="34" charset="0"/>
                <a:cs typeface="Arial" panose="020B0604020202020204" pitchFamily="34" charset="0"/>
              </a:rPr>
              <a:t>.</a:t>
            </a:r>
          </a:p>
          <a:p>
            <a:pPr marL="628650" lvl="1" indent="-171450" algn="l">
              <a:buFont typeface="Arial" panose="020B0604020202020204" pitchFamily="34" charset="0"/>
              <a:buChar char="•"/>
            </a:pPr>
            <a:r>
              <a:rPr lang="en-US" sz="1200" b="0" i="0" u="none" strike="noStrike" baseline="0" dirty="0">
                <a:solidFill>
                  <a:srgbClr val="221E1F"/>
                </a:solidFill>
                <a:latin typeface="Arial" panose="020B0604020202020204" pitchFamily="34" charset="0"/>
                <a:cs typeface="Arial" panose="020B0604020202020204" pitchFamily="34" charset="0"/>
              </a:rPr>
              <a:t>Voucher management agencies or other voucher governing bodies are charged with putting in place mechanisms to prevent, detect, and manage fraud, should it occur in the program. </a:t>
            </a:r>
          </a:p>
          <a:p>
            <a:pPr marL="1085850" lvl="2" indent="-171450" algn="l">
              <a:buFont typeface="Arial" panose="020B0604020202020204" pitchFamily="34" charset="0"/>
              <a:buChar char="•"/>
            </a:pPr>
            <a:r>
              <a:rPr lang="en-US" sz="1200" b="0" i="0" u="none" strike="noStrike" baseline="0" dirty="0">
                <a:solidFill>
                  <a:srgbClr val="221E1F"/>
                </a:solidFill>
                <a:latin typeface="Arial" panose="020B0604020202020204" pitchFamily="34" charset="0"/>
                <a:cs typeface="Arial" panose="020B0604020202020204" pitchFamily="34" charset="0"/>
              </a:rPr>
              <a:t>The physical record of service provision, in most cases a uniquely numbered paper voucher, simplifies auditing, giving these programs a strong accountability mechanism. </a:t>
            </a:r>
          </a:p>
          <a:p>
            <a:pPr marL="628650" lvl="1" indent="-171450" algn="l">
              <a:buFont typeface="Arial" panose="020B0604020202020204" pitchFamily="34" charset="0"/>
              <a:buChar char="•"/>
            </a:pPr>
            <a:r>
              <a:rPr lang="en-US" sz="1200" b="0" i="0" u="none" strike="noStrike" baseline="0" dirty="0">
                <a:solidFill>
                  <a:srgbClr val="221E1F"/>
                </a:solidFill>
                <a:latin typeface="Arial" panose="020B0604020202020204" pitchFamily="34" charset="0"/>
                <a:cs typeface="Arial" panose="020B0604020202020204" pitchFamily="34" charset="0"/>
              </a:rPr>
              <a:t>Separation of the voucher management agency function from participating health care providers can increase transparency, allow for independent verification of service delivery, and help curb informal payments. </a:t>
            </a:r>
          </a:p>
          <a:p>
            <a:pPr marL="1085850" lvl="2" indent="-171450" algn="l">
              <a:buFont typeface="Arial" panose="020B0604020202020204" pitchFamily="34" charset="0"/>
              <a:buChar char="•"/>
            </a:pPr>
            <a:r>
              <a:rPr lang="en-US" sz="1200" b="0" i="0" u="none" strike="noStrike" baseline="0" dirty="0">
                <a:solidFill>
                  <a:srgbClr val="221E1F"/>
                </a:solidFill>
                <a:latin typeface="Arial" panose="020B0604020202020204" pitchFamily="34" charset="0"/>
                <a:cs typeface="Arial" panose="020B0604020202020204" pitchFamily="34" charset="0"/>
              </a:rPr>
              <a:t>Results verification and routine voucher data analysis, including tracking trends in vouchers distributed and claims made and use of spot checks, are used to counteract fraud. </a:t>
            </a:r>
          </a:p>
        </p:txBody>
      </p:sp>
      <p:sp>
        <p:nvSpPr>
          <p:cNvPr id="4" name="Slide Number Placeholder 3"/>
          <p:cNvSpPr>
            <a:spLocks noGrp="1"/>
          </p:cNvSpPr>
          <p:nvPr>
            <p:ph type="sldNum" sz="quarter" idx="5"/>
          </p:nvPr>
        </p:nvSpPr>
        <p:spPr/>
        <p:txBody>
          <a:bodyPr/>
          <a:lstStyle/>
          <a:p>
            <a:fld id="{F519F06E-5C09-4463-ADDC-863B2CA6F140}" type="slidenum">
              <a:rPr lang="en-US" smtClean="0"/>
              <a:t>24</a:t>
            </a:fld>
            <a:endParaRPr lang="en-US"/>
          </a:p>
        </p:txBody>
      </p:sp>
    </p:spTree>
    <p:extLst>
      <p:ext uri="{BB962C8B-B14F-4D97-AF65-F5344CB8AC3E}">
        <p14:creationId xmlns:p14="http://schemas.microsoft.com/office/powerpoint/2010/main" val="37864963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none" strike="noStrike" baseline="0" dirty="0">
                <a:solidFill>
                  <a:srgbClr val="221E1F"/>
                </a:solidFill>
                <a:latin typeface="Arial" panose="020B0604020202020204" pitchFamily="34" charset="0"/>
                <a:cs typeface="Arial" panose="020B0604020202020204" pitchFamily="34" charset="0"/>
              </a:rPr>
              <a:t>A Guide to Competitive Vouchers in Health: </a:t>
            </a:r>
            <a:r>
              <a:rPr lang="en-US" sz="1200" b="0" i="0" u="none" strike="noStrike" baseline="0" dirty="0">
                <a:solidFill>
                  <a:srgbClr val="221E1F"/>
                </a:solidFill>
                <a:latin typeface="Arial" panose="020B0604020202020204" pitchFamily="34" charset="0"/>
                <a:cs typeface="Arial" panose="020B0604020202020204" pitchFamily="34" charset="0"/>
              </a:rPr>
              <a:t>Identifies the advantages of competitive voucher schemes in delivering subsidies; describes the circumstances under which they are superior to other subsidy mechanisms; and explains how to design, implement, monitor, and evaluate a voucher scheme. </a:t>
            </a:r>
            <a:r>
              <a:rPr lang="en-US" sz="1200" b="0" i="0" u="sng" strike="noStrike" baseline="0" dirty="0">
                <a:solidFill>
                  <a:srgbClr val="004991"/>
                </a:solidFill>
                <a:latin typeface="Arial" panose="020B0604020202020204" pitchFamily="34" charset="0"/>
                <a:cs typeface="Arial" panose="020B0604020202020204" pitchFamily="34" charset="0"/>
              </a:rPr>
              <a:t>http://documents.worldbank.org/curated/en/179801468324054125/A-guide-to-competitive-vouchers-in-health </a:t>
            </a:r>
          </a:p>
          <a:p>
            <a:endParaRPr lang="en-US" sz="1200" b="0" i="0" u="none" strike="noStrike" baseline="0" dirty="0">
              <a:solidFill>
                <a:srgbClr val="004991"/>
              </a:solidFill>
              <a:latin typeface="Arial" panose="020B0604020202020204" pitchFamily="34" charset="0"/>
              <a:cs typeface="Arial" panose="020B0604020202020204" pitchFamily="34" charset="0"/>
            </a:endParaRPr>
          </a:p>
          <a:p>
            <a:r>
              <a:rPr lang="en-US" sz="1200" b="1" i="1" u="none" strike="noStrike" baseline="0" dirty="0">
                <a:solidFill>
                  <a:srgbClr val="221E1F"/>
                </a:solidFill>
                <a:latin typeface="Arial" panose="020B0604020202020204" pitchFamily="34" charset="0"/>
                <a:cs typeface="Arial" panose="020B0604020202020204" pitchFamily="34" charset="0"/>
              </a:rPr>
              <a:t>E-Vouchers for Family Planning: Advantages, Challenges and Trends</a:t>
            </a:r>
            <a:r>
              <a:rPr lang="en-US" sz="1200" b="1" i="0" u="none" strike="noStrike" baseline="0" dirty="0">
                <a:solidFill>
                  <a:srgbClr val="221E1F"/>
                </a:solidFill>
                <a:latin typeface="Arial" panose="020B0604020202020204" pitchFamily="34" charset="0"/>
                <a:cs typeface="Arial" panose="020B0604020202020204" pitchFamily="34" charset="0"/>
              </a:rPr>
              <a:t>: </a:t>
            </a:r>
            <a:r>
              <a:rPr lang="en-US" sz="1200" b="0" i="0" u="none" strike="noStrike" baseline="0" dirty="0">
                <a:solidFill>
                  <a:srgbClr val="221E1F"/>
                </a:solidFill>
                <a:latin typeface="Arial" panose="020B0604020202020204" pitchFamily="34" charset="0"/>
                <a:cs typeface="Arial" panose="020B0604020202020204" pitchFamily="34" charset="0"/>
              </a:rPr>
              <a:t>Mobile Finance to Reimburse Sexual and Reproductive Health Vouchers in Madagascar: Compares strengths and weaknesses of innovative approaches using digital technology relative to traditional paper voucher initiatives and offers best practices. </a:t>
            </a:r>
            <a:r>
              <a:rPr lang="en-US" sz="1200" b="0" i="0" u="sng" strike="noStrike" baseline="0" dirty="0">
                <a:solidFill>
                  <a:srgbClr val="004991"/>
                </a:solidFill>
                <a:latin typeface="Arial" panose="020B0604020202020204" pitchFamily="34" charset="0"/>
                <a:cs typeface="Arial" panose="020B0604020202020204" pitchFamily="34" charset="0"/>
              </a:rPr>
              <a:t>https://www.shopsplusproject.org/resource-center/e-vouchers-family-planning-advantages-challenges-and-trends </a:t>
            </a:r>
          </a:p>
          <a:p>
            <a:endParaRPr lang="en-US" sz="1200" b="0" i="0" u="none" strike="noStrike" baseline="0" dirty="0">
              <a:solidFill>
                <a:srgbClr val="004991"/>
              </a:solidFill>
              <a:latin typeface="Arial" panose="020B0604020202020204" pitchFamily="34" charset="0"/>
              <a:cs typeface="Arial" panose="020B0604020202020204" pitchFamily="34" charset="0"/>
            </a:endParaRPr>
          </a:p>
          <a:p>
            <a:r>
              <a:rPr lang="en-US" sz="1200" b="1" i="1" u="none" strike="noStrike" baseline="0" dirty="0">
                <a:solidFill>
                  <a:srgbClr val="221E1F"/>
                </a:solidFill>
                <a:latin typeface="Arial" panose="020B0604020202020204" pitchFamily="34" charset="0"/>
                <a:cs typeface="Arial" panose="020B0604020202020204" pitchFamily="34" charset="0"/>
              </a:rPr>
              <a:t>Reproductive Health Vouchers: From Promise to Practice: </a:t>
            </a:r>
            <a:r>
              <a:rPr lang="en-US" sz="1200" b="0" i="0" u="none" strike="noStrike" baseline="0" dirty="0">
                <a:solidFill>
                  <a:srgbClr val="221E1F"/>
                </a:solidFill>
                <a:latin typeface="Arial" panose="020B0604020202020204" pitchFamily="34" charset="0"/>
                <a:cs typeface="Arial" panose="020B0604020202020204" pitchFamily="34" charset="0"/>
              </a:rPr>
              <a:t>Presents key implementation lessons drawn from Marie Stopes International’s experience in setting and managing reproductive health voucher programs in various settings. </a:t>
            </a:r>
            <a:r>
              <a:rPr lang="en-US" sz="1200" b="0" i="0" u="sng" strike="noStrike" baseline="0" dirty="0">
                <a:solidFill>
                  <a:srgbClr val="004991"/>
                </a:solidFill>
                <a:latin typeface="Arial" panose="020B0604020202020204" pitchFamily="34" charset="0"/>
                <a:cs typeface="Arial" panose="020B0604020202020204" pitchFamily="34" charset="0"/>
              </a:rPr>
              <a:t>https://healthmarketinnovations.org/sites/default/files/Reproductive%20Health%20 Vouchers%20from%20promise%20to%20practice_0.pdf </a:t>
            </a:r>
          </a:p>
          <a:p>
            <a:endParaRPr lang="en-US" sz="1200" b="0" i="0" u="none" strike="noStrike" baseline="0" dirty="0">
              <a:solidFill>
                <a:srgbClr val="004991"/>
              </a:solidFill>
              <a:latin typeface="Arial" panose="020B0604020202020204" pitchFamily="34" charset="0"/>
              <a:cs typeface="Arial" panose="020B0604020202020204" pitchFamily="34" charset="0"/>
            </a:endParaRPr>
          </a:p>
          <a:p>
            <a:r>
              <a:rPr lang="en-US" sz="1200" b="1" i="1" u="none" strike="noStrike" baseline="0" dirty="0">
                <a:solidFill>
                  <a:srgbClr val="221E1F"/>
                </a:solidFill>
                <a:latin typeface="Arial" panose="020B0604020202020204" pitchFamily="34" charset="0"/>
                <a:cs typeface="Arial" panose="020B0604020202020204" pitchFamily="34" charset="0"/>
              </a:rPr>
              <a:t>Vouchers for Health: </a:t>
            </a:r>
            <a:r>
              <a:rPr lang="en-US" sz="1200" b="0" i="0" u="none" strike="noStrike" baseline="0" dirty="0">
                <a:solidFill>
                  <a:srgbClr val="221E1F"/>
                </a:solidFill>
                <a:latin typeface="Arial" panose="020B0604020202020204" pitchFamily="34" charset="0"/>
                <a:cs typeface="Arial" panose="020B0604020202020204" pitchFamily="34" charset="0"/>
              </a:rPr>
              <a:t>A Focus on Reproductive Health and Family Planning Services: Discusses key aspects of voucher programs, elements for assessing the feasibility of a prospective program, and steps for designing and implementing a program where feasible. </a:t>
            </a:r>
            <a:r>
              <a:rPr lang="en-US" sz="1200" b="0" i="0" u="sng" strike="noStrike" baseline="0" dirty="0">
                <a:solidFill>
                  <a:srgbClr val="004991"/>
                </a:solidFill>
                <a:latin typeface="Arial" panose="020B0604020202020204" pitchFamily="34" charset="0"/>
                <a:cs typeface="Arial" panose="020B0604020202020204" pitchFamily="34" charset="0"/>
              </a:rPr>
              <a:t>https://pdf.usaid.gov/pdf_docs/PNADI574.pdf </a:t>
            </a:r>
            <a:endParaRPr lang="en-US" sz="1200" b="0" i="0" u="sng" strike="noStrike" baseline="0" dirty="0">
              <a:solidFill>
                <a:srgbClr val="221E1F"/>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25</a:t>
            </a:fld>
            <a:endParaRPr lang="en-US"/>
          </a:p>
        </p:txBody>
      </p:sp>
    </p:spTree>
    <p:extLst>
      <p:ext uri="{BB962C8B-B14F-4D97-AF65-F5344CB8AC3E}">
        <p14:creationId xmlns:p14="http://schemas.microsoft.com/office/powerpoint/2010/main" val="173739491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Subscribe to the HIPs Newsletter here (</a:t>
            </a:r>
            <a:r>
              <a:rPr lang="en-US" dirty="0"/>
              <a:t>copy and paste this link into your web browser)</a:t>
            </a:r>
            <a:r>
              <a:rPr lang="en-US" dirty="0">
                <a:latin typeface="+mn-lt"/>
              </a:rPr>
              <a:t>: </a:t>
            </a:r>
            <a:r>
              <a:rPr lang="en-US" u="sng" dirty="0">
                <a:latin typeface="+mn-lt"/>
              </a:rPr>
              <a:t>https://mailchi.mp/76703a3652c9/hips-newsletter-sign-up</a:t>
            </a:r>
          </a:p>
          <a:p>
            <a:endParaRPr lang="en-US" dirty="0">
              <a:latin typeface="+mn-lt"/>
            </a:endParaRPr>
          </a:p>
          <a:p>
            <a:r>
              <a:rPr lang="en-US" dirty="0">
                <a:latin typeface="+mn-lt"/>
              </a:rPr>
              <a:t>Please visit the five areas of our website to learn more about the HIPs: </a:t>
            </a:r>
          </a:p>
          <a:p>
            <a:pPr marL="171450" indent="-171450">
              <a:buFont typeface="Arial" panose="020B0604020202020204" pitchFamily="34" charset="0"/>
              <a:buChar char="•"/>
            </a:pPr>
            <a:r>
              <a:rPr lang="en-US" dirty="0">
                <a:latin typeface="+mn-lt"/>
              </a:rPr>
              <a:t>HIP Products (</a:t>
            </a:r>
            <a:r>
              <a:rPr lang="en-US" dirty="0"/>
              <a:t>copy and paste this link into your web browser)</a:t>
            </a:r>
            <a:r>
              <a:rPr lang="en-US" dirty="0">
                <a:latin typeface="+mn-lt"/>
              </a:rPr>
              <a:t>: </a:t>
            </a:r>
            <a:r>
              <a:rPr lang="en-US" u="sng" dirty="0">
                <a:latin typeface="+mn-lt"/>
              </a:rPr>
              <a:t>https://www.fphighimpactpractices.org/hip-products/</a:t>
            </a:r>
          </a:p>
          <a:p>
            <a:pPr marL="171450" indent="-171450">
              <a:buFont typeface="Arial" panose="020B0604020202020204" pitchFamily="34" charset="0"/>
              <a:buChar char="•"/>
            </a:pPr>
            <a:r>
              <a:rPr lang="en-US" dirty="0">
                <a:latin typeface="+mn-lt"/>
              </a:rPr>
              <a:t>Resources (</a:t>
            </a:r>
            <a:r>
              <a:rPr lang="en-US" dirty="0"/>
              <a:t>copy and paste this link into your web browser)</a:t>
            </a:r>
            <a:r>
              <a:rPr lang="en-US" dirty="0">
                <a:latin typeface="+mn-lt"/>
              </a:rPr>
              <a:t>: </a:t>
            </a:r>
            <a:r>
              <a:rPr lang="en-US" u="sng" dirty="0">
                <a:latin typeface="+mn-lt"/>
              </a:rPr>
              <a:t>https://www.fphighimpactpractices.org/resources/</a:t>
            </a:r>
          </a:p>
          <a:p>
            <a:pPr marL="171450" indent="-171450">
              <a:buFont typeface="Arial" panose="020B0604020202020204" pitchFamily="34" charset="0"/>
              <a:buChar char="•"/>
            </a:pPr>
            <a:r>
              <a:rPr lang="en-US" dirty="0">
                <a:latin typeface="+mn-lt"/>
              </a:rPr>
              <a:t>Engage (</a:t>
            </a:r>
            <a:r>
              <a:rPr lang="en-US" dirty="0"/>
              <a:t>copy and paste this link into your web browser)</a:t>
            </a:r>
            <a:r>
              <a:rPr lang="en-US" dirty="0">
                <a:latin typeface="+mn-lt"/>
              </a:rPr>
              <a:t>: </a:t>
            </a:r>
            <a:r>
              <a:rPr lang="en-US" u="sng" dirty="0">
                <a:latin typeface="+mn-lt"/>
              </a:rPr>
              <a:t>https://www.fphighimpactpractices.org/engage-with-the-hips/</a:t>
            </a:r>
          </a:p>
          <a:p>
            <a:pPr marL="171450" indent="-171450">
              <a:buFont typeface="Arial" panose="020B0604020202020204" pitchFamily="34" charset="0"/>
              <a:buChar char="•"/>
            </a:pPr>
            <a:r>
              <a:rPr lang="en-US" dirty="0">
                <a:latin typeface="+mn-lt"/>
              </a:rPr>
              <a:t>Overview (</a:t>
            </a:r>
            <a:r>
              <a:rPr lang="en-US" dirty="0"/>
              <a:t>copy and paste this link into your web browser)</a:t>
            </a:r>
            <a:r>
              <a:rPr lang="en-US" dirty="0">
                <a:latin typeface="+mn-lt"/>
              </a:rPr>
              <a:t>: </a:t>
            </a:r>
            <a:r>
              <a:rPr lang="en-US" u="sng" dirty="0">
                <a:latin typeface="+mn-lt"/>
              </a:rPr>
              <a:t>https://www.fphighimpactpractices.org/overview/</a:t>
            </a:r>
          </a:p>
          <a:p>
            <a:pPr marL="171450" indent="-171450">
              <a:buFont typeface="Arial" panose="020B0604020202020204" pitchFamily="34" charset="0"/>
              <a:buChar char="•"/>
            </a:pPr>
            <a:r>
              <a:rPr lang="en-US" dirty="0">
                <a:latin typeface="+mn-lt"/>
              </a:rPr>
              <a:t>About Us (</a:t>
            </a:r>
            <a:r>
              <a:rPr lang="en-US" dirty="0"/>
              <a:t>copy and paste this link into your web browser)</a:t>
            </a:r>
            <a:r>
              <a:rPr lang="en-US" dirty="0">
                <a:latin typeface="+mn-lt"/>
              </a:rPr>
              <a:t>: </a:t>
            </a:r>
            <a:r>
              <a:rPr lang="en-US" u="sng" dirty="0">
                <a:latin typeface="+mn-lt"/>
              </a:rPr>
              <a:t>https://www.fphighimpactpractices.org/partnership-structure/</a:t>
            </a:r>
          </a:p>
        </p:txBody>
      </p:sp>
      <p:sp>
        <p:nvSpPr>
          <p:cNvPr id="4" name="Slide Number Placeholder 3"/>
          <p:cNvSpPr>
            <a:spLocks noGrp="1"/>
          </p:cNvSpPr>
          <p:nvPr>
            <p:ph type="sldNum" sz="quarter" idx="5"/>
          </p:nvPr>
        </p:nvSpPr>
        <p:spPr/>
        <p:txBody>
          <a:bodyPr/>
          <a:lstStyle/>
          <a:p>
            <a:fld id="{F519F06E-5C09-4463-ADDC-863B2CA6F140}" type="slidenum">
              <a:rPr lang="en-US" smtClean="0"/>
              <a:t>26</a:t>
            </a:fld>
            <a:endParaRPr lang="en-US"/>
          </a:p>
        </p:txBody>
      </p:sp>
    </p:spTree>
    <p:extLst>
      <p:ext uri="{BB962C8B-B14F-4D97-AF65-F5344CB8AC3E}">
        <p14:creationId xmlns:p14="http://schemas.microsoft.com/office/powerpoint/2010/main" val="4841517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High Impact Practices (HIPs) are a set of evidence-based family planning practices vetted by experts against specific criteria and documented in an easy-to-use format.</a:t>
            </a:r>
          </a:p>
          <a:p>
            <a:br>
              <a:rPr lang="en-US" dirty="0">
                <a:latin typeface="+mn-lt"/>
              </a:rPr>
            </a:br>
            <a:r>
              <a:rPr lang="en-US" b="0" i="0" dirty="0">
                <a:solidFill>
                  <a:srgbClr val="3E3F42"/>
                </a:solidFill>
                <a:effectLst/>
                <a:latin typeface="+mn-lt"/>
              </a:rPr>
              <a:t>The High Impact Practices in Family Planning (HIPs) were first created in 2010 after a survey of FP stakeholders revealed little consensus for “what works” in international FP programming. A small group of leaders in FP were brought together with the task of identifying a short list of HIPs that if implemented at scale would help countries address the unmet need for FP and thereby increase national contraceptive prevalence.</a:t>
            </a:r>
          </a:p>
          <a:p>
            <a:endParaRPr lang="en-US" b="0" i="0" dirty="0">
              <a:solidFill>
                <a:srgbClr val="3E3F42"/>
              </a:solidFill>
              <a:effectLst/>
              <a:latin typeface="+mn-lt"/>
            </a:endParaRPr>
          </a:p>
          <a:p>
            <a:pPr algn="l"/>
            <a:r>
              <a:rPr lang="en-US" sz="1800" b="0" i="0" u="none" strike="noStrike" baseline="0" dirty="0">
                <a:latin typeface="+mn-lt"/>
              </a:rPr>
              <a:t>HIPs are identified based on demonstrated magnitude of </a:t>
            </a:r>
            <a:r>
              <a:rPr lang="en-US" sz="1800" b="0" i="1" u="none" strike="noStrike" baseline="0" dirty="0">
                <a:latin typeface="+mn-lt"/>
              </a:rPr>
              <a:t>impact </a:t>
            </a:r>
            <a:r>
              <a:rPr lang="en-US" sz="1800" b="0" i="0" u="none" strike="noStrike" baseline="0" dirty="0">
                <a:latin typeface="+mn-lt"/>
              </a:rPr>
              <a:t>on contraceptive use and potential application in a wide range of settings. Consideration is also given to other relevant outcome measures including unintended pregnancy, fertility, or one of the primary proximate determinants of fertility (delay of marriage, birth spacing, or breast feeding). Evidence of replicability, scalability, sustainability, and cost-effectiveness are also considered.</a:t>
            </a:r>
            <a:endParaRPr lang="en-US" dirty="0">
              <a:latin typeface="+mn-lt"/>
            </a:endParaRPr>
          </a:p>
          <a:p>
            <a:endParaRPr lang="en-US" dirty="0"/>
          </a:p>
          <a:p>
            <a:r>
              <a:rPr lang="en-US" dirty="0"/>
              <a:t>For more information, please copy and paste this link into your web browser to see this video: </a:t>
            </a:r>
            <a:r>
              <a:rPr lang="en-US" u="sng" dirty="0">
                <a:solidFill>
                  <a:srgbClr val="054A8E"/>
                </a:solidFill>
              </a:rPr>
              <a:t>https://www.youtube.com/watch?v=N6V0gfl-V3k&amp;ab_channel=KnowledgeSUCCESS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baseline="0" dirty="0">
                <a:latin typeface="+mn-lt"/>
                <a:cs typeface="Arial" panose="020B0604020202020204" pitchFamily="34" charset="0"/>
              </a:rPr>
              <a:t>A 2-pager overview of the HIPs is available in an online and a downloadable PDF format here (</a:t>
            </a:r>
            <a:r>
              <a:rPr lang="en-US" sz="1000" dirty="0"/>
              <a:t>copy and paste this link into your web browser)</a:t>
            </a:r>
            <a:r>
              <a:rPr lang="en-US" sz="1000" b="0" i="0" u="none" strike="noStrike" baseline="0" dirty="0">
                <a:latin typeface="+mn-lt"/>
                <a:cs typeface="Arial" panose="020B0604020202020204" pitchFamily="34" charset="0"/>
              </a:rPr>
              <a:t>: </a:t>
            </a:r>
            <a:r>
              <a:rPr lang="en-US" sz="1200" dirty="0">
                <a:latin typeface="+mn-lt"/>
                <a:hlinkClick r:id="rId3"/>
              </a:rPr>
              <a:t>https://www.fphighimpactpractices.org/high-impact-practices-in-family-planning-list/</a:t>
            </a:r>
            <a:endParaRPr lang="en-US" sz="1200" dirty="0">
              <a:latin typeface="+mn-lt"/>
            </a:endParaRPr>
          </a:p>
          <a:p>
            <a:endParaRPr lang="en-US" u="sng" dirty="0"/>
          </a:p>
        </p:txBody>
      </p:sp>
      <p:sp>
        <p:nvSpPr>
          <p:cNvPr id="4" name="Slide Number Placeholder 3"/>
          <p:cNvSpPr>
            <a:spLocks noGrp="1"/>
          </p:cNvSpPr>
          <p:nvPr>
            <p:ph type="sldNum" sz="quarter" idx="5"/>
          </p:nvPr>
        </p:nvSpPr>
        <p:spPr/>
        <p:txBody>
          <a:bodyPr/>
          <a:lstStyle/>
          <a:p>
            <a:fld id="{F519F06E-5C09-4463-ADDC-863B2CA6F140}" type="slidenum">
              <a:rPr lang="en-US" smtClean="0"/>
              <a:t>3</a:t>
            </a:fld>
            <a:endParaRPr lang="en-US"/>
          </a:p>
        </p:txBody>
      </p:sp>
    </p:spTree>
    <p:extLst>
      <p:ext uri="{BB962C8B-B14F-4D97-AF65-F5344CB8AC3E}">
        <p14:creationId xmlns:p14="http://schemas.microsoft.com/office/powerpoint/2010/main" val="772890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latin typeface="Arial" panose="020B0604020202020204" pitchFamily="34" charset="0"/>
                <a:cs typeface="Arial" panose="020B0604020202020204" pitchFamily="34" charset="0"/>
              </a:rPr>
              <a:t>There are </a:t>
            </a:r>
            <a:r>
              <a:rPr lang="en-US" sz="1200" b="1" i="0" u="none" strike="noStrike" baseline="0" dirty="0">
                <a:latin typeface="Arial" panose="020B0604020202020204" pitchFamily="34" charset="0"/>
                <a:cs typeface="Arial" panose="020B0604020202020204" pitchFamily="34" charset="0"/>
              </a:rPr>
              <a:t>three categories of HIPs</a:t>
            </a:r>
            <a:r>
              <a:rPr lang="en-US" sz="1200" b="0" i="0" u="none" strike="noStrike" baseline="0" dirty="0">
                <a:latin typeface="Arial" panose="020B0604020202020204" pitchFamily="34" charset="0"/>
                <a:cs typeface="Arial" panose="020B0604020202020204" pitchFamily="34" charset="0"/>
              </a:rPr>
              <a:t>: Enabling Environment, Service Delivery and Social and Behavioral Change. Family Planning Vouchers is an Enhancement HIP. This information came from the HIP List (</a:t>
            </a:r>
            <a:r>
              <a:rPr lang="en-US" sz="1200" dirty="0">
                <a:latin typeface="Arial" panose="020B0604020202020204" pitchFamily="34" charset="0"/>
                <a:cs typeface="Arial" panose="020B0604020202020204" pitchFamily="34" charset="0"/>
              </a:rPr>
              <a:t>copy and paste this link into your web browser)</a:t>
            </a:r>
            <a:r>
              <a:rPr lang="en-US" sz="1200" b="0" i="0" u="none" strike="noStrike" baseline="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rPr>
              <a:t>https://www.fphighimpactpractices.org/high-impact-practices-in-family-planning-list/</a:t>
            </a:r>
            <a:endParaRPr lang="en-US" sz="1200" dirty="0">
              <a:latin typeface="Arial" panose="020B0604020202020204" pitchFamily="34" charset="0"/>
              <a:cs typeface="Arial" panose="020B0604020202020204" pitchFamily="34" charset="0"/>
            </a:endParaRPr>
          </a:p>
          <a:p>
            <a:pPr algn="l"/>
            <a:endParaRPr lang="en-US" sz="1200" b="0" i="0" u="none" strike="noStrike" baseline="0" dirty="0">
              <a:latin typeface="Arial" panose="020B0604020202020204" pitchFamily="34" charset="0"/>
              <a:cs typeface="Arial" panose="020B0604020202020204" pitchFamily="34" charset="0"/>
            </a:endParaRPr>
          </a:p>
          <a:p>
            <a:pPr algn="l"/>
            <a:r>
              <a:rPr lang="en-US" sz="1200" b="0" i="0" u="none" strike="noStrike" baseline="0" dirty="0">
                <a:latin typeface="Arial" panose="020B0604020202020204" pitchFamily="34" charset="0"/>
                <a:cs typeface="Arial" panose="020B0604020202020204" pitchFamily="34" charset="0"/>
              </a:rPr>
              <a:t>A </a:t>
            </a:r>
            <a:r>
              <a:rPr lang="en-US" sz="1200" b="1" i="1" u="none" strike="noStrike" baseline="0" dirty="0">
                <a:latin typeface="Arial" panose="020B0604020202020204" pitchFamily="34" charset="0"/>
                <a:cs typeface="Arial" panose="020B0604020202020204" pitchFamily="34" charset="0"/>
              </a:rPr>
              <a:t>HIP Enhancement </a:t>
            </a:r>
            <a:r>
              <a:rPr lang="en-US" sz="1200" b="0" i="0" u="none" strike="noStrike" baseline="0" dirty="0">
                <a:latin typeface="Arial" panose="020B0604020202020204" pitchFamily="34" charset="0"/>
                <a:cs typeface="Arial" panose="020B0604020202020204" pitchFamily="34" charset="0"/>
              </a:rPr>
              <a:t>is a tool or approach that is not a standalone practice, but it is often used in conjunction with HIPs to maximize the impact of HIP implementation or increase the reach and access for specific audiences. The intended purpose and impact of enhancements are focused and, therefore the evidence-based and impact of an enhancement is subjected to different standards than a HIP.</a:t>
            </a:r>
          </a:p>
          <a:p>
            <a:pPr algn="l"/>
            <a:endParaRPr lang="en-US" sz="1200" b="0" i="0" u="none" strike="noStrike" baseline="0" dirty="0">
              <a:latin typeface="Arial" panose="020B0604020202020204" pitchFamily="34" charset="0"/>
              <a:cs typeface="Arial" panose="020B0604020202020204" pitchFamily="34" charset="0"/>
            </a:endParaRPr>
          </a:p>
          <a:p>
            <a:r>
              <a:rPr lang="en-US" sz="1200" b="0" i="0" u="none" strike="noStrike" baseline="0" dirty="0">
                <a:latin typeface="Arial" panose="020B0604020202020204" pitchFamily="34" charset="0"/>
                <a:cs typeface="Arial" panose="020B0604020202020204" pitchFamily="34" charset="0"/>
              </a:rPr>
              <a:t>For more information about the HIP Categories and Enhancements, please </a:t>
            </a:r>
            <a:r>
              <a:rPr lang="en-US" sz="1200" dirty="0">
                <a:latin typeface="Arial" panose="020B0604020202020204" pitchFamily="34" charset="0"/>
                <a:cs typeface="Arial" panose="020B0604020202020204" pitchFamily="34" charset="0"/>
              </a:rPr>
              <a:t>copy and paste this link into your web browser</a:t>
            </a:r>
            <a:r>
              <a:rPr lang="en-US" sz="1200" b="0" i="0" u="none" strike="noStrike" baseline="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hlinkClick r:id="rId3"/>
              </a:rPr>
              <a:t>https://www.fphighimpactpractices.org/high-impact-practices-in-family-planning-list/</a:t>
            </a:r>
            <a:endParaRPr lang="en-US" sz="1200" dirty="0">
              <a:latin typeface="Arial" panose="020B0604020202020204" pitchFamily="34" charset="0"/>
              <a:cs typeface="Arial" panose="020B0604020202020204" pitchFamily="34" charset="0"/>
            </a:endParaRPr>
          </a:p>
          <a:p>
            <a:pPr algn="l"/>
            <a:endParaRPr lang="en-US" sz="1200" b="0" i="0" u="none" strike="noStrike" baseline="0" dirty="0">
              <a:latin typeface="Arial" panose="020B0604020202020204" pitchFamily="34" charset="0"/>
              <a:cs typeface="Arial" panose="020B0604020202020204" pitchFamily="34" charset="0"/>
            </a:endParaRPr>
          </a:p>
          <a:p>
            <a:pPr marL="0" indent="0">
              <a:lnSpc>
                <a:spcPct val="100000"/>
              </a:lnSpc>
              <a:spcBef>
                <a:spcPts val="1600"/>
              </a:spcBef>
              <a:buSzPts val="1800"/>
              <a:buFont typeface="Arial" panose="020B0604020202020204" pitchFamily="34" charset="0"/>
              <a:buNone/>
            </a:pPr>
            <a:r>
              <a:rPr lang="en-US" sz="1200" b="0" dirty="0">
                <a:solidFill>
                  <a:srgbClr val="163E8F"/>
                </a:solidFill>
                <a:latin typeface="Arial" panose="020B0604020202020204" pitchFamily="34" charset="0"/>
                <a:ea typeface="Proxima Nova"/>
                <a:cs typeface="Arial" panose="020B0604020202020204" pitchFamily="34" charset="0"/>
                <a:sym typeface="Proxima Nova"/>
              </a:rPr>
              <a:t>Here are a few examples of HIPs from each category:</a:t>
            </a:r>
          </a:p>
          <a:p>
            <a:pPr marL="0" indent="0">
              <a:lnSpc>
                <a:spcPct val="100000"/>
              </a:lnSpc>
              <a:spcBef>
                <a:spcPts val="1600"/>
              </a:spcBef>
              <a:buSzPts val="1800"/>
              <a:buFont typeface="Arial" panose="020B0604020202020204" pitchFamily="34" charset="0"/>
              <a:buNone/>
            </a:pPr>
            <a:r>
              <a:rPr lang="en-US" sz="1200" b="1" dirty="0">
                <a:solidFill>
                  <a:srgbClr val="163E8F"/>
                </a:solidFill>
                <a:latin typeface="Arial" panose="020B0604020202020204" pitchFamily="34" charset="0"/>
                <a:ea typeface="Proxima Nova"/>
                <a:cs typeface="Arial" panose="020B0604020202020204" pitchFamily="34" charset="0"/>
                <a:sym typeface="Proxima Nova"/>
              </a:rPr>
              <a:t>Service Delivery:</a:t>
            </a:r>
            <a:r>
              <a:rPr lang="en-US" sz="1200" dirty="0">
                <a:latin typeface="Arial" panose="020B0604020202020204" pitchFamily="34" charset="0"/>
                <a:ea typeface="Proxima Nova"/>
                <a:cs typeface="Arial" panose="020B0604020202020204" pitchFamily="34" charset="0"/>
                <a:sym typeface="Proxima Nova"/>
              </a:rPr>
              <a:t> </a:t>
            </a:r>
          </a:p>
          <a:p>
            <a:pPr marL="457200" indent="-355600">
              <a:lnSpc>
                <a:spcPct val="100000"/>
              </a:lnSpc>
              <a:spcBef>
                <a:spcPts val="0"/>
              </a:spcBef>
              <a:buSzPts val="2000"/>
              <a:buFont typeface="Proxima Nova"/>
              <a:buChar char="•"/>
            </a:pPr>
            <a:r>
              <a:rPr lang="en-US" sz="1200" dirty="0">
                <a:latin typeface="Arial" panose="020B0604020202020204" pitchFamily="34" charset="0"/>
                <a:ea typeface="Proxima Nova"/>
                <a:cs typeface="Arial" panose="020B0604020202020204" pitchFamily="34" charset="0"/>
                <a:sym typeface="Proxima Nova"/>
              </a:rPr>
              <a:t>Immediate Postpartum Family Planning</a:t>
            </a:r>
          </a:p>
          <a:p>
            <a:pPr marL="457200" indent="-355600">
              <a:lnSpc>
                <a:spcPct val="100000"/>
              </a:lnSpc>
              <a:spcBef>
                <a:spcPts val="0"/>
              </a:spcBef>
              <a:buSzPts val="2000"/>
              <a:buFont typeface="Proxima Nova"/>
              <a:buChar char="•"/>
            </a:pPr>
            <a:r>
              <a:rPr lang="en-US" sz="1200" dirty="0">
                <a:latin typeface="Arial" panose="020B0604020202020204" pitchFamily="34" charset="0"/>
                <a:ea typeface="Proxima Nova"/>
                <a:cs typeface="Arial" panose="020B0604020202020204" pitchFamily="34" charset="0"/>
                <a:sym typeface="Proxima Nova"/>
              </a:rPr>
              <a:t>Mobile Outreach Services</a:t>
            </a:r>
          </a:p>
          <a:p>
            <a:pPr marL="457200" indent="-355600">
              <a:lnSpc>
                <a:spcPct val="100000"/>
              </a:lnSpc>
              <a:spcBef>
                <a:spcPts val="0"/>
              </a:spcBef>
              <a:buSzPts val="2000"/>
              <a:buFont typeface="Proxima Nova"/>
              <a:buChar char="•"/>
            </a:pPr>
            <a:r>
              <a:rPr lang="en-US" sz="1200" dirty="0">
                <a:latin typeface="Arial" panose="020B0604020202020204" pitchFamily="34" charset="0"/>
                <a:ea typeface="Proxima Nova"/>
                <a:cs typeface="Arial" panose="020B0604020202020204" pitchFamily="34" charset="0"/>
                <a:sym typeface="Proxima Nova"/>
              </a:rPr>
              <a:t>Postabortion Family Planning</a:t>
            </a:r>
          </a:p>
          <a:p>
            <a:pPr indent="-50800">
              <a:spcBef>
                <a:spcPts val="0"/>
              </a:spcBef>
              <a:buClr>
                <a:schemeClr val="dk1"/>
              </a:buClr>
              <a:buSzPts val="2800"/>
              <a:buFont typeface="Arial"/>
              <a:buNone/>
            </a:pPr>
            <a:endParaRPr lang="en-US" sz="1200" dirty="0">
              <a:latin typeface="Arial" panose="020B0604020202020204" pitchFamily="34" charset="0"/>
              <a:cs typeface="Arial" panose="020B0604020202020204" pitchFamily="34" charset="0"/>
            </a:endParaRPr>
          </a:p>
          <a:p>
            <a:pPr marL="0" marR="0" lvl="0" indent="0" algn="l" rtl="0">
              <a:lnSpc>
                <a:spcPct val="100000"/>
              </a:lnSpc>
              <a:spcBef>
                <a:spcPts val="1600"/>
              </a:spcBef>
              <a:spcAft>
                <a:spcPts val="0"/>
              </a:spcAft>
              <a:buClr>
                <a:srgbClr val="000000"/>
              </a:buClr>
              <a:buSzPts val="2000"/>
              <a:buFont typeface="Arial"/>
              <a:buNone/>
            </a:pPr>
            <a:r>
              <a:rPr lang="en-US" sz="1200" b="1" i="0" u="none" strike="noStrike" cap="none" dirty="0">
                <a:solidFill>
                  <a:srgbClr val="BB1256"/>
                </a:solidFill>
                <a:latin typeface="Arial" panose="020B0604020202020204" pitchFamily="34" charset="0"/>
                <a:ea typeface="Proxima Nova"/>
                <a:cs typeface="Arial" panose="020B0604020202020204" pitchFamily="34" charset="0"/>
                <a:sym typeface="Proxima Nova"/>
              </a:rPr>
              <a:t>Enabling Environment:</a:t>
            </a:r>
            <a:r>
              <a:rPr lang="en-US" sz="1200" b="1" i="0" u="none" strike="noStrike" cap="none" dirty="0">
                <a:solidFill>
                  <a:srgbClr val="D87987"/>
                </a:solidFill>
                <a:latin typeface="Arial" panose="020B0604020202020204" pitchFamily="34" charset="0"/>
                <a:ea typeface="Proxima Nova"/>
                <a:cs typeface="Arial" panose="020B0604020202020204" pitchFamily="34" charset="0"/>
                <a:sym typeface="Proxima Nova"/>
              </a:rPr>
              <a:t> </a:t>
            </a:r>
          </a:p>
          <a:p>
            <a:pPr marL="457200" marR="0" lvl="0" indent="-355600" algn="l" rtl="0">
              <a:lnSpc>
                <a:spcPct val="100000"/>
              </a:lnSpc>
              <a:spcBef>
                <a:spcPts val="1600"/>
              </a:spcBef>
              <a:spcAft>
                <a:spcPts val="0"/>
              </a:spcAft>
              <a:buClr>
                <a:srgbClr val="000000"/>
              </a:buClr>
              <a:buSzPts val="2000"/>
              <a:buFont typeface="Proxima Nova"/>
              <a:buChar char="●"/>
            </a:pPr>
            <a:r>
              <a:rPr lang="en-US" sz="1200" b="0" i="0" u="none" strike="noStrike" cap="none" dirty="0">
                <a:solidFill>
                  <a:srgbClr val="000000"/>
                </a:solidFill>
                <a:latin typeface="Arial" panose="020B0604020202020204" pitchFamily="34" charset="0"/>
                <a:ea typeface="Proxima Nova"/>
                <a:cs typeface="Arial" panose="020B0604020202020204" pitchFamily="34" charset="0"/>
                <a:sym typeface="Proxima Nova"/>
              </a:rPr>
              <a:t>Domestic Public Financing</a:t>
            </a:r>
          </a:p>
          <a:p>
            <a:pPr marL="457200" marR="0" lvl="0" indent="-355600" algn="l" rtl="0">
              <a:lnSpc>
                <a:spcPct val="100000"/>
              </a:lnSpc>
              <a:spcBef>
                <a:spcPts val="0"/>
              </a:spcBef>
              <a:spcAft>
                <a:spcPts val="0"/>
              </a:spcAft>
              <a:buClr>
                <a:srgbClr val="000000"/>
              </a:buClr>
              <a:buSzPts val="2000"/>
              <a:buFont typeface="Proxima Nova"/>
              <a:buChar char="●"/>
            </a:pPr>
            <a:r>
              <a:rPr lang="en-US" sz="1200" b="0" i="0" u="none" strike="noStrike" cap="none" dirty="0">
                <a:solidFill>
                  <a:srgbClr val="000000"/>
                </a:solidFill>
                <a:latin typeface="Arial" panose="020B0604020202020204" pitchFamily="34" charset="0"/>
                <a:ea typeface="Proxima Nova"/>
                <a:cs typeface="Arial" panose="020B0604020202020204" pitchFamily="34" charset="0"/>
                <a:sym typeface="Proxima Nova"/>
              </a:rPr>
              <a:t>Educating Girls</a:t>
            </a:r>
          </a:p>
          <a:p>
            <a:pPr marL="457200" marR="0" lvl="0" indent="-355600" algn="l" rtl="0">
              <a:lnSpc>
                <a:spcPct val="100000"/>
              </a:lnSpc>
              <a:spcBef>
                <a:spcPts val="0"/>
              </a:spcBef>
              <a:spcAft>
                <a:spcPts val="0"/>
              </a:spcAft>
              <a:buClr>
                <a:srgbClr val="000000"/>
              </a:buClr>
              <a:buSzPts val="2000"/>
              <a:buFont typeface="Proxima Nova"/>
              <a:buChar char="●"/>
            </a:pPr>
            <a:r>
              <a:rPr lang="en-US" sz="1200" b="0" i="0" u="none" strike="noStrike" cap="none" dirty="0">
                <a:solidFill>
                  <a:srgbClr val="000000"/>
                </a:solidFill>
                <a:latin typeface="Arial" panose="020B0604020202020204" pitchFamily="34" charset="0"/>
                <a:ea typeface="Proxima Nova"/>
                <a:cs typeface="Arial" panose="020B0604020202020204" pitchFamily="34" charset="0"/>
                <a:sym typeface="Proxima Nova"/>
              </a:rPr>
              <a:t>Supply Chain Management</a:t>
            </a:r>
          </a:p>
          <a:p>
            <a:pPr marL="101600" marR="0" lvl="0" indent="0" algn="l" rtl="0">
              <a:lnSpc>
                <a:spcPct val="100000"/>
              </a:lnSpc>
              <a:spcBef>
                <a:spcPts val="0"/>
              </a:spcBef>
              <a:spcAft>
                <a:spcPts val="0"/>
              </a:spcAft>
              <a:buClr>
                <a:srgbClr val="000000"/>
              </a:buClr>
              <a:buSzPts val="2000"/>
              <a:buFont typeface="Proxima Nova"/>
              <a:buNone/>
            </a:pPr>
            <a:endParaRPr lang="en-US" sz="1200" b="0" i="0" u="none" strike="noStrike" cap="none" dirty="0">
              <a:solidFill>
                <a:srgbClr val="000000"/>
              </a:solidFill>
              <a:latin typeface="Arial" panose="020B0604020202020204" pitchFamily="34" charset="0"/>
              <a:ea typeface="Proxima Nova"/>
              <a:cs typeface="Arial" panose="020B0604020202020204" pitchFamily="34" charset="0"/>
              <a:sym typeface="Proxima Nova"/>
            </a:endParaRPr>
          </a:p>
          <a:p>
            <a:pPr marL="0" marR="0" lvl="0" indent="0" algn="l" rtl="0">
              <a:lnSpc>
                <a:spcPct val="100000"/>
              </a:lnSpc>
              <a:spcBef>
                <a:spcPts val="1600"/>
              </a:spcBef>
              <a:spcAft>
                <a:spcPts val="0"/>
              </a:spcAft>
              <a:buClr>
                <a:srgbClr val="000000"/>
              </a:buClr>
              <a:buSzPts val="2000"/>
              <a:buFont typeface="Arial"/>
              <a:buNone/>
            </a:pPr>
            <a:r>
              <a:rPr lang="en-US" sz="1200" b="1" i="0" u="none" strike="noStrike" cap="none" dirty="0">
                <a:solidFill>
                  <a:srgbClr val="62C3B4"/>
                </a:solidFill>
                <a:latin typeface="Arial" panose="020B0604020202020204" pitchFamily="34" charset="0"/>
                <a:ea typeface="Proxima Nova"/>
                <a:cs typeface="Arial" panose="020B0604020202020204" pitchFamily="34" charset="0"/>
                <a:sym typeface="Proxima Nova"/>
              </a:rPr>
              <a:t>Social and Behavior Change:</a:t>
            </a:r>
            <a:r>
              <a:rPr lang="en-US" sz="1200" b="1" i="0" u="none" strike="noStrike" cap="none" dirty="0">
                <a:solidFill>
                  <a:srgbClr val="212121"/>
                </a:solidFill>
                <a:latin typeface="Arial" panose="020B0604020202020204" pitchFamily="34" charset="0"/>
                <a:ea typeface="Proxima Nova"/>
                <a:cs typeface="Arial" panose="020B0604020202020204" pitchFamily="34" charset="0"/>
                <a:sym typeface="Proxima Nova"/>
              </a:rPr>
              <a:t> </a:t>
            </a:r>
            <a:endParaRPr lang="en-US" sz="1200" b="0" i="0" u="none" strike="noStrike" cap="none" dirty="0">
              <a:solidFill>
                <a:srgbClr val="212121"/>
              </a:solidFill>
              <a:latin typeface="Arial" panose="020B0604020202020204" pitchFamily="34" charset="0"/>
              <a:ea typeface="Proxima Nova"/>
              <a:cs typeface="Arial" panose="020B0604020202020204" pitchFamily="34" charset="0"/>
              <a:sym typeface="Proxima Nova"/>
            </a:endParaRPr>
          </a:p>
          <a:p>
            <a:pPr marL="457200" marR="0" lvl="0" indent="-355600" algn="l" rtl="0">
              <a:lnSpc>
                <a:spcPct val="100000"/>
              </a:lnSpc>
              <a:spcBef>
                <a:spcPts val="1600"/>
              </a:spcBef>
              <a:spcAft>
                <a:spcPts val="0"/>
              </a:spcAft>
              <a:buClr>
                <a:srgbClr val="212121"/>
              </a:buClr>
              <a:buSzPts val="2000"/>
              <a:buFont typeface="Proxima Nova"/>
              <a:buChar char="●"/>
            </a:pPr>
            <a:r>
              <a:rPr lang="en-US" sz="1200" b="0" i="0" u="none" strike="noStrike" cap="none" dirty="0">
                <a:solidFill>
                  <a:srgbClr val="212121"/>
                </a:solidFill>
                <a:latin typeface="Arial" panose="020B0604020202020204" pitchFamily="34" charset="0"/>
                <a:ea typeface="Proxima Nova"/>
                <a:cs typeface="Arial" panose="020B0604020202020204" pitchFamily="34" charset="0"/>
                <a:sym typeface="Proxima Nova"/>
              </a:rPr>
              <a:t>Community Group Engagement</a:t>
            </a:r>
          </a:p>
          <a:p>
            <a:pPr marL="457200" marR="0" lvl="0" indent="-355600" algn="l" rtl="0">
              <a:lnSpc>
                <a:spcPct val="100000"/>
              </a:lnSpc>
              <a:spcBef>
                <a:spcPts val="0"/>
              </a:spcBef>
              <a:spcAft>
                <a:spcPts val="0"/>
              </a:spcAft>
              <a:buClr>
                <a:srgbClr val="212121"/>
              </a:buClr>
              <a:buSzPts val="2000"/>
              <a:buFont typeface="Proxima Nova"/>
              <a:buChar char="●"/>
            </a:pPr>
            <a:r>
              <a:rPr lang="en-US" sz="1200" b="0" i="0" u="none" strike="noStrike" cap="none" dirty="0">
                <a:solidFill>
                  <a:srgbClr val="212121"/>
                </a:solidFill>
                <a:latin typeface="Arial" panose="020B0604020202020204" pitchFamily="34" charset="0"/>
                <a:ea typeface="Proxima Nova"/>
                <a:cs typeface="Arial" panose="020B0604020202020204" pitchFamily="34" charset="0"/>
                <a:sym typeface="Proxima Nova"/>
              </a:rPr>
              <a:t>Digital Health for SBC</a:t>
            </a:r>
          </a:p>
          <a:p>
            <a:pPr marL="457200" marR="0" lvl="0" indent="-355600" algn="l" rtl="0">
              <a:lnSpc>
                <a:spcPct val="100000"/>
              </a:lnSpc>
              <a:spcBef>
                <a:spcPts val="0"/>
              </a:spcBef>
              <a:spcAft>
                <a:spcPts val="0"/>
              </a:spcAft>
              <a:buClr>
                <a:srgbClr val="212121"/>
              </a:buClr>
              <a:buSzPts val="2000"/>
              <a:buFont typeface="Proxima Nova"/>
              <a:buChar char="●"/>
            </a:pPr>
            <a:r>
              <a:rPr lang="en-US" sz="1200" b="0" i="0" u="none" strike="noStrike" cap="none" dirty="0">
                <a:solidFill>
                  <a:srgbClr val="212121"/>
                </a:solidFill>
                <a:latin typeface="Arial" panose="020B0604020202020204" pitchFamily="34" charset="0"/>
                <a:ea typeface="Proxima Nova"/>
                <a:cs typeface="Arial" panose="020B0604020202020204" pitchFamily="34" charset="0"/>
                <a:sym typeface="Proxima Nova"/>
              </a:rPr>
              <a:t>Mass Media</a:t>
            </a:r>
          </a:p>
          <a:p>
            <a:pPr marL="101600" marR="0" lvl="0" indent="0" algn="l" rtl="0">
              <a:lnSpc>
                <a:spcPct val="100000"/>
              </a:lnSpc>
              <a:spcBef>
                <a:spcPts val="0"/>
              </a:spcBef>
              <a:spcAft>
                <a:spcPts val="0"/>
              </a:spcAft>
              <a:buClr>
                <a:srgbClr val="212121"/>
              </a:buClr>
              <a:buSzPts val="2000"/>
              <a:buFont typeface="Proxima Nova"/>
              <a:buNone/>
            </a:pPr>
            <a:endParaRPr lang="en-US" sz="1200" b="0" i="0" u="none" strike="noStrike" cap="none" dirty="0">
              <a:solidFill>
                <a:srgbClr val="212121"/>
              </a:solidFill>
              <a:latin typeface="Arial" panose="020B0604020202020204" pitchFamily="34" charset="0"/>
              <a:ea typeface="Proxima Nova"/>
              <a:cs typeface="Arial" panose="020B0604020202020204" pitchFamily="34" charset="0"/>
              <a:sym typeface="Proxima Nova"/>
            </a:endParaRPr>
          </a:p>
          <a:p>
            <a:pPr marL="0" indent="0">
              <a:lnSpc>
                <a:spcPct val="100000"/>
              </a:lnSpc>
              <a:spcBef>
                <a:spcPts val="1600"/>
              </a:spcBef>
              <a:buSzPts val="1800"/>
              <a:buFont typeface="Arial" panose="020B0604020202020204" pitchFamily="34" charset="0"/>
              <a:buNone/>
            </a:pPr>
            <a:r>
              <a:rPr lang="en-US" sz="1200" b="1" dirty="0">
                <a:solidFill>
                  <a:srgbClr val="E69138"/>
                </a:solidFill>
                <a:latin typeface="Arial" panose="020B0604020202020204" pitchFamily="34" charset="0"/>
                <a:ea typeface="Proxima Nova"/>
                <a:cs typeface="Arial" panose="020B0604020202020204" pitchFamily="34" charset="0"/>
                <a:sym typeface="Proxima Nova"/>
              </a:rPr>
              <a:t>Enhancements:</a:t>
            </a:r>
            <a:r>
              <a:rPr lang="en-US" sz="1200" dirty="0">
                <a:latin typeface="Arial" panose="020B0604020202020204" pitchFamily="34" charset="0"/>
                <a:ea typeface="Proxima Nova"/>
                <a:cs typeface="Arial" panose="020B0604020202020204" pitchFamily="34" charset="0"/>
                <a:sym typeface="Proxima Nova"/>
              </a:rPr>
              <a:t> </a:t>
            </a:r>
          </a:p>
          <a:p>
            <a:pPr marL="457200" indent="-355600">
              <a:lnSpc>
                <a:spcPct val="100000"/>
              </a:lnSpc>
              <a:spcBef>
                <a:spcPts val="1600"/>
              </a:spcBef>
              <a:buSzPts val="2000"/>
              <a:buFont typeface="Proxima Nova"/>
              <a:buChar char="•"/>
            </a:pPr>
            <a:r>
              <a:rPr lang="en-US" sz="1200" dirty="0">
                <a:latin typeface="Arial" panose="020B0604020202020204" pitchFamily="34" charset="0"/>
                <a:ea typeface="Proxima Nova"/>
                <a:cs typeface="Arial" panose="020B0604020202020204" pitchFamily="34" charset="0"/>
                <a:sym typeface="Proxima Nova"/>
              </a:rPr>
              <a:t>Digital Health for Systems</a:t>
            </a:r>
          </a:p>
          <a:p>
            <a:pPr marL="457200" indent="-355600">
              <a:lnSpc>
                <a:spcPct val="100000"/>
              </a:lnSpc>
              <a:spcBef>
                <a:spcPts val="0"/>
              </a:spcBef>
              <a:buSzPts val="2000"/>
              <a:buFont typeface="Proxima Nova"/>
              <a:buChar char="•"/>
            </a:pPr>
            <a:r>
              <a:rPr lang="en-US" sz="1200" dirty="0">
                <a:latin typeface="Arial" panose="020B0604020202020204" pitchFamily="34" charset="0"/>
                <a:ea typeface="Proxima Nova"/>
                <a:cs typeface="Arial" panose="020B0604020202020204" pitchFamily="34" charset="0"/>
                <a:sym typeface="Proxima Nova"/>
              </a:rPr>
              <a:t>Adolescent-Friendly Contraceptive Services</a:t>
            </a:r>
          </a:p>
          <a:p>
            <a:pPr marL="457200" indent="-355600">
              <a:lnSpc>
                <a:spcPct val="100000"/>
              </a:lnSpc>
              <a:spcBef>
                <a:spcPts val="0"/>
              </a:spcBef>
              <a:buSzPts val="2000"/>
              <a:buFont typeface="Proxima Nova"/>
              <a:buChar char="•"/>
            </a:pPr>
            <a:r>
              <a:rPr lang="en-US" sz="1200" dirty="0">
                <a:latin typeface="Arial" panose="020B0604020202020204" pitchFamily="34" charset="0"/>
                <a:ea typeface="Proxima Nova"/>
                <a:cs typeface="Arial" panose="020B0604020202020204" pitchFamily="34" charset="0"/>
                <a:sym typeface="Proxima Nova"/>
              </a:rPr>
              <a:t>Family Planning Vouchers</a:t>
            </a:r>
            <a:endParaRPr lang="en-US" sz="1200" b="0" i="0" u="none" strike="noStrike" cap="none" dirty="0">
              <a:solidFill>
                <a:srgbClr val="212121"/>
              </a:solidFill>
              <a:latin typeface="Arial" panose="020B0604020202020204" pitchFamily="34" charset="0"/>
              <a:ea typeface="Proxima Nova"/>
              <a:cs typeface="Arial" panose="020B0604020202020204" pitchFamily="34" charset="0"/>
              <a:sym typeface="Proxima Nova"/>
            </a:endParaRPr>
          </a:p>
          <a:p>
            <a:pPr marL="457200" marR="0" lvl="0" indent="0" algn="l" rtl="0">
              <a:lnSpc>
                <a:spcPct val="100000"/>
              </a:lnSpc>
              <a:spcBef>
                <a:spcPts val="1600"/>
              </a:spcBef>
              <a:spcAft>
                <a:spcPts val="0"/>
              </a:spcAft>
              <a:buClr>
                <a:srgbClr val="000000"/>
              </a:buClr>
              <a:buSzPts val="2000"/>
              <a:buFont typeface="Arial"/>
              <a:buNone/>
            </a:pPr>
            <a:endParaRPr lang="en-US" sz="1200" b="0" i="0" u="none" strike="noStrike" cap="none" dirty="0">
              <a:solidFill>
                <a:srgbClr val="212121"/>
              </a:solidFill>
              <a:latin typeface="Arial" panose="020B0604020202020204" pitchFamily="34" charset="0"/>
              <a:ea typeface="Proxima Nova"/>
              <a:cs typeface="Arial" panose="020B0604020202020204" pitchFamily="34" charset="0"/>
              <a:sym typeface="Proxima Nova"/>
            </a:endParaRPr>
          </a:p>
          <a:p>
            <a:pPr marL="0" marR="0" lvl="0" indent="0" algn="l" defTabSz="914400" rtl="0" eaLnBrk="1" fontAlgn="auto" latinLnBrk="0" hangingPunct="1">
              <a:lnSpc>
                <a:spcPct val="100000"/>
              </a:lnSpc>
              <a:spcBef>
                <a:spcPts val="0"/>
              </a:spcBef>
              <a:spcAft>
                <a:spcPts val="0"/>
              </a:spcAft>
              <a:buClrTx/>
              <a:buSzPts val="1800"/>
              <a:buFont typeface="Arial" panose="020B0604020202020204" pitchFamily="34" charset="0"/>
              <a:buNone/>
              <a:tabLst/>
              <a:defRPr/>
            </a:pPr>
            <a:r>
              <a:rPr lang="en-US" sz="1200" b="0" i="0" u="none" strike="noStrike" cap="none" dirty="0">
                <a:solidFill>
                  <a:schemeClr val="lt1"/>
                </a:solidFill>
                <a:latin typeface="Arial" panose="020B0604020202020204" pitchFamily="34" charset="0"/>
                <a:ea typeface="Arial"/>
                <a:cs typeface="Arial" panose="020B0604020202020204" pitchFamily="34" charset="0"/>
                <a:sym typeface="Arial"/>
              </a:rPr>
              <a:t>All HIPs are Available in English, Spanish, French, and Portuguese.</a:t>
            </a:r>
          </a:p>
          <a:p>
            <a:pPr marL="0" indent="0">
              <a:buSzPts val="1800"/>
              <a:buFont typeface="Arial" panose="020B0604020202020204" pitchFamily="34" charset="0"/>
              <a:buNone/>
            </a:pP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4</a:t>
            </a:fld>
            <a:endParaRPr lang="en-US"/>
          </a:p>
        </p:txBody>
      </p:sp>
    </p:spTree>
    <p:extLst>
      <p:ext uri="{BB962C8B-B14F-4D97-AF65-F5344CB8AC3E}">
        <p14:creationId xmlns:p14="http://schemas.microsoft.com/office/powerpoint/2010/main" val="370181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E3F42"/>
                </a:solidFill>
                <a:effectLst/>
                <a:latin typeface="Arial" panose="020B0604020202020204" pitchFamily="34" charset="0"/>
                <a:cs typeface="Arial" panose="020B0604020202020204" pitchFamily="34" charset="0"/>
              </a:rPr>
              <a:t>The High Impact Practices in Family Planning (HIPs) are supported by over 65 organizations. These organizations play a vital role in developing, reviewing, disseminating, and implementing HIPs in family planning.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3E3F42"/>
              </a:solidFill>
              <a:effectLst/>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E3F42"/>
                </a:solidFill>
                <a:effectLst/>
                <a:latin typeface="Arial" panose="020B0604020202020204" pitchFamily="34" charset="0"/>
                <a:cs typeface="Arial" panose="020B0604020202020204" pitchFamily="34" charset="0"/>
              </a:rPr>
              <a:t>The HIPs partnership includes various structures to ensure HIP products are developed, kept up to date, and disseminated widely. These include: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E3F42"/>
                </a:solidFill>
                <a:effectLst/>
                <a:latin typeface="Arial" panose="020B0604020202020204" pitchFamily="34" charset="0"/>
                <a:cs typeface="Arial" panose="020B0604020202020204" pitchFamily="34" charset="0"/>
              </a:rPr>
              <a:t>Co-sponsors – Serve as the secretariat for the HIPs.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E3F42"/>
                </a:solidFill>
                <a:effectLst/>
                <a:latin typeface="Arial" panose="020B0604020202020204" pitchFamily="34" charset="0"/>
                <a:cs typeface="Arial" panose="020B0604020202020204" pitchFamily="34" charset="0"/>
              </a:rPr>
              <a:t>Partners – Contribute to key HIP products and endorse the HIPs.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E3F42"/>
                </a:solidFill>
                <a:effectLst/>
                <a:latin typeface="Arial" panose="020B0604020202020204" pitchFamily="34" charset="0"/>
                <a:cs typeface="Arial" panose="020B0604020202020204" pitchFamily="34" charset="0"/>
              </a:rPr>
              <a:t>Technical Advisory Group – Ensure high technical quality of key HIP products and approve HIP brief and SPG concepts for development.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E3F42"/>
                </a:solidFill>
                <a:effectLst/>
                <a:latin typeface="Arial" panose="020B0604020202020204" pitchFamily="34" charset="0"/>
                <a:cs typeface="Arial" panose="020B0604020202020204" pitchFamily="34" charset="0"/>
              </a:rPr>
              <a:t>P&amp;D Team – Support the production and dissemination (P&amp;D) of HIP products.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E3F42"/>
                </a:solidFill>
                <a:effectLst/>
                <a:latin typeface="Arial" panose="020B0604020202020204" pitchFamily="34" charset="0"/>
                <a:cs typeface="Arial" panose="020B0604020202020204" pitchFamily="34" charset="0"/>
              </a:rPr>
              <a:t>Technical Expert Groups – Write new HIP briefs and ensure they are up-to-date.</a:t>
            </a: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For more information about the HIP Partnership, please copy and paste this link into your web browser: </a:t>
            </a:r>
            <a:r>
              <a:rPr lang="en-US" dirty="0">
                <a:latin typeface="Arial" panose="020B0604020202020204" pitchFamily="34" charset="0"/>
                <a:cs typeface="Arial" panose="020B0604020202020204" pitchFamily="34" charset="0"/>
                <a:hlinkClick r:id="rId3"/>
              </a:rPr>
              <a:t>https://www.fphighimpactpractices.org/partnership-structure/</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5</a:t>
            </a:fld>
            <a:endParaRPr lang="en-US"/>
          </a:p>
        </p:txBody>
      </p:sp>
    </p:spTree>
    <p:extLst>
      <p:ext uri="{BB962C8B-B14F-4D97-AF65-F5344CB8AC3E}">
        <p14:creationId xmlns:p14="http://schemas.microsoft.com/office/powerpoint/2010/main" val="3302517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200" b="0" i="0" u="none" strike="noStrike" baseline="0" dirty="0">
                <a:solidFill>
                  <a:srgbClr val="221E1F"/>
                </a:solidFill>
                <a:latin typeface="Arial" panose="020B0604020202020204" pitchFamily="34" charset="0"/>
                <a:cs typeface="Arial" panose="020B0604020202020204" pitchFamily="34" charset="0"/>
              </a:rPr>
              <a:t>This brief discusses the potential contributions of vouchers to enhancing the quality and voluntary use of contraceptive services, outlines key issues for planning and implementation, and identifies knowledge gaps. </a:t>
            </a:r>
            <a:endParaRPr lang="en-US" sz="1200" b="0" i="0" u="none" strike="noStrike" baseline="0" dirty="0">
              <a:solidFill>
                <a:srgbClr val="1E1E1E"/>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6</a:t>
            </a:fld>
            <a:endParaRPr lang="en-US"/>
          </a:p>
        </p:txBody>
      </p:sp>
    </p:spTree>
    <p:extLst>
      <p:ext uri="{BB962C8B-B14F-4D97-AF65-F5344CB8AC3E}">
        <p14:creationId xmlns:p14="http://schemas.microsoft.com/office/powerpoint/2010/main" val="25984807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gn="l">
              <a:buFont typeface="Arial" panose="020B0604020202020204" pitchFamily="34" charset="0"/>
              <a:buChar char="•"/>
            </a:pPr>
            <a:r>
              <a:rPr lang="en-US" sz="1200" b="0" i="0" u="none" strike="noStrike" baseline="0" dirty="0">
                <a:solidFill>
                  <a:srgbClr val="221E1F"/>
                </a:solidFill>
                <a:latin typeface="Arial" panose="020B0604020202020204" pitchFamily="34" charset="0"/>
                <a:cs typeface="Arial" panose="020B0604020202020204" pitchFamily="34" charset="0"/>
              </a:rPr>
              <a:t>Health care vouchers are paper or electronic referral coupons, often distributed in a community setting, that clients can take to an accredited provider in exchange for services. </a:t>
            </a:r>
          </a:p>
          <a:p>
            <a:pPr marL="171450" indent="-171450" algn="l">
              <a:buFont typeface="Arial" panose="020B0604020202020204" pitchFamily="34" charset="0"/>
              <a:buChar char="•"/>
            </a:pPr>
            <a:r>
              <a:rPr lang="en-US" sz="1200" b="0" i="0" u="none" strike="noStrike" baseline="0" dirty="0">
                <a:solidFill>
                  <a:srgbClr val="221E1F"/>
                </a:solidFill>
                <a:latin typeface="Arial" panose="020B0604020202020204" pitchFamily="34" charset="0"/>
                <a:cs typeface="Arial" panose="020B0604020202020204" pitchFamily="34" charset="0"/>
              </a:rPr>
              <a:t>Vouchers are a form of results-based financing, a type of health system reform that includes payment or non-monetary transfers after services have been delivered and verified. Payment to service providers is only issued when the services have been delivered in accordance with the voucher program standards and guidelines.</a:t>
            </a:r>
          </a:p>
          <a:p>
            <a:pPr marL="171450" indent="-171450" algn="l">
              <a:buFont typeface="Arial" panose="020B0604020202020204" pitchFamily="34" charset="0"/>
              <a:buChar char="•"/>
            </a:pPr>
            <a:r>
              <a:rPr lang="en-US" sz="1200" b="0" i="0" u="none" strike="noStrike" baseline="0" dirty="0">
                <a:solidFill>
                  <a:srgbClr val="221E1F"/>
                </a:solidFill>
                <a:latin typeface="Arial" panose="020B0604020202020204" pitchFamily="34" charset="0"/>
                <a:cs typeface="Arial" panose="020B0604020202020204" pitchFamily="34" charset="0"/>
              </a:rPr>
              <a:t>In settings where potential clients must pay for contraceptive services and/or methods, individuals (e.g., adolescents) may face financial barriers that restrict their ability to access and use some methods. Vouchers can reduce these financial barriers and facilitate client access to more contraceptive options. Vouchers that focus on specific population groups help ensure subsidies reach individuals who may be less likely to have access to and ability to use family planning services and products. </a:t>
            </a:r>
          </a:p>
          <a:p>
            <a:pPr algn="l"/>
            <a:endParaRPr lang="en-US" sz="1200" dirty="0">
              <a:latin typeface="Arial" panose="020B0604020202020204" pitchFamily="34" charset="0"/>
              <a:cs typeface="Arial" panose="020B0604020202020204" pitchFamily="34" charset="0"/>
            </a:endParaRPr>
          </a:p>
          <a:p>
            <a:pPr algn="l"/>
            <a:r>
              <a:rPr lang="en-US" sz="1200" dirty="0">
                <a:latin typeface="Arial" panose="020B0604020202020204" pitchFamily="34" charset="0"/>
                <a:cs typeface="Arial" panose="020B0604020202020204" pitchFamily="34" charset="0"/>
              </a:rPr>
              <a:t>For more information, please copy and paste this link into your web browser to reference the “Background” section on the HIP brief: </a:t>
            </a:r>
            <a:r>
              <a:rPr lang="en-US" sz="1200" u="sng" dirty="0">
                <a:latin typeface="Arial" panose="020B0604020202020204" pitchFamily="34" charset="0"/>
                <a:cs typeface="Arial" panose="020B0604020202020204" pitchFamily="34" charset="0"/>
              </a:rPr>
              <a:t>https://www.fphighimpactpractices.org/briefs/family-planning-vouchers/</a:t>
            </a: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7</a:t>
            </a:fld>
            <a:endParaRPr lang="en-US"/>
          </a:p>
        </p:txBody>
      </p:sp>
    </p:spTree>
    <p:extLst>
      <p:ext uri="{BB962C8B-B14F-4D97-AF65-F5344CB8AC3E}">
        <p14:creationId xmlns:p14="http://schemas.microsoft.com/office/powerpoint/2010/main" val="2473821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baseline="0" dirty="0">
                <a:solidFill>
                  <a:srgbClr val="221E1F"/>
                </a:solidFill>
                <a:latin typeface="Arial" panose="020B0604020202020204" pitchFamily="34" charset="0"/>
                <a:cs typeface="Arial" panose="020B0604020202020204" pitchFamily="34" charset="0"/>
              </a:rPr>
              <a:t>Figure 1 </a:t>
            </a:r>
            <a:r>
              <a:rPr lang="en-US" sz="1200" b="0" i="0" u="none" strike="noStrike" baseline="0" dirty="0">
                <a:solidFill>
                  <a:srgbClr val="221E1F"/>
                </a:solidFill>
                <a:latin typeface="Arial" panose="020B0604020202020204" pitchFamily="34" charset="0"/>
                <a:cs typeface="Arial" panose="020B0604020202020204" pitchFamily="34" charset="0"/>
              </a:rPr>
              <a:t>depicts an illustrative example of how contraceptive voucher programs work. </a:t>
            </a:r>
          </a:p>
          <a:p>
            <a:endParaRPr lang="en-US" sz="1200" b="0" i="0" u="none" strike="noStrike" baseline="0" dirty="0">
              <a:solidFill>
                <a:srgbClr val="221E1F"/>
              </a:solidFill>
              <a:latin typeface="Arial" panose="020B0604020202020204" pitchFamily="34" charset="0"/>
              <a:cs typeface="Arial" panose="020B0604020202020204" pitchFamily="34" charset="0"/>
            </a:endParaRPr>
          </a:p>
          <a:p>
            <a:r>
              <a:rPr lang="en-US" sz="1200" b="0" i="0" u="none" strike="noStrike" baseline="0" dirty="0">
                <a:solidFill>
                  <a:srgbClr val="221E1F"/>
                </a:solidFill>
                <a:latin typeface="Arial" panose="020B0604020202020204" pitchFamily="34" charset="0"/>
                <a:cs typeface="Arial" panose="020B0604020202020204" pitchFamily="34" charset="0"/>
              </a:rPr>
              <a:t>Voucher programs typically include a fund processing body (voucher management agency), and an independent monitoring and oversight body (e.g., third-party verification agents or a governance board). Voucher programs typically contract private and/ or public providers who have met quality standards, and they engage community organizations to promote the program and distribute or sell vouchers to eligible, interested clients.</a:t>
            </a:r>
          </a:p>
          <a:p>
            <a:endParaRPr lang="en-US" sz="1200" b="0" i="0" u="none" strike="noStrike" baseline="0" dirty="0">
              <a:solidFill>
                <a:srgbClr val="221E1F"/>
              </a:solidFill>
              <a:latin typeface="Arial" panose="020B0604020202020204" pitchFamily="34" charset="0"/>
              <a:cs typeface="Arial" panose="020B0604020202020204" pitchFamily="34" charset="0"/>
            </a:endParaRPr>
          </a:p>
          <a:p>
            <a:r>
              <a:rPr lang="en-US" sz="1200" b="0" i="0" u="none" strike="noStrike" baseline="0" dirty="0">
                <a:solidFill>
                  <a:srgbClr val="211D1E"/>
                </a:solidFill>
                <a:latin typeface="Arial" panose="020B0604020202020204" pitchFamily="34" charset="0"/>
                <a:cs typeface="Arial" panose="020B0604020202020204" pitchFamily="34" charset="0"/>
              </a:rPr>
              <a:t>View Figure 1 in the HIP brief (</a:t>
            </a:r>
            <a:r>
              <a:rPr lang="en-US" sz="1200" dirty="0">
                <a:latin typeface="Arial" panose="020B0604020202020204" pitchFamily="34" charset="0"/>
                <a:cs typeface="Arial" panose="020B0604020202020204" pitchFamily="34" charset="0"/>
              </a:rPr>
              <a:t>copy and paste this link into your web browser)</a:t>
            </a:r>
            <a:r>
              <a:rPr lang="en-US" sz="1200" b="0" i="0" u="none" strike="noStrike" baseline="0" dirty="0">
                <a:solidFill>
                  <a:srgbClr val="211D1E"/>
                </a:solidFill>
                <a:latin typeface="Arial" panose="020B0604020202020204" pitchFamily="34" charset="0"/>
                <a:cs typeface="Arial" panose="020B0604020202020204" pitchFamily="34" charset="0"/>
              </a:rPr>
              <a:t>: </a:t>
            </a:r>
            <a:r>
              <a:rPr lang="en-US" u="sng" dirty="0">
                <a:latin typeface="Arial" panose="020B0604020202020204" pitchFamily="34" charset="0"/>
                <a:cs typeface="Arial" panose="020B0604020202020204" pitchFamily="34" charset="0"/>
              </a:rPr>
              <a:t>https://www.fphighimpactpractices.org/briefs/family-planning-vouchers/</a:t>
            </a:r>
            <a:endParaRPr lang="en-US" sz="12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8</a:t>
            </a:fld>
            <a:endParaRPr lang="en-US"/>
          </a:p>
        </p:txBody>
      </p:sp>
    </p:spTree>
    <p:extLst>
      <p:ext uri="{BB962C8B-B14F-4D97-AF65-F5344CB8AC3E}">
        <p14:creationId xmlns:p14="http://schemas.microsoft.com/office/powerpoint/2010/main" val="1496648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2400"/>
              </a:spcAft>
              <a:buFont typeface="Arial" panose="020B0604020202020204" pitchFamily="34" charset="0"/>
              <a:buNone/>
            </a:pPr>
            <a:r>
              <a:rPr lang="en-US" sz="1000" b="0" i="0" u="none" strike="noStrike" baseline="0" dirty="0">
                <a:solidFill>
                  <a:srgbClr val="211D1E"/>
                </a:solidFill>
                <a:latin typeface="Arial" panose="020B0604020202020204" pitchFamily="34" charset="0"/>
                <a:cs typeface="Arial" panose="020B0604020202020204" pitchFamily="34" charset="0"/>
              </a:rPr>
              <a:t>View Figure 2 in the HIP brief (</a:t>
            </a:r>
            <a:r>
              <a:rPr lang="en-US" sz="1000" dirty="0">
                <a:latin typeface="Arial" panose="020B0604020202020204" pitchFamily="34" charset="0"/>
                <a:cs typeface="Arial" panose="020B0604020202020204" pitchFamily="34" charset="0"/>
              </a:rPr>
              <a:t>copy and paste this link into your web browser)</a:t>
            </a:r>
            <a:r>
              <a:rPr lang="en-US" sz="1000" b="0" i="0" u="none" strike="noStrike" baseline="0" dirty="0">
                <a:solidFill>
                  <a:srgbClr val="211D1E"/>
                </a:solidFill>
                <a:latin typeface="Arial" panose="020B0604020202020204" pitchFamily="34" charset="0"/>
                <a:cs typeface="Arial" panose="020B0604020202020204" pitchFamily="34" charset="0"/>
              </a:rPr>
              <a:t>: </a:t>
            </a:r>
            <a:r>
              <a:rPr lang="en-US" sz="1000" u="sng" dirty="0">
                <a:latin typeface="Arial" panose="020B0604020202020204" pitchFamily="34" charset="0"/>
                <a:cs typeface="Arial" panose="020B0604020202020204" pitchFamily="34" charset="0"/>
              </a:rPr>
              <a:t>https://www.fphighimpactpractices.org/briefs/family-planning-vouchers/</a:t>
            </a:r>
            <a:endParaRPr lang="en-US" sz="1000" dirty="0">
              <a:solidFill>
                <a:srgbClr val="000000"/>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F519F06E-5C09-4463-ADDC-863B2CA6F140}" type="slidenum">
              <a:rPr lang="en-US" smtClean="0"/>
              <a:t>9</a:t>
            </a:fld>
            <a:endParaRPr lang="en-US"/>
          </a:p>
        </p:txBody>
      </p:sp>
    </p:spTree>
    <p:extLst>
      <p:ext uri="{BB962C8B-B14F-4D97-AF65-F5344CB8AC3E}">
        <p14:creationId xmlns:p14="http://schemas.microsoft.com/office/powerpoint/2010/main" val="27935818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hyperlink" Target="https://www.fphighimpactpractices.org/briefs/mass-media/" TargetMode="External"/><Relationship Id="rId3" Type="http://schemas.openxmlformats.org/officeDocument/2006/relationships/image" Target="../media/image6.png"/><Relationship Id="rId7" Type="http://schemas.openxmlformats.org/officeDocument/2006/relationships/hyperlink" Target="https://www.fphighimpactpractices.org/briefs/sbc-overview/"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https://www.fphighimpactpractices.org/briefs/community-health-workers/" TargetMode="External"/><Relationship Id="rId5" Type="http://schemas.openxmlformats.org/officeDocument/2006/relationships/hyperlink" Target="https://www.fphighimpactpractices.org/briefs/social-franchising/" TargetMode="External"/><Relationship Id="rId10" Type="http://schemas.openxmlformats.org/officeDocument/2006/relationships/image" Target="../media/image21.png"/><Relationship Id="rId4" Type="http://schemas.openxmlformats.org/officeDocument/2006/relationships/hyperlink" Target="https://www.fphighimpactpractices.org/briefs/immediate-postpartum-family-planning/" TargetMode="External"/><Relationship Id="rId9" Type="http://schemas.openxmlformats.org/officeDocument/2006/relationships/hyperlink" Target="https://www.fphighimpactpractices.org/briefs/domestic-public-financing/"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3.svg"/><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hyperlink" Target="https://www.fphighimpactpractices.org/briefs/family-planning-vouchers/"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7.xml"/><Relationship Id="rId5" Type="http://schemas.openxmlformats.org/officeDocument/2006/relationships/image" Target="../media/image25.sv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hyperlink" Target="https://www.fphighimpactpractices.org/briefs/digital-health-systems/" TargetMode="External"/><Relationship Id="rId3" Type="http://schemas.openxmlformats.org/officeDocument/2006/relationships/image" Target="../media/image6.png"/><Relationship Id="rId7"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hyperlink" Target="https://www.fphighimpactpractices.org/briefs/community-health-workers/" TargetMode="External"/><Relationship Id="rId5" Type="http://schemas.openxmlformats.org/officeDocument/2006/relationships/image" Target="../media/image25.svg"/><Relationship Id="rId4" Type="http://schemas.openxmlformats.org/officeDocument/2006/relationships/image" Target="../media/image24.png"/><Relationship Id="rId9" Type="http://schemas.openxmlformats.org/officeDocument/2006/relationships/image" Target="../media/image27.png"/></Relationships>
</file>

<file path=ppt/slides/_rels/slide21.xml.rels><?xml version="1.0" encoding="UTF-8" standalone="yes"?>
<Relationships xmlns="http://schemas.openxmlformats.org/package/2006/relationships"><Relationship Id="rId8" Type="http://schemas.openxmlformats.org/officeDocument/2006/relationships/hyperlink" Target="https://www.fphighimpactpractices.org/briefs/sbc-overview/" TargetMode="External"/><Relationship Id="rId3" Type="http://schemas.openxmlformats.org/officeDocument/2006/relationships/image" Target="../media/image6.png"/><Relationship Id="rId7"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hyperlink" Target="https://www.fphighimpactpractices.org/briefs/mass-media/" TargetMode="External"/><Relationship Id="rId5" Type="http://schemas.openxmlformats.org/officeDocument/2006/relationships/image" Target="../media/image25.svg"/><Relationship Id="rId4" Type="http://schemas.openxmlformats.org/officeDocument/2006/relationships/image" Target="../media/image24.png"/><Relationship Id="rId9" Type="http://schemas.openxmlformats.org/officeDocument/2006/relationships/image" Target="../media/image29.png"/></Relationships>
</file>

<file path=ppt/slides/_rels/slide22.xml.rels><?xml version="1.0" encoding="UTF-8" standalone="yes"?>
<Relationships xmlns="http://schemas.openxmlformats.org/package/2006/relationships"><Relationship Id="rId8" Type="http://schemas.openxmlformats.org/officeDocument/2006/relationships/hyperlink" Target="https://www.fphighimpactpractices.org/briefs/domestic-public-financing/" TargetMode="External"/><Relationship Id="rId3" Type="http://schemas.openxmlformats.org/officeDocument/2006/relationships/image" Target="../media/image6.png"/><Relationship Id="rId7"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hyperlink" Target="https://www.fphighimpactpractices.org/briefs/social-franchising/" TargetMode="External"/><Relationship Id="rId5" Type="http://schemas.openxmlformats.org/officeDocument/2006/relationships/image" Target="../media/image25.svg"/><Relationship Id="rId4" Type="http://schemas.openxmlformats.org/officeDocument/2006/relationships/image" Target="../media/image24.png"/><Relationship Id="rId9" Type="http://schemas.openxmlformats.org/officeDocument/2006/relationships/image" Target="../media/image31.png"/></Relationships>
</file>

<file path=ppt/slides/_rels/slide23.xml.rels><?xml version="1.0" encoding="UTF-8" standalone="yes"?>
<Relationships xmlns="http://schemas.openxmlformats.org/package/2006/relationships"><Relationship Id="rId8" Type="http://schemas.openxmlformats.org/officeDocument/2006/relationships/hyperlink" Target="https://www.fphighimpactpractices.org/briefs/immediate-postpartum-family-planning/" TargetMode="External"/><Relationship Id="rId3" Type="http://schemas.openxmlformats.org/officeDocument/2006/relationships/image" Target="../media/image6.png"/><Relationship Id="rId7"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hyperlink" Target="https://www.fphighimpactpractices.org/briefs/adolescent-responsive-contraceptive-services/" TargetMode="External"/><Relationship Id="rId5" Type="http://schemas.openxmlformats.org/officeDocument/2006/relationships/image" Target="../media/image25.svg"/><Relationship Id="rId4" Type="http://schemas.openxmlformats.org/officeDocument/2006/relationships/image" Target="../media/image24.png"/><Relationship Id="rId9"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25.sv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8" Type="http://schemas.openxmlformats.org/officeDocument/2006/relationships/hyperlink" Target="http://documents.worldbank.org/curated/en/179801468324054125/A-guide-to-competitive-vouchers-in-health" TargetMode="External"/><Relationship Id="rId13" Type="http://schemas.openxmlformats.org/officeDocument/2006/relationships/image" Target="../media/image39.png"/><Relationship Id="rId3" Type="http://schemas.openxmlformats.org/officeDocument/2006/relationships/image" Target="../media/image6.png"/><Relationship Id="rId7" Type="http://schemas.openxmlformats.org/officeDocument/2006/relationships/image" Target="../media/image35.svg"/><Relationship Id="rId12"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34.png"/><Relationship Id="rId11" Type="http://schemas.openxmlformats.org/officeDocument/2006/relationships/image" Target="../media/image37.png"/><Relationship Id="rId5" Type="http://schemas.openxmlformats.org/officeDocument/2006/relationships/hyperlink" Target="https://healthmarketinnovations.org/sites/default/files/Reproductive%20Health%20%20Vouchers%20from%20promise%20to%20practice_0.pdf" TargetMode="External"/><Relationship Id="rId10" Type="http://schemas.openxmlformats.org/officeDocument/2006/relationships/image" Target="../media/image36.png"/><Relationship Id="rId4" Type="http://schemas.openxmlformats.org/officeDocument/2006/relationships/hyperlink" Target="https://www.shopsplusproject.org/resource-center/e-vouchers-family-planning-advantages-challenges-and-trends" TargetMode="External"/><Relationship Id="rId9" Type="http://schemas.openxmlformats.org/officeDocument/2006/relationships/hyperlink" Target="https://pdf.usaid.gov/pdf_docs/PNADI574.pdf"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hyperlink" Target="https://www.fphighimpactpractices.org/"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sv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svg"/><Relationship Id="rId4" Type="http://schemas.openxmlformats.org/officeDocument/2006/relationships/image" Target="../media/image7.png"/><Relationship Id="rId9" Type="http://schemas.openxmlformats.org/officeDocument/2006/relationships/image" Target="../media/image12.sv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6.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group of people sitting in a room&#10;&#10;Description automatically generated with medium confidence">
            <a:extLst>
              <a:ext uri="{FF2B5EF4-FFF2-40B4-BE49-F238E27FC236}">
                <a16:creationId xmlns:a16="http://schemas.microsoft.com/office/drawing/2014/main" id="{63E1537E-BE96-4113-BBBC-B02317DFF9A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6392"/>
          <a:stretch/>
        </p:blipFill>
        <p:spPr>
          <a:xfrm>
            <a:off x="6885345" y="-7649"/>
            <a:ext cx="11402655" cy="6826028"/>
          </a:xfrm>
          <a:prstGeom prst="rect">
            <a:avLst/>
          </a:prstGeom>
        </p:spPr>
      </p:pic>
      <p:pic>
        <p:nvPicPr>
          <p:cNvPr id="2" name="Picture 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0800000">
            <a:off x="0" y="7086014"/>
            <a:ext cx="3221692" cy="3221692"/>
          </a:xfrm>
          <a:prstGeom prst="rect">
            <a:avLst/>
          </a:prstGeom>
        </p:spPr>
      </p:pic>
      <p:grpSp>
        <p:nvGrpSpPr>
          <p:cNvPr id="4" name="Group 4"/>
          <p:cNvGrpSpPr/>
          <p:nvPr/>
        </p:nvGrpSpPr>
        <p:grpSpPr>
          <a:xfrm rot="18705092">
            <a:off x="7666531" y="-312935"/>
            <a:ext cx="4053517" cy="10924783"/>
            <a:chOff x="0" y="0"/>
            <a:chExt cx="35276568" cy="15213202"/>
          </a:xfrm>
        </p:grpSpPr>
        <p:sp>
          <p:nvSpPr>
            <p:cNvPr id="5" name="Freeform 5"/>
            <p:cNvSpPr/>
            <p:nvPr/>
          </p:nvSpPr>
          <p:spPr>
            <a:xfrm>
              <a:off x="0" y="0"/>
              <a:ext cx="35276569" cy="15213202"/>
            </a:xfrm>
            <a:custGeom>
              <a:avLst/>
              <a:gdLst/>
              <a:ahLst/>
              <a:cxnLst/>
              <a:rect l="l" t="t" r="r" b="b"/>
              <a:pathLst>
                <a:path w="35276569" h="15213202">
                  <a:moveTo>
                    <a:pt x="0" y="0"/>
                  </a:moveTo>
                  <a:lnTo>
                    <a:pt x="35276569" y="0"/>
                  </a:lnTo>
                  <a:lnTo>
                    <a:pt x="35276569" y="15213202"/>
                  </a:lnTo>
                  <a:lnTo>
                    <a:pt x="0" y="15213202"/>
                  </a:lnTo>
                  <a:close/>
                </a:path>
              </a:pathLst>
            </a:custGeom>
            <a:solidFill>
              <a:srgbClr val="FFFFFF"/>
            </a:solidFill>
          </p:spPr>
          <p:txBody>
            <a:bodyPr/>
            <a:lstStyle/>
            <a:p>
              <a:endParaRPr lang="en-US" dirty="0"/>
            </a:p>
          </p:txBody>
        </p:sp>
      </p:grpSp>
      <p:grpSp>
        <p:nvGrpSpPr>
          <p:cNvPr id="10" name="Group 4">
            <a:extLst>
              <a:ext uri="{FF2B5EF4-FFF2-40B4-BE49-F238E27FC236}">
                <a16:creationId xmlns:a16="http://schemas.microsoft.com/office/drawing/2014/main" id="{96467B4C-B9C5-4DAF-A4C8-53FF49F9AD2B}"/>
              </a:ext>
            </a:extLst>
          </p:cNvPr>
          <p:cNvGrpSpPr/>
          <p:nvPr/>
        </p:nvGrpSpPr>
        <p:grpSpPr>
          <a:xfrm rot="18705092">
            <a:off x="3400015" y="220381"/>
            <a:ext cx="4448895" cy="10047622"/>
            <a:chOff x="0" y="0"/>
            <a:chExt cx="35276568" cy="15213202"/>
          </a:xfrm>
        </p:grpSpPr>
        <p:sp>
          <p:nvSpPr>
            <p:cNvPr id="11" name="Freeform 5">
              <a:extLst>
                <a:ext uri="{FF2B5EF4-FFF2-40B4-BE49-F238E27FC236}">
                  <a16:creationId xmlns:a16="http://schemas.microsoft.com/office/drawing/2014/main" id="{063AF8E7-6655-4ADF-8534-D3317F24A569}"/>
                </a:ext>
              </a:extLst>
            </p:cNvPr>
            <p:cNvSpPr/>
            <p:nvPr/>
          </p:nvSpPr>
          <p:spPr>
            <a:xfrm>
              <a:off x="0" y="0"/>
              <a:ext cx="35276569" cy="15213202"/>
            </a:xfrm>
            <a:custGeom>
              <a:avLst/>
              <a:gdLst/>
              <a:ahLst/>
              <a:cxnLst/>
              <a:rect l="l" t="t" r="r" b="b"/>
              <a:pathLst>
                <a:path w="35276569" h="15213202">
                  <a:moveTo>
                    <a:pt x="0" y="0"/>
                  </a:moveTo>
                  <a:lnTo>
                    <a:pt x="35276569" y="0"/>
                  </a:lnTo>
                  <a:lnTo>
                    <a:pt x="35276569" y="15213202"/>
                  </a:lnTo>
                  <a:lnTo>
                    <a:pt x="0" y="15213202"/>
                  </a:lnTo>
                  <a:close/>
                </a:path>
              </a:pathLst>
            </a:custGeom>
            <a:solidFill>
              <a:srgbClr val="FFFFFF"/>
            </a:solidFill>
          </p:spPr>
          <p:txBody>
            <a:bodyPr/>
            <a:lstStyle/>
            <a:p>
              <a:endParaRPr lang="en-US" dirty="0"/>
            </a:p>
          </p:txBody>
        </p:sp>
      </p:grpSp>
      <p:sp>
        <p:nvSpPr>
          <p:cNvPr id="6" name="TextBox 6"/>
          <p:cNvSpPr txBox="1"/>
          <p:nvPr/>
        </p:nvSpPr>
        <p:spPr>
          <a:xfrm>
            <a:off x="1657468" y="5274348"/>
            <a:ext cx="10849565" cy="2350965"/>
          </a:xfrm>
          <a:prstGeom prst="rect">
            <a:avLst/>
          </a:prstGeom>
        </p:spPr>
        <p:txBody>
          <a:bodyPr wrap="square" lIns="0" tIns="0" rIns="0" bIns="0" rtlCol="0" anchor="t">
            <a:spAutoFit/>
          </a:bodyPr>
          <a:lstStyle/>
          <a:p>
            <a:pPr>
              <a:lnSpc>
                <a:spcPts val="9500"/>
              </a:lnSpc>
            </a:pPr>
            <a:r>
              <a:rPr lang="en-US" sz="7500" b="1" spc="-95" dirty="0">
                <a:solidFill>
                  <a:srgbClr val="000000"/>
                </a:solidFill>
                <a:latin typeface="Arial" panose="020B0604020202020204" pitchFamily="34" charset="0"/>
                <a:cs typeface="Arial" panose="020B0604020202020204" pitchFamily="34" charset="0"/>
              </a:rPr>
              <a:t>Family Planning Vouchers</a:t>
            </a:r>
          </a:p>
        </p:txBody>
      </p:sp>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5400000">
            <a:off x="11136547" y="3135547"/>
            <a:ext cx="7151453" cy="7151453"/>
          </a:xfrm>
          <a:prstGeom prst="rect">
            <a:avLst/>
          </a:prstGeom>
        </p:spPr>
      </p:pic>
      <p:grpSp>
        <p:nvGrpSpPr>
          <p:cNvPr id="12" name="Group 4">
            <a:extLst>
              <a:ext uri="{FF2B5EF4-FFF2-40B4-BE49-F238E27FC236}">
                <a16:creationId xmlns:a16="http://schemas.microsoft.com/office/drawing/2014/main" id="{B2439C9D-2F81-4A5F-B670-1E5FDEF71EFD}"/>
              </a:ext>
            </a:extLst>
          </p:cNvPr>
          <p:cNvGrpSpPr/>
          <p:nvPr/>
        </p:nvGrpSpPr>
        <p:grpSpPr>
          <a:xfrm rot="16200000">
            <a:off x="2787890" y="-117080"/>
            <a:ext cx="4053517" cy="4272380"/>
            <a:chOff x="0" y="0"/>
            <a:chExt cx="35276568" cy="15213202"/>
          </a:xfrm>
        </p:grpSpPr>
        <p:sp>
          <p:nvSpPr>
            <p:cNvPr id="13" name="Freeform 5">
              <a:extLst>
                <a:ext uri="{FF2B5EF4-FFF2-40B4-BE49-F238E27FC236}">
                  <a16:creationId xmlns:a16="http://schemas.microsoft.com/office/drawing/2014/main" id="{6FBCF90D-30F6-4168-BD28-4AF7EC8DCBE0}"/>
                </a:ext>
              </a:extLst>
            </p:cNvPr>
            <p:cNvSpPr/>
            <p:nvPr/>
          </p:nvSpPr>
          <p:spPr>
            <a:xfrm>
              <a:off x="0" y="0"/>
              <a:ext cx="35276569" cy="15213202"/>
            </a:xfrm>
            <a:custGeom>
              <a:avLst/>
              <a:gdLst/>
              <a:ahLst/>
              <a:cxnLst/>
              <a:rect l="l" t="t" r="r" b="b"/>
              <a:pathLst>
                <a:path w="35276569" h="15213202">
                  <a:moveTo>
                    <a:pt x="0" y="0"/>
                  </a:moveTo>
                  <a:lnTo>
                    <a:pt x="35276569" y="0"/>
                  </a:lnTo>
                  <a:lnTo>
                    <a:pt x="35276569" y="15213202"/>
                  </a:lnTo>
                  <a:lnTo>
                    <a:pt x="0" y="15213202"/>
                  </a:lnTo>
                  <a:close/>
                </a:path>
              </a:pathLst>
            </a:custGeom>
            <a:solidFill>
              <a:srgbClr val="FFFFFF"/>
            </a:solidFill>
          </p:spPr>
          <p:txBody>
            <a:bodyPr/>
            <a:lstStyle/>
            <a:p>
              <a:endParaRPr lang="en-US" dirty="0"/>
            </a:p>
          </p:txBody>
        </p:sp>
      </p:grpSp>
      <p:pic>
        <p:nvPicPr>
          <p:cNvPr id="8" name="Picture 8"/>
          <p:cNvPicPr>
            <a:picLocks noChangeAspect="1"/>
          </p:cNvPicPr>
          <p:nvPr/>
        </p:nvPicPr>
        <p:blipFill>
          <a:blip r:embed="rId8"/>
          <a:srcRect/>
          <a:stretch>
            <a:fillRect/>
          </a:stretch>
        </p:blipFill>
        <p:spPr>
          <a:xfrm>
            <a:off x="1674516" y="4167600"/>
            <a:ext cx="4451409" cy="1112852"/>
          </a:xfrm>
          <a:prstGeom prst="rect">
            <a:avLst/>
          </a:prstGeom>
        </p:spPr>
      </p:pic>
      <p:sp>
        <p:nvSpPr>
          <p:cNvPr id="9" name="TextBox 9"/>
          <p:cNvSpPr txBox="1"/>
          <p:nvPr/>
        </p:nvSpPr>
        <p:spPr>
          <a:xfrm>
            <a:off x="1674516" y="7600250"/>
            <a:ext cx="10225986" cy="1103315"/>
          </a:xfrm>
          <a:prstGeom prst="rect">
            <a:avLst/>
          </a:prstGeom>
        </p:spPr>
        <p:txBody>
          <a:bodyPr wrap="square" lIns="0" tIns="0" rIns="0" bIns="0" rtlCol="0" anchor="t">
            <a:spAutoFit/>
          </a:bodyPr>
          <a:lstStyle/>
          <a:p>
            <a:pPr marL="0" lvl="0" indent="0" algn="l">
              <a:lnSpc>
                <a:spcPts val="4480"/>
              </a:lnSpc>
              <a:spcBef>
                <a:spcPct val="0"/>
              </a:spcBef>
            </a:pPr>
            <a:r>
              <a:rPr lang="en-US" sz="3200" spc="64" dirty="0">
                <a:solidFill>
                  <a:srgbClr val="000000"/>
                </a:solidFill>
                <a:latin typeface="Arial" panose="020B0604020202020204" pitchFamily="34" charset="0"/>
                <a:cs typeface="Arial" panose="020B0604020202020204" pitchFamily="34" charset="0"/>
              </a:rPr>
              <a:t>A tool to boost contraceptive method access and choice.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4"/>
          <p:cNvSpPr txBox="1"/>
          <p:nvPr/>
        </p:nvSpPr>
        <p:spPr>
          <a:xfrm>
            <a:off x="784921" y="9358938"/>
            <a:ext cx="487558" cy="327718"/>
          </a:xfrm>
          <a:prstGeom prst="rect">
            <a:avLst/>
          </a:prstGeom>
        </p:spPr>
        <p:txBody>
          <a:bodyPr lIns="0" tIns="0" rIns="0" bIns="0" rtlCol="0" anchor="t">
            <a:spAutoFit/>
          </a:bodyPr>
          <a:lstStyle/>
          <a:p>
            <a:pPr marL="0" lvl="0" indent="0" algn="l">
              <a:lnSpc>
                <a:spcPts val="2800"/>
              </a:lnSpc>
              <a:spcBef>
                <a:spcPct val="0"/>
              </a:spcBef>
            </a:pPr>
            <a:r>
              <a:rPr lang="en-US" sz="2000" b="1" spc="40" dirty="0">
                <a:solidFill>
                  <a:srgbClr val="FFFFFF"/>
                </a:solidFill>
                <a:latin typeface="Arial" panose="020B0604020202020204" pitchFamily="34" charset="0"/>
                <a:cs typeface="Arial" panose="020B0604020202020204" pitchFamily="34" charset="0"/>
              </a:rPr>
              <a:t>05</a:t>
            </a:r>
          </a:p>
        </p:txBody>
      </p:sp>
      <p:grpSp>
        <p:nvGrpSpPr>
          <p:cNvPr id="45" name="Group 44">
            <a:extLst>
              <a:ext uri="{FF2B5EF4-FFF2-40B4-BE49-F238E27FC236}">
                <a16:creationId xmlns:a16="http://schemas.microsoft.com/office/drawing/2014/main" id="{93DDC5C8-4833-44E5-AFBD-AAEE732FCF02}"/>
              </a:ext>
            </a:extLst>
          </p:cNvPr>
          <p:cNvGrpSpPr/>
          <p:nvPr/>
        </p:nvGrpSpPr>
        <p:grpSpPr>
          <a:xfrm>
            <a:off x="1752600" y="9182100"/>
            <a:ext cx="14325600" cy="833948"/>
            <a:chOff x="1752600" y="9182100"/>
            <a:chExt cx="14325600" cy="833948"/>
          </a:xfrm>
        </p:grpSpPr>
        <p:pic>
          <p:nvPicPr>
            <p:cNvPr id="46" name="Picture 22">
              <a:extLst>
                <a:ext uri="{FF2B5EF4-FFF2-40B4-BE49-F238E27FC236}">
                  <a16:creationId xmlns:a16="http://schemas.microsoft.com/office/drawing/2014/main" id="{F7499B89-D856-4142-A894-88C5F7323072}"/>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8" name="TextBox 27">
              <a:extLst>
                <a:ext uri="{FF2B5EF4-FFF2-40B4-BE49-F238E27FC236}">
                  <a16:creationId xmlns:a16="http://schemas.microsoft.com/office/drawing/2014/main" id="{D4C841E2-AFA4-48CF-A6A6-5A891A150143}"/>
                </a:ext>
              </a:extLst>
            </p:cNvPr>
            <p:cNvSpPr txBox="1"/>
            <p:nvPr/>
          </p:nvSpPr>
          <p:spPr>
            <a:xfrm>
              <a:off x="15199624" y="9497862"/>
              <a:ext cx="343436" cy="350737"/>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10</a:t>
              </a:r>
            </a:p>
          </p:txBody>
        </p:sp>
        <p:cxnSp>
          <p:nvCxnSpPr>
            <p:cNvPr id="49" name="Straight Connector 48">
              <a:extLst>
                <a:ext uri="{FF2B5EF4-FFF2-40B4-BE49-F238E27FC236}">
                  <a16:creationId xmlns:a16="http://schemas.microsoft.com/office/drawing/2014/main" id="{5466EFBA-DD37-4132-84FE-93D41F50C963}"/>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23">
            <a:extLst>
              <a:ext uri="{FF2B5EF4-FFF2-40B4-BE49-F238E27FC236}">
                <a16:creationId xmlns:a16="http://schemas.microsoft.com/office/drawing/2014/main" id="{6DD10506-9DBD-4462-857A-E11CFB1FF9D6}"/>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Family Planning Vouchers</a:t>
            </a:r>
          </a:p>
        </p:txBody>
      </p:sp>
      <p:sp>
        <p:nvSpPr>
          <p:cNvPr id="12" name="TextBox 8">
            <a:extLst>
              <a:ext uri="{FF2B5EF4-FFF2-40B4-BE49-F238E27FC236}">
                <a16:creationId xmlns:a16="http://schemas.microsoft.com/office/drawing/2014/main" id="{AEE6427A-655D-4D57-9393-3589F58C95C1}"/>
              </a:ext>
            </a:extLst>
          </p:cNvPr>
          <p:cNvSpPr txBox="1"/>
          <p:nvPr/>
        </p:nvSpPr>
        <p:spPr>
          <a:xfrm>
            <a:off x="9362289" y="1666394"/>
            <a:ext cx="8140791" cy="461665"/>
          </a:xfrm>
          <a:prstGeom prst="rect">
            <a:avLst/>
          </a:prstGeom>
        </p:spPr>
        <p:txBody>
          <a:bodyPr wrap="square" lIns="0" tIns="0" rIns="0" bIns="0" rtlCol="0" anchor="t">
            <a:spAutoFit/>
          </a:bodyPr>
          <a:lstStyle/>
          <a:p>
            <a:pPr>
              <a:spcAft>
                <a:spcPts val="2400"/>
              </a:spcAft>
            </a:pPr>
            <a:r>
              <a:rPr lang="en-US" sz="3000" b="1" dirty="0">
                <a:latin typeface="Arial" panose="020B0604020202020204" pitchFamily="34" charset="0"/>
                <a:cs typeface="Arial" panose="020B0604020202020204" pitchFamily="34" charset="0"/>
              </a:rPr>
              <a:t>How Vouchers Support HIP Implementation</a:t>
            </a:r>
          </a:p>
        </p:txBody>
      </p:sp>
      <p:graphicFrame>
        <p:nvGraphicFramePr>
          <p:cNvPr id="2" name="Table 2">
            <a:extLst>
              <a:ext uri="{FF2B5EF4-FFF2-40B4-BE49-F238E27FC236}">
                <a16:creationId xmlns:a16="http://schemas.microsoft.com/office/drawing/2014/main" id="{2C884EF1-87B1-42FD-92A6-1122A7C93DD4}"/>
              </a:ext>
            </a:extLst>
          </p:cNvPr>
          <p:cNvGraphicFramePr>
            <a:graphicFrameLocks noGrp="1"/>
          </p:cNvGraphicFramePr>
          <p:nvPr>
            <p:extLst>
              <p:ext uri="{D42A27DB-BD31-4B8C-83A1-F6EECF244321}">
                <p14:modId xmlns:p14="http://schemas.microsoft.com/office/powerpoint/2010/main" val="1943908480"/>
              </p:ext>
            </p:extLst>
          </p:nvPr>
        </p:nvGraphicFramePr>
        <p:xfrm>
          <a:off x="420817" y="2405085"/>
          <a:ext cx="17393075" cy="6710181"/>
        </p:xfrm>
        <a:graphic>
          <a:graphicData uri="http://schemas.openxmlformats.org/drawingml/2006/table">
            <a:tbl>
              <a:tblPr firstRow="1" bandRow="1">
                <a:tableStyleId>{2D5ABB26-0587-4C30-8999-92F81FD0307C}</a:tableStyleId>
              </a:tblPr>
              <a:tblGrid>
                <a:gridCol w="3231236">
                  <a:extLst>
                    <a:ext uri="{9D8B030D-6E8A-4147-A177-3AD203B41FA5}">
                      <a16:colId xmlns:a16="http://schemas.microsoft.com/office/drawing/2014/main" val="1095161516"/>
                    </a:ext>
                  </a:extLst>
                </a:gridCol>
                <a:gridCol w="6736443">
                  <a:extLst>
                    <a:ext uri="{9D8B030D-6E8A-4147-A177-3AD203B41FA5}">
                      <a16:colId xmlns:a16="http://schemas.microsoft.com/office/drawing/2014/main" val="397420154"/>
                    </a:ext>
                  </a:extLst>
                </a:gridCol>
                <a:gridCol w="7425396">
                  <a:extLst>
                    <a:ext uri="{9D8B030D-6E8A-4147-A177-3AD203B41FA5}">
                      <a16:colId xmlns:a16="http://schemas.microsoft.com/office/drawing/2014/main" val="568083315"/>
                    </a:ext>
                  </a:extLst>
                </a:gridCol>
              </a:tblGrid>
              <a:tr h="596268">
                <a:tc>
                  <a:txBody>
                    <a:bodyPr/>
                    <a:lstStyle/>
                    <a:p>
                      <a:r>
                        <a:rPr lang="en-US" sz="2200" dirty="0">
                          <a:solidFill>
                            <a:srgbClr val="054A8E"/>
                          </a:solidFill>
                          <a:latin typeface="Arial" panose="020B0604020202020204" pitchFamily="34" charset="0"/>
                          <a:cs typeface="Arial" panose="020B0604020202020204" pitchFamily="34" charset="0"/>
                        </a:rPr>
                        <a:t>             HIPs</a:t>
                      </a:r>
                      <a:endParaRPr lang="en-US" sz="2200" dirty="0">
                        <a:latin typeface="Arial" panose="020B0604020202020204" pitchFamily="34" charset="0"/>
                        <a:cs typeface="Arial" panose="020B0604020202020204" pitchFamily="34" charset="0"/>
                      </a:endParaRPr>
                    </a:p>
                  </a:txBody>
                  <a:tcPr/>
                </a:tc>
                <a:tc>
                  <a:txBody>
                    <a:bodyPr/>
                    <a:lstStyle/>
                    <a:p>
                      <a:r>
                        <a:rPr lang="en-US" sz="2200" dirty="0">
                          <a:solidFill>
                            <a:srgbClr val="054A8E"/>
                          </a:solidFill>
                          <a:latin typeface="Arial" panose="020B0604020202020204" pitchFamily="34" charset="0"/>
                          <a:cs typeface="Arial" panose="020B0604020202020204" pitchFamily="34" charset="0"/>
                        </a:rPr>
                        <a:t>VOUCHERS ENHANCE THE PRACTICE BY…</a:t>
                      </a:r>
                    </a:p>
                  </a:txBody>
                  <a:tcPr/>
                </a:tc>
                <a:tc>
                  <a:txBody>
                    <a:bodyPr/>
                    <a:lstStyle/>
                    <a:p>
                      <a:r>
                        <a:rPr lang="en-US" sz="2200" dirty="0">
                          <a:solidFill>
                            <a:srgbClr val="054A8E"/>
                          </a:solidFill>
                          <a:latin typeface="Arial" panose="020B0604020202020204" pitchFamily="34" charset="0"/>
                          <a:cs typeface="Arial" panose="020B0604020202020204" pitchFamily="34" charset="0"/>
                        </a:rPr>
                        <a:t>COUNTRY EXAMPLES</a:t>
                      </a:r>
                    </a:p>
                  </a:txBody>
                  <a:tcPr/>
                </a:tc>
                <a:extLst>
                  <a:ext uri="{0D108BD9-81ED-4DB2-BD59-A6C34878D82A}">
                    <a16:rowId xmlns:a16="http://schemas.microsoft.com/office/drawing/2014/main" val="2288169499"/>
                  </a:ext>
                </a:extLst>
              </a:tr>
              <a:tr h="1233536">
                <a:tc>
                  <a:txBody>
                    <a:bodyPr/>
                    <a:lstStyle/>
                    <a:p>
                      <a:endParaRPr lang="en-US" sz="1050" b="1" dirty="0">
                        <a:solidFill>
                          <a:srgbClr val="1590AE"/>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endParaRPr>
                    </a:p>
                    <a:p>
                      <a:pPr marL="292100" indent="0"/>
                      <a:r>
                        <a:rPr lang="en-US" sz="1800" b="1" dirty="0">
                          <a:solidFill>
                            <a:srgbClr val="1590AE"/>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Immediate Postpartum Family Planning</a:t>
                      </a:r>
                      <a:endParaRPr lang="en-US" sz="1800" b="1" dirty="0">
                        <a:solidFill>
                          <a:srgbClr val="1590AE"/>
                        </a:solidFill>
                        <a:latin typeface="Arial" panose="020B0604020202020204" pitchFamily="34" charset="0"/>
                        <a:cs typeface="Arial" panose="020B0604020202020204" pitchFamily="34" charset="0"/>
                      </a:endParaRPr>
                    </a:p>
                  </a:txBody>
                  <a:tcPr/>
                </a:tc>
                <a:tc>
                  <a:txBody>
                    <a:bodyPr/>
                    <a:lstStyle/>
                    <a:p>
                      <a:r>
                        <a:rPr lang="en-US" sz="1800" dirty="0">
                          <a:latin typeface="Arial" panose="020B0604020202020204" pitchFamily="34" charset="0"/>
                          <a:cs typeface="Arial" panose="020B0604020202020204" pitchFamily="34" charset="0"/>
                        </a:rPr>
                        <a:t>Supporting </a:t>
                      </a:r>
                      <a:r>
                        <a:rPr lang="en-US" sz="1800" b="1" dirty="0">
                          <a:latin typeface="Arial" panose="020B0604020202020204" pitchFamily="34" charset="0"/>
                          <a:cs typeface="Arial" panose="020B0604020202020204" pitchFamily="34" charset="0"/>
                        </a:rPr>
                        <a:t>integrated services</a:t>
                      </a:r>
                      <a:r>
                        <a:rPr lang="en-US" sz="1800" b="0" dirty="0">
                          <a:latin typeface="Arial" panose="020B0604020202020204" pitchFamily="34" charset="0"/>
                          <a:cs typeface="Arial" panose="020B0604020202020204" pitchFamily="34" charset="0"/>
                        </a:rPr>
                        <a:t> by targeting single or multiple related health care service in addition to voluntary family planning services.</a:t>
                      </a:r>
                    </a:p>
                  </a:txBody>
                  <a:tcPr/>
                </a:tc>
                <a:tc>
                  <a:txBody>
                    <a:bodyPr/>
                    <a:lstStyle/>
                    <a:p>
                      <a:r>
                        <a:rPr lang="en-US" sz="1800" dirty="0">
                          <a:latin typeface="Arial" panose="020B0604020202020204" pitchFamily="34" charset="0"/>
                          <a:cs typeface="Arial" panose="020B0604020202020204" pitchFamily="34" charset="0"/>
                        </a:rPr>
                        <a:t>A voucher program in </a:t>
                      </a:r>
                      <a:r>
                        <a:rPr lang="en-US" sz="1800" b="1" dirty="0">
                          <a:latin typeface="Arial" panose="020B0604020202020204" pitchFamily="34" charset="0"/>
                          <a:cs typeface="Arial" panose="020B0604020202020204" pitchFamily="34" charset="0"/>
                        </a:rPr>
                        <a:t>Yemen</a:t>
                      </a:r>
                      <a:r>
                        <a:rPr lang="en-US" sz="1800" dirty="0">
                          <a:latin typeface="Arial" panose="020B0604020202020204" pitchFamily="34" charset="0"/>
                          <a:cs typeface="Arial" panose="020B0604020202020204" pitchFamily="34" charset="0"/>
                        </a:rPr>
                        <a:t> covered both maternity and family planning services while in India, it included antenatal care, delivery, postnatal care, and family planning services.</a:t>
                      </a:r>
                    </a:p>
                  </a:txBody>
                  <a:tcPr/>
                </a:tc>
                <a:extLst>
                  <a:ext uri="{0D108BD9-81ED-4DB2-BD59-A6C34878D82A}">
                    <a16:rowId xmlns:a16="http://schemas.microsoft.com/office/drawing/2014/main" val="3263029858"/>
                  </a:ext>
                </a:extLst>
              </a:tr>
              <a:tr h="1922021">
                <a:tc>
                  <a:txBody>
                    <a:bodyPr/>
                    <a:lstStyle/>
                    <a:p>
                      <a:endParaRPr lang="en-US" sz="1800" dirty="0">
                        <a:latin typeface="Arial" panose="020B0604020202020204" pitchFamily="34" charset="0"/>
                        <a:cs typeface="Arial" panose="020B0604020202020204" pitchFamily="34" charset="0"/>
                      </a:endParaRPr>
                    </a:p>
                    <a:p>
                      <a:pPr marL="238125" indent="0"/>
                      <a:r>
                        <a:rPr lang="en-US" sz="1800" b="1" dirty="0">
                          <a:solidFill>
                            <a:srgbClr val="1590AE"/>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Social Franchising</a:t>
                      </a:r>
                      <a:endParaRPr lang="en-US" sz="1800" b="1" dirty="0">
                        <a:solidFill>
                          <a:srgbClr val="1590AE"/>
                        </a:solidFill>
                        <a:latin typeface="Arial" panose="020B0604020202020204" pitchFamily="34" charset="0"/>
                        <a:cs typeface="Arial" panose="020B0604020202020204" pitchFamily="34" charset="0"/>
                      </a:endParaRPr>
                    </a:p>
                  </a:txBody>
                  <a:tcPr/>
                </a:tc>
                <a:tc>
                  <a:txBody>
                    <a:bodyPr/>
                    <a:lstStyle/>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Supporting </a:t>
                      </a:r>
                      <a:r>
                        <a:rPr lang="en-US" sz="1800" b="1" dirty="0">
                          <a:latin typeface="Arial" panose="020B0604020202020204" pitchFamily="34" charset="0"/>
                          <a:cs typeface="Arial" panose="020B0604020202020204" pitchFamily="34" charset="0"/>
                        </a:rPr>
                        <a:t>client-centered access</a:t>
                      </a:r>
                      <a:r>
                        <a:rPr lang="en-US" sz="1800" b="0" dirty="0">
                          <a:latin typeface="Arial" panose="020B0604020202020204" pitchFamily="34" charset="0"/>
                          <a:cs typeface="Arial" panose="020B0604020202020204" pitchFamily="34" charset="0"/>
                        </a:rPr>
                        <a:t> to contraceptive products and services including adolescent-friendly contraceptive services, through preferred and convenient service delivery points including the private sector.</a:t>
                      </a:r>
                    </a:p>
                    <a:p>
                      <a:endParaRPr lang="en-US" sz="1800" dirty="0">
                        <a:latin typeface="Arial" panose="020B0604020202020204" pitchFamily="34" charset="0"/>
                        <a:cs typeface="Arial" panose="020B0604020202020204" pitchFamily="34" charset="0"/>
                      </a:endParaRPr>
                    </a:p>
                  </a:txBody>
                  <a:tcPr/>
                </a:tc>
                <a:tc>
                  <a:txBody>
                    <a:bodyPr/>
                    <a:lstStyle/>
                    <a:p>
                      <a:r>
                        <a:rPr lang="en-US" sz="1800" dirty="0">
                          <a:latin typeface="Arial" panose="020B0604020202020204" pitchFamily="34" charset="0"/>
                          <a:cs typeface="Arial" panose="020B0604020202020204" pitchFamily="34" charset="0"/>
                        </a:rPr>
                        <a:t>In </a:t>
                      </a:r>
                      <a:r>
                        <a:rPr lang="en-US" sz="1800" b="1" dirty="0">
                          <a:latin typeface="Arial" panose="020B0604020202020204" pitchFamily="34" charset="0"/>
                          <a:cs typeface="Arial" panose="020B0604020202020204" pitchFamily="34" charset="0"/>
                        </a:rPr>
                        <a:t>Kenya</a:t>
                      </a:r>
                      <a:r>
                        <a:rPr lang="en-US" sz="1800" dirty="0">
                          <a:latin typeface="Arial" panose="020B0604020202020204" pitchFamily="34" charset="0"/>
                          <a:cs typeface="Arial" panose="020B0604020202020204" pitchFamily="34" charset="0"/>
                        </a:rPr>
                        <a:t>, voucher holders could seek services at their choice of participating private, public, and/or nonprofit clinics.</a:t>
                      </a:r>
                    </a:p>
                    <a:p>
                      <a:endParaRPr lang="en-US" sz="1800" dirty="0">
                        <a:latin typeface="Arial" panose="020B0604020202020204" pitchFamily="34" charset="0"/>
                        <a:cs typeface="Arial" panose="020B0604020202020204" pitchFamily="34" charset="0"/>
                      </a:endParaRPr>
                    </a:p>
                    <a:p>
                      <a:r>
                        <a:rPr lang="en-US" sz="1800" dirty="0">
                          <a:latin typeface="Arial" panose="020B0604020202020204" pitchFamily="34" charset="0"/>
                          <a:cs typeface="Arial" panose="020B0604020202020204" pitchFamily="34" charset="0"/>
                        </a:rPr>
                        <a:t>In </a:t>
                      </a:r>
                      <a:r>
                        <a:rPr lang="en-US" sz="1800" b="1" dirty="0">
                          <a:latin typeface="Arial" panose="020B0604020202020204" pitchFamily="34" charset="0"/>
                          <a:cs typeface="Arial" panose="020B0604020202020204" pitchFamily="34" charset="0"/>
                        </a:rPr>
                        <a:t>Madagascar</a:t>
                      </a:r>
                      <a:r>
                        <a:rPr lang="en-US" sz="1800" dirty="0">
                          <a:latin typeface="Arial" panose="020B0604020202020204" pitchFamily="34" charset="0"/>
                          <a:cs typeface="Arial" panose="020B0604020202020204" pitchFamily="34" charset="0"/>
                        </a:rPr>
                        <a:t>, a voucher program invested in building capacity of private franchised facilities to offer services for sexually transmitted infections and family planning and to serve youth. </a:t>
                      </a:r>
                    </a:p>
                    <a:p>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802642381"/>
                  </a:ext>
                </a:extLst>
              </a:tr>
              <a:tr h="1405657">
                <a:tc>
                  <a:txBody>
                    <a:bodyPr/>
                    <a:lstStyle/>
                    <a:p>
                      <a:pPr marL="238125" indent="0">
                        <a:spcAft>
                          <a:spcPts val="600"/>
                        </a:spcAft>
                      </a:pPr>
                      <a:r>
                        <a:rPr lang="en-US" sz="1600" b="1" dirty="0">
                          <a:solidFill>
                            <a:srgbClr val="1590AE"/>
                          </a:solidFill>
                          <a:latin typeface="Arial" panose="020B0604020202020204" pitchFamily="34" charset="0"/>
                          <a:cs typeface="Arial" panose="020B0604020202020204" pitchFamily="34" charset="0"/>
                          <a:hlinkClick r:id="rId6">
                            <a:extLst>
                              <a:ext uri="{A12FA001-AC4F-418D-AE19-62706E023703}">
                                <ahyp:hlinkClr xmlns:ahyp="http://schemas.microsoft.com/office/drawing/2018/hyperlinkcolor" val="tx"/>
                              </a:ext>
                            </a:extLst>
                          </a:hlinkClick>
                        </a:rPr>
                        <a:t>Community Health Workers</a:t>
                      </a:r>
                      <a:endParaRPr lang="en-US" sz="1600" b="1" dirty="0">
                        <a:solidFill>
                          <a:srgbClr val="1590AE"/>
                        </a:solidFill>
                        <a:latin typeface="Arial" panose="020B0604020202020204" pitchFamily="34" charset="0"/>
                        <a:cs typeface="Arial" panose="020B0604020202020204" pitchFamily="34" charset="0"/>
                      </a:endParaRPr>
                    </a:p>
                    <a:p>
                      <a:pPr marL="238125" indent="0">
                        <a:spcAft>
                          <a:spcPts val="600"/>
                        </a:spcAft>
                      </a:pPr>
                      <a:r>
                        <a:rPr lang="en-US" sz="1800" b="1" dirty="0">
                          <a:solidFill>
                            <a:srgbClr val="1590AE"/>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SBC Overview</a:t>
                      </a:r>
                      <a:endParaRPr lang="en-US" sz="1800" b="1" dirty="0">
                        <a:solidFill>
                          <a:srgbClr val="1590AE"/>
                        </a:solidFill>
                        <a:latin typeface="Arial" panose="020B0604020202020204" pitchFamily="34" charset="0"/>
                        <a:cs typeface="Arial" panose="020B0604020202020204" pitchFamily="34" charset="0"/>
                      </a:endParaRPr>
                    </a:p>
                    <a:p>
                      <a:pPr marL="238125" indent="0">
                        <a:spcAft>
                          <a:spcPts val="600"/>
                        </a:spcAft>
                      </a:pPr>
                      <a:r>
                        <a:rPr lang="en-US" sz="1800" b="1" dirty="0">
                          <a:solidFill>
                            <a:srgbClr val="1590AE"/>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Mass Media</a:t>
                      </a:r>
                      <a:endParaRPr lang="en-US" sz="1800" b="1" dirty="0">
                        <a:solidFill>
                          <a:srgbClr val="1590AE"/>
                        </a:solidFill>
                        <a:latin typeface="Arial" panose="020B0604020202020204" pitchFamily="34" charset="0"/>
                        <a:cs typeface="Arial" panose="020B0604020202020204" pitchFamily="34" charset="0"/>
                      </a:endParaRPr>
                    </a:p>
                    <a:p>
                      <a:pPr>
                        <a:spcAft>
                          <a:spcPts val="600"/>
                        </a:spcAft>
                      </a:pPr>
                      <a:endParaRPr lang="en-US" sz="1800" b="1" dirty="0">
                        <a:solidFill>
                          <a:srgbClr val="DD5D00"/>
                        </a:solidFill>
                        <a:latin typeface="Arial" panose="020B0604020202020204" pitchFamily="34" charset="0"/>
                        <a:cs typeface="Arial" panose="020B0604020202020204" pitchFamily="34" charset="0"/>
                      </a:endParaRPr>
                    </a:p>
                  </a:txBody>
                  <a:tcPr/>
                </a:tc>
                <a:tc>
                  <a:txBody>
                    <a:bodyPr/>
                    <a:lstStyle/>
                    <a:p>
                      <a:r>
                        <a:rPr lang="en-US" sz="1800" b="1" dirty="0">
                          <a:latin typeface="Arial" panose="020B0604020202020204" pitchFamily="34" charset="0"/>
                          <a:cs typeface="Arial" panose="020B0604020202020204" pitchFamily="34" charset="0"/>
                        </a:rPr>
                        <a:t>Disseminating key information </a:t>
                      </a:r>
                      <a:r>
                        <a:rPr lang="en-US" sz="1800" b="0" dirty="0">
                          <a:latin typeface="Arial" panose="020B0604020202020204" pitchFamily="34" charset="0"/>
                          <a:cs typeface="Arial" panose="020B0604020202020204" pitchFamily="34" charset="0"/>
                        </a:rPr>
                        <a:t>about contraceptives, services, and how to access them, as well as addressing other nonfinancial barriers.</a:t>
                      </a:r>
                      <a:endParaRPr lang="en-US" sz="1800" b="1" i="1" dirty="0">
                        <a:latin typeface="Arial" panose="020B0604020202020204" pitchFamily="34" charset="0"/>
                        <a:cs typeface="Arial" panose="020B0604020202020204" pitchFamily="34" charset="0"/>
                      </a:endParaRPr>
                    </a:p>
                  </a:txBody>
                  <a:tcPr/>
                </a:tc>
                <a:tc>
                  <a:txBody>
                    <a:bodyPr/>
                    <a:lstStyle/>
                    <a:p>
                      <a:r>
                        <a:rPr lang="en-US" sz="1800" dirty="0">
                          <a:latin typeface="Arial" panose="020B0604020202020204" pitchFamily="34" charset="0"/>
                          <a:cs typeface="Arial" panose="020B0604020202020204" pitchFamily="34" charset="0"/>
                        </a:rPr>
                        <a:t>In </a:t>
                      </a:r>
                      <a:r>
                        <a:rPr lang="en-US" sz="1800" b="1" dirty="0">
                          <a:latin typeface="Arial" panose="020B0604020202020204" pitchFamily="34" charset="0"/>
                          <a:cs typeface="Arial" panose="020B0604020202020204" pitchFamily="34" charset="0"/>
                        </a:rPr>
                        <a:t>Pakistan</a:t>
                      </a:r>
                      <a:r>
                        <a:rPr lang="en-US" sz="1800" dirty="0">
                          <a:latin typeface="Arial" panose="020B0604020202020204" pitchFamily="34" charset="0"/>
                          <a:cs typeface="Arial" panose="020B0604020202020204" pitchFamily="34" charset="0"/>
                        </a:rPr>
                        <a:t>, a voucher program relied on community outreach workers to raise awareness and counsel about family planning to potential clients.</a:t>
                      </a:r>
                    </a:p>
                  </a:txBody>
                  <a:tcPr/>
                </a:tc>
                <a:extLst>
                  <a:ext uri="{0D108BD9-81ED-4DB2-BD59-A6C34878D82A}">
                    <a16:rowId xmlns:a16="http://schemas.microsoft.com/office/drawing/2014/main" val="3384294298"/>
                  </a:ext>
                </a:extLst>
              </a:tr>
              <a:tr h="1402923">
                <a:tc>
                  <a:txBody>
                    <a:bodyPr/>
                    <a:lstStyle/>
                    <a:p>
                      <a:endParaRPr lang="en-US" sz="1800" dirty="0">
                        <a:latin typeface="Arial" panose="020B0604020202020204" pitchFamily="34" charset="0"/>
                        <a:cs typeface="Arial" panose="020B0604020202020204" pitchFamily="34" charset="0"/>
                      </a:endParaRPr>
                    </a:p>
                    <a:p>
                      <a:pPr marL="238125" indent="0"/>
                      <a:r>
                        <a:rPr lang="en-US" sz="1800" b="1" dirty="0">
                          <a:solidFill>
                            <a:srgbClr val="1590AE"/>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Domestic Public Financing</a:t>
                      </a:r>
                      <a:endParaRPr lang="en-US" sz="1800" b="1" dirty="0">
                        <a:solidFill>
                          <a:srgbClr val="1590AE"/>
                        </a:solidFill>
                        <a:latin typeface="Arial" panose="020B0604020202020204" pitchFamily="34" charset="0"/>
                        <a:cs typeface="Arial" panose="020B0604020202020204" pitchFamily="34" charset="0"/>
                      </a:endParaRPr>
                    </a:p>
                  </a:txBody>
                  <a:tcPr/>
                </a:tc>
                <a:tc>
                  <a:txBody>
                    <a:bodyPr/>
                    <a:lstStyle/>
                    <a:p>
                      <a:r>
                        <a:rPr lang="en-US" sz="1800" dirty="0">
                          <a:latin typeface="Arial" panose="020B0604020202020204" pitchFamily="34" charset="0"/>
                          <a:cs typeface="Arial" panose="020B0604020202020204" pitchFamily="34" charset="0"/>
                        </a:rPr>
                        <a:t>Improving efficiency of the use of domestic resources by </a:t>
                      </a:r>
                      <a:r>
                        <a:rPr lang="en-US" sz="1800" b="1" dirty="0">
                          <a:latin typeface="Arial" panose="020B0604020202020204" pitchFamily="34" charset="0"/>
                          <a:cs typeface="Arial" panose="020B0604020202020204" pitchFamily="34" charset="0"/>
                        </a:rPr>
                        <a:t>targeting public funding</a:t>
                      </a:r>
                      <a:r>
                        <a:rPr lang="en-US" sz="1800" b="0" dirty="0">
                          <a:latin typeface="Arial" panose="020B0604020202020204" pitchFamily="34" charset="0"/>
                          <a:cs typeface="Arial" panose="020B0604020202020204" pitchFamily="34" charset="0"/>
                        </a:rPr>
                        <a:t> of family planning to beneficiaries facing barriers to access, helping to overcome challenges for clients who are inclined to seek care, but lack motivating information.</a:t>
                      </a:r>
                      <a:endParaRPr lang="en-US" sz="1800" dirty="0">
                        <a:latin typeface="Arial" panose="020B0604020202020204" pitchFamily="34" charset="0"/>
                        <a:cs typeface="Arial" panose="020B0604020202020204" pitchFamily="34" charset="0"/>
                      </a:endParaRPr>
                    </a:p>
                  </a:txBody>
                  <a:tcPr/>
                </a:tc>
                <a:tc>
                  <a:txBody>
                    <a:bodyPr/>
                    <a:lstStyle/>
                    <a:p>
                      <a:r>
                        <a:rPr lang="en-US" sz="1800" dirty="0">
                          <a:latin typeface="Arial" panose="020B0604020202020204" pitchFamily="34" charset="0"/>
                          <a:cs typeface="Arial" panose="020B0604020202020204" pitchFamily="34" charset="0"/>
                        </a:rPr>
                        <a:t>Experience with the Vouchers for Health </a:t>
                      </a:r>
                      <a:r>
                        <a:rPr lang="en-US" sz="1800" dirty="0" err="1">
                          <a:latin typeface="Arial" panose="020B0604020202020204" pitchFamily="34" charset="0"/>
                          <a:cs typeface="Arial" panose="020B0604020202020204" pitchFamily="34" charset="0"/>
                        </a:rPr>
                        <a:t>Programme</a:t>
                      </a:r>
                      <a:r>
                        <a:rPr lang="en-US" sz="1800" dirty="0">
                          <a:latin typeface="Arial" panose="020B0604020202020204" pitchFamily="34" charset="0"/>
                          <a:cs typeface="Arial" panose="020B0604020202020204" pitchFamily="34" charset="0"/>
                        </a:rPr>
                        <a:t> (</a:t>
                      </a:r>
                      <a:r>
                        <a:rPr lang="en-US" sz="1800" b="1" dirty="0">
                          <a:latin typeface="Arial" panose="020B0604020202020204" pitchFamily="34" charset="0"/>
                          <a:cs typeface="Arial" panose="020B0604020202020204" pitchFamily="34" charset="0"/>
                        </a:rPr>
                        <a:t>Kenya</a:t>
                      </a:r>
                      <a:r>
                        <a:rPr lang="en-US" sz="1800" dirty="0">
                          <a:latin typeface="Arial" panose="020B0604020202020204" pitchFamily="34" charset="0"/>
                          <a:cs typeface="Arial" panose="020B0604020202020204" pitchFamily="34" charset="0"/>
                        </a:rPr>
                        <a:t>) is helping national policy makers prepare for a national social health insurance program. World Bank funds to countries have supported implementation of voucher programs in countries like </a:t>
                      </a:r>
                      <a:r>
                        <a:rPr lang="en-US" sz="1800" b="1" dirty="0">
                          <a:latin typeface="Arial" panose="020B0604020202020204" pitchFamily="34" charset="0"/>
                          <a:cs typeface="Arial" panose="020B0604020202020204" pitchFamily="34" charset="0"/>
                        </a:rPr>
                        <a:t>Bangladesh, India, and Zimbabwe</a:t>
                      </a:r>
                      <a:r>
                        <a:rPr lang="en-US" sz="1800"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997771804"/>
                  </a:ext>
                </a:extLst>
              </a:tr>
            </a:tbl>
          </a:graphicData>
        </a:graphic>
      </p:graphicFrame>
      <p:sp>
        <p:nvSpPr>
          <p:cNvPr id="11" name="Isosceles Triangle 31">
            <a:extLst>
              <a:ext uri="{FF2B5EF4-FFF2-40B4-BE49-F238E27FC236}">
                <a16:creationId xmlns:a16="http://schemas.microsoft.com/office/drawing/2014/main" id="{E15604FD-4A69-4648-A290-E254EB41F148}"/>
              </a:ext>
            </a:extLst>
          </p:cNvPr>
          <p:cNvSpPr/>
          <p:nvPr/>
        </p:nvSpPr>
        <p:spPr>
          <a:xfrm flipV="1">
            <a:off x="-11461" y="-1"/>
            <a:ext cx="18257632" cy="2634321"/>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DD5D00"/>
          </a:solidFill>
          <a:ln>
            <a:solidFill>
              <a:srgbClr val="DD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69" name="TextBox 10">
            <a:extLst>
              <a:ext uri="{FF2B5EF4-FFF2-40B4-BE49-F238E27FC236}">
                <a16:creationId xmlns:a16="http://schemas.microsoft.com/office/drawing/2014/main" id="{485C1431-6EF1-4EA0-89F1-C60656C74D46}"/>
              </a:ext>
            </a:extLst>
          </p:cNvPr>
          <p:cNvSpPr txBox="1"/>
          <p:nvPr/>
        </p:nvSpPr>
        <p:spPr>
          <a:xfrm>
            <a:off x="784920" y="478793"/>
            <a:ext cx="866388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How can vouchers enhance HIPs?</a:t>
            </a:r>
          </a:p>
        </p:txBody>
      </p:sp>
      <p:cxnSp>
        <p:nvCxnSpPr>
          <p:cNvPr id="4" name="Straight Connector 3">
            <a:extLst>
              <a:ext uri="{FF2B5EF4-FFF2-40B4-BE49-F238E27FC236}">
                <a16:creationId xmlns:a16="http://schemas.microsoft.com/office/drawing/2014/main" id="{3E3757AB-B941-4718-893F-48AFE48BF75D}"/>
              </a:ext>
            </a:extLst>
          </p:cNvPr>
          <p:cNvCxnSpPr/>
          <p:nvPr/>
        </p:nvCxnSpPr>
        <p:spPr>
          <a:xfrm>
            <a:off x="784920" y="4076700"/>
            <a:ext cx="1605528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pic>
        <p:nvPicPr>
          <p:cNvPr id="6" name="Picture 5" descr="Text&#10;&#10;Description automatically generated">
            <a:extLst>
              <a:ext uri="{FF2B5EF4-FFF2-40B4-BE49-F238E27FC236}">
                <a16:creationId xmlns:a16="http://schemas.microsoft.com/office/drawing/2014/main" id="{2E13C8E1-300C-4D3E-BEDE-648CE32B5FD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991387" y="1554345"/>
            <a:ext cx="1219306" cy="636325"/>
          </a:xfrm>
          <a:prstGeom prst="rect">
            <a:avLst/>
          </a:prstGeom>
        </p:spPr>
      </p:pic>
      <p:cxnSp>
        <p:nvCxnSpPr>
          <p:cNvPr id="16" name="Straight Connector 15">
            <a:extLst>
              <a:ext uri="{FF2B5EF4-FFF2-40B4-BE49-F238E27FC236}">
                <a16:creationId xmlns:a16="http://schemas.microsoft.com/office/drawing/2014/main" id="{F2D0BE24-A375-4964-8B9B-507B4820BAC3}"/>
              </a:ext>
            </a:extLst>
          </p:cNvPr>
          <p:cNvCxnSpPr/>
          <p:nvPr/>
        </p:nvCxnSpPr>
        <p:spPr>
          <a:xfrm>
            <a:off x="784920" y="6057900"/>
            <a:ext cx="1605528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E2248020-3FF4-4146-A555-1ABEA6A7513A}"/>
              </a:ext>
            </a:extLst>
          </p:cNvPr>
          <p:cNvCxnSpPr/>
          <p:nvPr/>
        </p:nvCxnSpPr>
        <p:spPr>
          <a:xfrm>
            <a:off x="784920" y="7505700"/>
            <a:ext cx="1605528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E8C673A5-806B-4EEB-89F9-2DA92ADD08CC}"/>
              </a:ext>
            </a:extLst>
          </p:cNvPr>
          <p:cNvCxnSpPr/>
          <p:nvPr/>
        </p:nvCxnSpPr>
        <p:spPr>
          <a:xfrm>
            <a:off x="784920" y="2933700"/>
            <a:ext cx="1605528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202185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E15604FD-4A69-4648-A290-E254EB41F148}"/>
              </a:ext>
            </a:extLst>
          </p:cNvPr>
          <p:cNvSpPr/>
          <p:nvPr/>
        </p:nvSpPr>
        <p:spPr>
          <a:xfrm flipV="1">
            <a:off x="-11461" y="-1"/>
            <a:ext cx="18257632" cy="314173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DD5D00"/>
          </a:solidFill>
          <a:ln>
            <a:solidFill>
              <a:srgbClr val="DD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4" name="TextBox 24"/>
          <p:cNvSpPr txBox="1"/>
          <p:nvPr/>
        </p:nvSpPr>
        <p:spPr>
          <a:xfrm>
            <a:off x="784921" y="9358938"/>
            <a:ext cx="487558" cy="327718"/>
          </a:xfrm>
          <a:prstGeom prst="rect">
            <a:avLst/>
          </a:prstGeom>
        </p:spPr>
        <p:txBody>
          <a:bodyPr lIns="0" tIns="0" rIns="0" bIns="0" rtlCol="0" anchor="t">
            <a:spAutoFit/>
          </a:bodyPr>
          <a:lstStyle/>
          <a:p>
            <a:pPr marL="0" lvl="0" indent="0" algn="l">
              <a:lnSpc>
                <a:spcPts val="2800"/>
              </a:lnSpc>
              <a:spcBef>
                <a:spcPct val="0"/>
              </a:spcBef>
            </a:pPr>
            <a:r>
              <a:rPr lang="en-US" sz="2000" b="1" spc="40" dirty="0">
                <a:solidFill>
                  <a:srgbClr val="FFFFFF"/>
                </a:solidFill>
                <a:latin typeface="Arial" panose="020B0604020202020204" pitchFamily="34" charset="0"/>
                <a:cs typeface="Arial" panose="020B0604020202020204" pitchFamily="34" charset="0"/>
              </a:rPr>
              <a:t>05</a:t>
            </a:r>
          </a:p>
        </p:txBody>
      </p:sp>
      <p:grpSp>
        <p:nvGrpSpPr>
          <p:cNvPr id="45" name="Group 44">
            <a:extLst>
              <a:ext uri="{FF2B5EF4-FFF2-40B4-BE49-F238E27FC236}">
                <a16:creationId xmlns:a16="http://schemas.microsoft.com/office/drawing/2014/main" id="{93DDC5C8-4833-44E5-AFBD-AAEE732FCF02}"/>
              </a:ext>
            </a:extLst>
          </p:cNvPr>
          <p:cNvGrpSpPr/>
          <p:nvPr/>
        </p:nvGrpSpPr>
        <p:grpSpPr>
          <a:xfrm>
            <a:off x="1752600" y="9182100"/>
            <a:ext cx="14325600" cy="833948"/>
            <a:chOff x="1752600" y="9182100"/>
            <a:chExt cx="14325600" cy="833948"/>
          </a:xfrm>
        </p:grpSpPr>
        <p:pic>
          <p:nvPicPr>
            <p:cNvPr id="46" name="Picture 22">
              <a:extLst>
                <a:ext uri="{FF2B5EF4-FFF2-40B4-BE49-F238E27FC236}">
                  <a16:creationId xmlns:a16="http://schemas.microsoft.com/office/drawing/2014/main" id="{F7499B89-D856-4142-A894-88C5F7323072}"/>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8" name="TextBox 27">
              <a:extLst>
                <a:ext uri="{FF2B5EF4-FFF2-40B4-BE49-F238E27FC236}">
                  <a16:creationId xmlns:a16="http://schemas.microsoft.com/office/drawing/2014/main" id="{D4C841E2-AFA4-48CF-A6A6-5A891A150143}"/>
                </a:ext>
              </a:extLst>
            </p:cNvPr>
            <p:cNvSpPr txBox="1"/>
            <p:nvPr/>
          </p:nvSpPr>
          <p:spPr>
            <a:xfrm>
              <a:off x="15199624" y="9497862"/>
              <a:ext cx="343436" cy="350737"/>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11</a:t>
              </a:r>
            </a:p>
          </p:txBody>
        </p:sp>
        <p:cxnSp>
          <p:nvCxnSpPr>
            <p:cNvPr id="49" name="Straight Connector 48">
              <a:extLst>
                <a:ext uri="{FF2B5EF4-FFF2-40B4-BE49-F238E27FC236}">
                  <a16:creationId xmlns:a16="http://schemas.microsoft.com/office/drawing/2014/main" id="{5466EFBA-DD37-4132-84FE-93D41F50C963}"/>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9" name="TextBox 10">
            <a:extLst>
              <a:ext uri="{FF2B5EF4-FFF2-40B4-BE49-F238E27FC236}">
                <a16:creationId xmlns:a16="http://schemas.microsoft.com/office/drawing/2014/main" id="{485C1431-6EF1-4EA0-89F1-C60656C74D46}"/>
              </a:ext>
            </a:extLst>
          </p:cNvPr>
          <p:cNvSpPr txBox="1"/>
          <p:nvPr/>
        </p:nvSpPr>
        <p:spPr>
          <a:xfrm>
            <a:off x="784920" y="478793"/>
            <a:ext cx="6073079"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How can vouchers enhance HIPs?</a:t>
            </a:r>
          </a:p>
        </p:txBody>
      </p:sp>
      <p:sp>
        <p:nvSpPr>
          <p:cNvPr id="10" name="TextBox 23">
            <a:extLst>
              <a:ext uri="{FF2B5EF4-FFF2-40B4-BE49-F238E27FC236}">
                <a16:creationId xmlns:a16="http://schemas.microsoft.com/office/drawing/2014/main" id="{6DD10506-9DBD-4462-857A-E11CFB1FF9D6}"/>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Family Planning Vouchers</a:t>
            </a:r>
          </a:p>
        </p:txBody>
      </p:sp>
      <p:sp>
        <p:nvSpPr>
          <p:cNvPr id="12" name="TextBox 8">
            <a:extLst>
              <a:ext uri="{FF2B5EF4-FFF2-40B4-BE49-F238E27FC236}">
                <a16:creationId xmlns:a16="http://schemas.microsoft.com/office/drawing/2014/main" id="{B14A29DD-7FCF-410D-9FFA-5D8462A7B535}"/>
              </a:ext>
            </a:extLst>
          </p:cNvPr>
          <p:cNvSpPr txBox="1"/>
          <p:nvPr/>
        </p:nvSpPr>
        <p:spPr>
          <a:xfrm>
            <a:off x="1444071" y="3334345"/>
            <a:ext cx="14634130" cy="4924425"/>
          </a:xfrm>
          <a:prstGeom prst="rect">
            <a:avLst/>
          </a:prstGeom>
        </p:spPr>
        <p:txBody>
          <a:bodyPr wrap="square" lIns="0" tIns="0" rIns="0" bIns="0" rtlCol="0" anchor="t">
            <a:spAutoFit/>
          </a:bodyPr>
          <a:lstStyle/>
          <a:p>
            <a:pPr>
              <a:spcAft>
                <a:spcPts val="2400"/>
              </a:spcAft>
            </a:pPr>
            <a:r>
              <a:rPr lang="en-US" sz="4000" b="1" dirty="0">
                <a:latin typeface="Arial" panose="020B0604020202020204" pitchFamily="34" charset="0"/>
                <a:cs typeface="Arial" panose="020B0604020202020204" pitchFamily="34" charset="0"/>
              </a:rPr>
              <a:t>Facilitate client access to more contraceptive options</a:t>
            </a:r>
          </a:p>
          <a:p>
            <a:pPr marL="571500" indent="-571500">
              <a:spcAft>
                <a:spcPts val="2400"/>
              </a:spcAft>
              <a:buFont typeface="Arial" panose="020B0604020202020204" pitchFamily="34" charset="0"/>
              <a:buChar char="•"/>
            </a:pPr>
            <a:r>
              <a:rPr lang="en-US" sz="4000" b="0" i="0" u="none" strike="noStrike" baseline="0" dirty="0">
                <a:solidFill>
                  <a:srgbClr val="221E1F"/>
                </a:solidFill>
                <a:latin typeface="Arial" panose="020B0604020202020204" pitchFamily="34" charset="0"/>
                <a:cs typeface="Arial" panose="020B0604020202020204" pitchFamily="34" charset="0"/>
              </a:rPr>
              <a:t>Even when family planning services are presumed to be free at point of care, subtle </a:t>
            </a:r>
            <a:r>
              <a:rPr lang="en-US" sz="4000" b="1" i="0" u="none" strike="noStrike" baseline="0" dirty="0">
                <a:solidFill>
                  <a:srgbClr val="DD5D00"/>
                </a:solidFill>
                <a:latin typeface="Arial" panose="020B0604020202020204" pitchFamily="34" charset="0"/>
                <a:cs typeface="Arial" panose="020B0604020202020204" pitchFamily="34" charset="0"/>
              </a:rPr>
              <a:t>financial barriers </a:t>
            </a:r>
            <a:r>
              <a:rPr lang="en-US" sz="4000" b="0" i="0" u="none" strike="noStrike" baseline="0" dirty="0">
                <a:solidFill>
                  <a:srgbClr val="221E1F"/>
                </a:solidFill>
                <a:latin typeface="Arial" panose="020B0604020202020204" pitchFamily="34" charset="0"/>
                <a:cs typeface="Arial" panose="020B0604020202020204" pitchFamily="34" charset="0"/>
              </a:rPr>
              <a:t>may exist. </a:t>
            </a:r>
          </a:p>
          <a:p>
            <a:pPr marL="571500" indent="-571500">
              <a:spcAft>
                <a:spcPts val="2400"/>
              </a:spcAft>
              <a:buFont typeface="Arial" panose="020B0604020202020204" pitchFamily="34" charset="0"/>
              <a:buChar char="•"/>
            </a:pPr>
            <a:r>
              <a:rPr lang="en-US" sz="4000" b="0" i="0" u="none" strike="noStrike" baseline="0" dirty="0">
                <a:solidFill>
                  <a:srgbClr val="221E1F"/>
                </a:solidFill>
                <a:latin typeface="Arial" panose="020B0604020202020204" pitchFamily="34" charset="0"/>
                <a:cs typeface="Arial" panose="020B0604020202020204" pitchFamily="34" charset="0"/>
              </a:rPr>
              <a:t>When a voucher program reduces or </a:t>
            </a:r>
            <a:r>
              <a:rPr lang="en-US" sz="4000" b="1" i="0" u="none" strike="noStrike" baseline="0" dirty="0">
                <a:solidFill>
                  <a:srgbClr val="DD5D00"/>
                </a:solidFill>
                <a:latin typeface="Arial" panose="020B0604020202020204" pitchFamily="34" charset="0"/>
                <a:cs typeface="Arial" panose="020B0604020202020204" pitchFamily="34" charset="0"/>
              </a:rPr>
              <a:t>removes the client’s cost </a:t>
            </a:r>
            <a:r>
              <a:rPr lang="en-US" sz="4000" b="0" i="0" u="none" strike="noStrike" baseline="0" dirty="0">
                <a:solidFill>
                  <a:srgbClr val="221E1F"/>
                </a:solidFill>
                <a:latin typeface="Arial" panose="020B0604020202020204" pitchFamily="34" charset="0"/>
                <a:cs typeface="Arial" panose="020B0604020202020204" pitchFamily="34" charset="0"/>
              </a:rPr>
              <a:t>for provider-dependent methods, </a:t>
            </a:r>
            <a:r>
              <a:rPr lang="en-US" sz="4000" b="1" i="0" u="none" strike="noStrike" baseline="0" dirty="0">
                <a:solidFill>
                  <a:srgbClr val="DD5D00"/>
                </a:solidFill>
                <a:latin typeface="Arial" panose="020B0604020202020204" pitchFamily="34" charset="0"/>
                <a:cs typeface="Arial" panose="020B0604020202020204" pitchFamily="34" charset="0"/>
              </a:rPr>
              <a:t>use of provider-dependent methods increases</a:t>
            </a:r>
            <a:r>
              <a:rPr lang="en-US" sz="4000" b="0" i="0" u="none" strike="noStrike" baseline="0" dirty="0">
                <a:solidFill>
                  <a:srgbClr val="221E1F"/>
                </a:solidFill>
                <a:latin typeface="Arial" panose="020B0604020202020204" pitchFamily="34" charset="0"/>
                <a:cs typeface="Arial" panose="020B0604020202020204" pitchFamily="34" charset="0"/>
              </a:rPr>
              <a:t> while use of other methods either remains the same or increases. </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3442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E15604FD-4A69-4648-A290-E254EB41F148}"/>
              </a:ext>
            </a:extLst>
          </p:cNvPr>
          <p:cNvSpPr/>
          <p:nvPr/>
        </p:nvSpPr>
        <p:spPr>
          <a:xfrm flipV="1">
            <a:off x="-11461" y="-1"/>
            <a:ext cx="18257632" cy="314173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DD5D00"/>
          </a:solidFill>
          <a:ln>
            <a:solidFill>
              <a:srgbClr val="DD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4" name="TextBox 24"/>
          <p:cNvSpPr txBox="1"/>
          <p:nvPr/>
        </p:nvSpPr>
        <p:spPr>
          <a:xfrm>
            <a:off x="784921" y="9358938"/>
            <a:ext cx="487558" cy="327718"/>
          </a:xfrm>
          <a:prstGeom prst="rect">
            <a:avLst/>
          </a:prstGeom>
        </p:spPr>
        <p:txBody>
          <a:bodyPr lIns="0" tIns="0" rIns="0" bIns="0" rtlCol="0" anchor="t">
            <a:spAutoFit/>
          </a:bodyPr>
          <a:lstStyle/>
          <a:p>
            <a:pPr marL="0" lvl="0" indent="0" algn="l">
              <a:lnSpc>
                <a:spcPts val="2800"/>
              </a:lnSpc>
              <a:spcBef>
                <a:spcPct val="0"/>
              </a:spcBef>
            </a:pPr>
            <a:r>
              <a:rPr lang="en-US" sz="2000" b="1" spc="40" dirty="0">
                <a:solidFill>
                  <a:srgbClr val="FFFFFF"/>
                </a:solidFill>
                <a:latin typeface="Arial" panose="020B0604020202020204" pitchFamily="34" charset="0"/>
                <a:cs typeface="Arial" panose="020B0604020202020204" pitchFamily="34" charset="0"/>
              </a:rPr>
              <a:t>05</a:t>
            </a:r>
          </a:p>
        </p:txBody>
      </p:sp>
      <p:grpSp>
        <p:nvGrpSpPr>
          <p:cNvPr id="45" name="Group 44">
            <a:extLst>
              <a:ext uri="{FF2B5EF4-FFF2-40B4-BE49-F238E27FC236}">
                <a16:creationId xmlns:a16="http://schemas.microsoft.com/office/drawing/2014/main" id="{93DDC5C8-4833-44E5-AFBD-AAEE732FCF02}"/>
              </a:ext>
            </a:extLst>
          </p:cNvPr>
          <p:cNvGrpSpPr/>
          <p:nvPr/>
        </p:nvGrpSpPr>
        <p:grpSpPr>
          <a:xfrm>
            <a:off x="1752600" y="9182100"/>
            <a:ext cx="14325600" cy="833948"/>
            <a:chOff x="1752600" y="9182100"/>
            <a:chExt cx="14325600" cy="833948"/>
          </a:xfrm>
        </p:grpSpPr>
        <p:pic>
          <p:nvPicPr>
            <p:cNvPr id="46" name="Picture 22">
              <a:extLst>
                <a:ext uri="{FF2B5EF4-FFF2-40B4-BE49-F238E27FC236}">
                  <a16:creationId xmlns:a16="http://schemas.microsoft.com/office/drawing/2014/main" id="{F7499B89-D856-4142-A894-88C5F7323072}"/>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8" name="TextBox 27">
              <a:extLst>
                <a:ext uri="{FF2B5EF4-FFF2-40B4-BE49-F238E27FC236}">
                  <a16:creationId xmlns:a16="http://schemas.microsoft.com/office/drawing/2014/main" id="{D4C841E2-AFA4-48CF-A6A6-5A891A150143}"/>
                </a:ext>
              </a:extLst>
            </p:cNvPr>
            <p:cNvSpPr txBox="1"/>
            <p:nvPr/>
          </p:nvSpPr>
          <p:spPr>
            <a:xfrm>
              <a:off x="15199624" y="9497862"/>
              <a:ext cx="343436" cy="350737"/>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12</a:t>
              </a:r>
            </a:p>
          </p:txBody>
        </p:sp>
        <p:cxnSp>
          <p:nvCxnSpPr>
            <p:cNvPr id="49" name="Straight Connector 48">
              <a:extLst>
                <a:ext uri="{FF2B5EF4-FFF2-40B4-BE49-F238E27FC236}">
                  <a16:creationId xmlns:a16="http://schemas.microsoft.com/office/drawing/2014/main" id="{5466EFBA-DD37-4132-84FE-93D41F50C963}"/>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9" name="TextBox 10">
            <a:extLst>
              <a:ext uri="{FF2B5EF4-FFF2-40B4-BE49-F238E27FC236}">
                <a16:creationId xmlns:a16="http://schemas.microsoft.com/office/drawing/2014/main" id="{485C1431-6EF1-4EA0-89F1-C60656C74D46}"/>
              </a:ext>
            </a:extLst>
          </p:cNvPr>
          <p:cNvSpPr txBox="1"/>
          <p:nvPr/>
        </p:nvSpPr>
        <p:spPr>
          <a:xfrm>
            <a:off x="784920" y="478793"/>
            <a:ext cx="6073079"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How can vouchers enhance HIPs?</a:t>
            </a:r>
          </a:p>
        </p:txBody>
      </p:sp>
      <p:sp>
        <p:nvSpPr>
          <p:cNvPr id="10" name="TextBox 23">
            <a:extLst>
              <a:ext uri="{FF2B5EF4-FFF2-40B4-BE49-F238E27FC236}">
                <a16:creationId xmlns:a16="http://schemas.microsoft.com/office/drawing/2014/main" id="{6DD10506-9DBD-4462-857A-E11CFB1FF9D6}"/>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Family Planning Vouchers</a:t>
            </a:r>
          </a:p>
        </p:txBody>
      </p:sp>
      <p:sp>
        <p:nvSpPr>
          <p:cNvPr id="12" name="TextBox 8">
            <a:extLst>
              <a:ext uri="{FF2B5EF4-FFF2-40B4-BE49-F238E27FC236}">
                <a16:creationId xmlns:a16="http://schemas.microsoft.com/office/drawing/2014/main" id="{B14A29DD-7FCF-410D-9FFA-5D8462A7B535}"/>
              </a:ext>
            </a:extLst>
          </p:cNvPr>
          <p:cNvSpPr txBox="1"/>
          <p:nvPr/>
        </p:nvSpPr>
        <p:spPr>
          <a:xfrm>
            <a:off x="1444071" y="3334345"/>
            <a:ext cx="14634130" cy="3693319"/>
          </a:xfrm>
          <a:prstGeom prst="rect">
            <a:avLst/>
          </a:prstGeom>
        </p:spPr>
        <p:txBody>
          <a:bodyPr wrap="square" lIns="0" tIns="0" rIns="0" bIns="0" rtlCol="0" anchor="t">
            <a:spAutoFit/>
          </a:bodyPr>
          <a:lstStyle/>
          <a:p>
            <a:pPr>
              <a:spcAft>
                <a:spcPts val="2400"/>
              </a:spcAft>
            </a:pPr>
            <a:r>
              <a:rPr lang="en-US" sz="4000" b="1" dirty="0">
                <a:latin typeface="Arial" panose="020B0604020202020204" pitchFamily="34" charset="0"/>
                <a:cs typeface="Arial" panose="020B0604020202020204" pitchFamily="34" charset="0"/>
              </a:rPr>
              <a:t>Improve access to contraceptives for key population groups</a:t>
            </a:r>
          </a:p>
          <a:p>
            <a:pPr marL="571500" indent="-571500">
              <a:spcAft>
                <a:spcPts val="2400"/>
              </a:spcAft>
              <a:buFont typeface="Arial" panose="020B0604020202020204" pitchFamily="34" charset="0"/>
              <a:buChar char="•"/>
            </a:pPr>
            <a:r>
              <a:rPr lang="en-US" sz="4000" b="0" i="0" u="none" strike="noStrike" baseline="0" dirty="0">
                <a:solidFill>
                  <a:srgbClr val="221E1F"/>
                </a:solidFill>
                <a:latin typeface="Arial" panose="020B0604020202020204" pitchFamily="34" charset="0"/>
                <a:cs typeface="Arial" panose="020B0604020202020204" pitchFamily="34" charset="0"/>
              </a:rPr>
              <a:t>Most programs were successful in reaching subgroups, such as the </a:t>
            </a:r>
            <a:r>
              <a:rPr lang="en-US" sz="4000" b="1" i="0" u="none" strike="noStrike" baseline="0" dirty="0">
                <a:solidFill>
                  <a:srgbClr val="DD5D00"/>
                </a:solidFill>
                <a:latin typeface="Arial" panose="020B0604020202020204" pitchFamily="34" charset="0"/>
                <a:cs typeface="Arial" panose="020B0604020202020204" pitchFamily="34" charset="0"/>
              </a:rPr>
              <a:t>poor and young consumers </a:t>
            </a:r>
            <a:r>
              <a:rPr lang="en-US" sz="4000" b="0" i="0" u="none" strike="noStrike" baseline="0" dirty="0">
                <a:solidFill>
                  <a:srgbClr val="221E1F"/>
                </a:solidFill>
                <a:latin typeface="Arial" panose="020B0604020202020204" pitchFamily="34" charset="0"/>
                <a:cs typeface="Arial" panose="020B0604020202020204" pitchFamily="34" charset="0"/>
              </a:rPr>
              <a:t>(under 25 years). </a:t>
            </a:r>
          </a:p>
          <a:p>
            <a:pPr marL="571500" indent="-571500">
              <a:spcAft>
                <a:spcPts val="2400"/>
              </a:spcAft>
              <a:buFont typeface="Arial" panose="020B0604020202020204" pitchFamily="34" charset="0"/>
              <a:buChar char="•"/>
            </a:pPr>
            <a:r>
              <a:rPr lang="en-US" sz="4000" b="0" i="0" u="none" strike="noStrike" baseline="0" dirty="0">
                <a:solidFill>
                  <a:srgbClr val="221E1F"/>
                </a:solidFill>
                <a:latin typeface="Arial" panose="020B0604020202020204" pitchFamily="34" charset="0"/>
                <a:cs typeface="Arial" panose="020B0604020202020204" pitchFamily="34" charset="0"/>
              </a:rPr>
              <a:t>Vouchers can also reach other </a:t>
            </a:r>
            <a:r>
              <a:rPr lang="en-US" sz="4000" b="1" i="0" u="none" strike="noStrike" baseline="0" dirty="0">
                <a:solidFill>
                  <a:srgbClr val="DD5D00"/>
                </a:solidFill>
                <a:latin typeface="Arial" panose="020B0604020202020204" pitchFamily="34" charset="0"/>
                <a:cs typeface="Arial" panose="020B0604020202020204" pitchFamily="34" charset="0"/>
              </a:rPr>
              <a:t>disadvantaged groups</a:t>
            </a:r>
            <a:r>
              <a:rPr lang="en-US" sz="4000" b="0" i="0" u="none" strike="noStrike" baseline="0" dirty="0">
                <a:solidFill>
                  <a:srgbClr val="221E1F"/>
                </a:solidFill>
                <a:latin typeface="Arial" panose="020B0604020202020204" pitchFamily="34" charset="0"/>
                <a:cs typeface="Arial" panose="020B0604020202020204" pitchFamily="34" charset="0"/>
              </a:rPr>
              <a:t>, such as those with </a:t>
            </a:r>
            <a:r>
              <a:rPr lang="en-US" sz="4000" b="1" i="0" u="none" strike="noStrike" baseline="0" dirty="0">
                <a:solidFill>
                  <a:srgbClr val="DD5D00"/>
                </a:solidFill>
                <a:latin typeface="Arial" panose="020B0604020202020204" pitchFamily="34" charset="0"/>
                <a:cs typeface="Arial" panose="020B0604020202020204" pitchFamily="34" charset="0"/>
              </a:rPr>
              <a:t>little or no education</a:t>
            </a:r>
            <a:r>
              <a:rPr lang="en-US" sz="4000" b="0" i="0" u="none" strike="noStrike" baseline="0" dirty="0">
                <a:solidFill>
                  <a:srgbClr val="221E1F"/>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9007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E15604FD-4A69-4648-A290-E254EB41F148}"/>
              </a:ext>
            </a:extLst>
          </p:cNvPr>
          <p:cNvSpPr/>
          <p:nvPr/>
        </p:nvSpPr>
        <p:spPr>
          <a:xfrm flipV="1">
            <a:off x="-11461" y="-1"/>
            <a:ext cx="18257632" cy="314173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DD5D00"/>
          </a:solidFill>
          <a:ln>
            <a:solidFill>
              <a:srgbClr val="DD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4" name="TextBox 24"/>
          <p:cNvSpPr txBox="1"/>
          <p:nvPr/>
        </p:nvSpPr>
        <p:spPr>
          <a:xfrm>
            <a:off x="784921" y="9358938"/>
            <a:ext cx="487558" cy="327718"/>
          </a:xfrm>
          <a:prstGeom prst="rect">
            <a:avLst/>
          </a:prstGeom>
        </p:spPr>
        <p:txBody>
          <a:bodyPr lIns="0" tIns="0" rIns="0" bIns="0" rtlCol="0" anchor="t">
            <a:spAutoFit/>
          </a:bodyPr>
          <a:lstStyle/>
          <a:p>
            <a:pPr marL="0" lvl="0" indent="0" algn="l">
              <a:lnSpc>
                <a:spcPts val="2800"/>
              </a:lnSpc>
              <a:spcBef>
                <a:spcPct val="0"/>
              </a:spcBef>
            </a:pPr>
            <a:r>
              <a:rPr lang="en-US" sz="2000" b="1" spc="40" dirty="0">
                <a:solidFill>
                  <a:srgbClr val="FFFFFF"/>
                </a:solidFill>
                <a:latin typeface="Arial" panose="020B0604020202020204" pitchFamily="34" charset="0"/>
                <a:cs typeface="Arial" panose="020B0604020202020204" pitchFamily="34" charset="0"/>
              </a:rPr>
              <a:t>05</a:t>
            </a:r>
          </a:p>
        </p:txBody>
      </p:sp>
      <p:grpSp>
        <p:nvGrpSpPr>
          <p:cNvPr id="45" name="Group 44">
            <a:extLst>
              <a:ext uri="{FF2B5EF4-FFF2-40B4-BE49-F238E27FC236}">
                <a16:creationId xmlns:a16="http://schemas.microsoft.com/office/drawing/2014/main" id="{93DDC5C8-4833-44E5-AFBD-AAEE732FCF02}"/>
              </a:ext>
            </a:extLst>
          </p:cNvPr>
          <p:cNvGrpSpPr/>
          <p:nvPr/>
        </p:nvGrpSpPr>
        <p:grpSpPr>
          <a:xfrm>
            <a:off x="1752600" y="9182100"/>
            <a:ext cx="14325600" cy="833948"/>
            <a:chOff x="1752600" y="9182100"/>
            <a:chExt cx="14325600" cy="833948"/>
          </a:xfrm>
        </p:grpSpPr>
        <p:pic>
          <p:nvPicPr>
            <p:cNvPr id="46" name="Picture 22">
              <a:extLst>
                <a:ext uri="{FF2B5EF4-FFF2-40B4-BE49-F238E27FC236}">
                  <a16:creationId xmlns:a16="http://schemas.microsoft.com/office/drawing/2014/main" id="{F7499B89-D856-4142-A894-88C5F7323072}"/>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8" name="TextBox 27">
              <a:extLst>
                <a:ext uri="{FF2B5EF4-FFF2-40B4-BE49-F238E27FC236}">
                  <a16:creationId xmlns:a16="http://schemas.microsoft.com/office/drawing/2014/main" id="{D4C841E2-AFA4-48CF-A6A6-5A891A150143}"/>
                </a:ext>
              </a:extLst>
            </p:cNvPr>
            <p:cNvSpPr txBox="1"/>
            <p:nvPr/>
          </p:nvSpPr>
          <p:spPr>
            <a:xfrm>
              <a:off x="15199624" y="9497862"/>
              <a:ext cx="343436" cy="350737"/>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13</a:t>
              </a:r>
            </a:p>
          </p:txBody>
        </p:sp>
        <p:cxnSp>
          <p:nvCxnSpPr>
            <p:cNvPr id="49" name="Straight Connector 48">
              <a:extLst>
                <a:ext uri="{FF2B5EF4-FFF2-40B4-BE49-F238E27FC236}">
                  <a16:creationId xmlns:a16="http://schemas.microsoft.com/office/drawing/2014/main" id="{5466EFBA-DD37-4132-84FE-93D41F50C963}"/>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9" name="TextBox 10">
            <a:extLst>
              <a:ext uri="{FF2B5EF4-FFF2-40B4-BE49-F238E27FC236}">
                <a16:creationId xmlns:a16="http://schemas.microsoft.com/office/drawing/2014/main" id="{485C1431-6EF1-4EA0-89F1-C60656C74D46}"/>
              </a:ext>
            </a:extLst>
          </p:cNvPr>
          <p:cNvSpPr txBox="1"/>
          <p:nvPr/>
        </p:nvSpPr>
        <p:spPr>
          <a:xfrm>
            <a:off x="784920" y="478793"/>
            <a:ext cx="6073079"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How can vouchers enhance HIPs?</a:t>
            </a:r>
          </a:p>
        </p:txBody>
      </p:sp>
      <p:sp>
        <p:nvSpPr>
          <p:cNvPr id="10" name="TextBox 23">
            <a:extLst>
              <a:ext uri="{FF2B5EF4-FFF2-40B4-BE49-F238E27FC236}">
                <a16:creationId xmlns:a16="http://schemas.microsoft.com/office/drawing/2014/main" id="{6DD10506-9DBD-4462-857A-E11CFB1FF9D6}"/>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Family Planning Vouchers</a:t>
            </a:r>
          </a:p>
        </p:txBody>
      </p:sp>
      <p:sp>
        <p:nvSpPr>
          <p:cNvPr id="12" name="TextBox 8">
            <a:extLst>
              <a:ext uri="{FF2B5EF4-FFF2-40B4-BE49-F238E27FC236}">
                <a16:creationId xmlns:a16="http://schemas.microsoft.com/office/drawing/2014/main" id="{B14A29DD-7FCF-410D-9FFA-5D8462A7B535}"/>
              </a:ext>
            </a:extLst>
          </p:cNvPr>
          <p:cNvSpPr txBox="1"/>
          <p:nvPr/>
        </p:nvSpPr>
        <p:spPr>
          <a:xfrm>
            <a:off x="1444071" y="3334345"/>
            <a:ext cx="14634130" cy="4924425"/>
          </a:xfrm>
          <a:prstGeom prst="rect">
            <a:avLst/>
          </a:prstGeom>
        </p:spPr>
        <p:txBody>
          <a:bodyPr wrap="square" lIns="0" tIns="0" rIns="0" bIns="0" rtlCol="0" anchor="t">
            <a:spAutoFit/>
          </a:bodyPr>
          <a:lstStyle/>
          <a:p>
            <a:pPr>
              <a:spcAft>
                <a:spcPts val="2400"/>
              </a:spcAft>
            </a:pPr>
            <a:r>
              <a:rPr lang="en-US" sz="4000" b="1" dirty="0">
                <a:latin typeface="Arial" panose="020B0604020202020204" pitchFamily="34" charset="0"/>
                <a:cs typeface="Arial" panose="020B0604020202020204" pitchFamily="34" charset="0"/>
              </a:rPr>
              <a:t>Facilitate access to private providers</a:t>
            </a:r>
          </a:p>
          <a:p>
            <a:pPr marL="571500" indent="-571500">
              <a:spcAft>
                <a:spcPts val="2400"/>
              </a:spcAft>
              <a:buFont typeface="Arial" panose="020B0604020202020204" pitchFamily="34" charset="0"/>
              <a:buChar char="•"/>
            </a:pPr>
            <a:r>
              <a:rPr lang="en-US" sz="4000" b="0" i="0" u="none" strike="noStrike" baseline="0" dirty="0">
                <a:solidFill>
                  <a:srgbClr val="221E1F"/>
                </a:solidFill>
                <a:latin typeface="Arial" panose="020B0604020202020204" pitchFamily="34" charset="0"/>
                <a:cs typeface="Arial" panose="020B0604020202020204" pitchFamily="34" charset="0"/>
              </a:rPr>
              <a:t>Vouchers can enable access to health services in private facilities when public facilities are unable to provide services, including in </a:t>
            </a:r>
            <a:r>
              <a:rPr lang="en-US" sz="4000" b="1" i="0" u="none" strike="noStrike" baseline="0" dirty="0">
                <a:solidFill>
                  <a:srgbClr val="DD5D00"/>
                </a:solidFill>
                <a:latin typeface="Arial" panose="020B0604020202020204" pitchFamily="34" charset="0"/>
                <a:cs typeface="Arial" panose="020B0604020202020204" pitchFamily="34" charset="0"/>
              </a:rPr>
              <a:t>fragile states</a:t>
            </a:r>
            <a:r>
              <a:rPr lang="en-US" sz="4000" b="0" i="0" u="none" strike="noStrike" baseline="0" dirty="0">
                <a:solidFill>
                  <a:srgbClr val="221E1F"/>
                </a:solidFill>
                <a:latin typeface="Arial" panose="020B0604020202020204" pitchFamily="34" charset="0"/>
                <a:cs typeface="Arial" panose="020B0604020202020204" pitchFamily="34" charset="0"/>
              </a:rPr>
              <a:t>.</a:t>
            </a:r>
          </a:p>
          <a:p>
            <a:pPr marL="571500" indent="-571500">
              <a:spcAft>
                <a:spcPts val="2400"/>
              </a:spcAft>
              <a:buFont typeface="Arial" panose="020B0604020202020204" pitchFamily="34" charset="0"/>
              <a:buChar char="•"/>
            </a:pPr>
            <a:r>
              <a:rPr lang="en-US" sz="4000" b="0" i="0" u="none" strike="noStrike" baseline="0" dirty="0">
                <a:solidFill>
                  <a:srgbClr val="221E1F"/>
                </a:solidFill>
                <a:latin typeface="Arial" panose="020B0604020202020204" pitchFamily="34" charset="0"/>
                <a:cs typeface="Arial" panose="020B0604020202020204" pitchFamily="34" charset="0"/>
              </a:rPr>
              <a:t>Engaging the private sector can also </a:t>
            </a:r>
            <a:r>
              <a:rPr lang="en-US" sz="4000" b="1" i="0" u="none" strike="noStrike" baseline="0" dirty="0">
                <a:solidFill>
                  <a:srgbClr val="DD5D00"/>
                </a:solidFill>
                <a:latin typeface="Arial" panose="020B0604020202020204" pitchFamily="34" charset="0"/>
                <a:cs typeface="Arial" panose="020B0604020202020204" pitchFamily="34" charset="0"/>
              </a:rPr>
              <a:t>expand geographic coverage</a:t>
            </a:r>
            <a:r>
              <a:rPr lang="en-US" sz="4000" b="0" i="0" u="none" strike="noStrike" baseline="0" dirty="0">
                <a:solidFill>
                  <a:srgbClr val="221E1F"/>
                </a:solidFill>
                <a:latin typeface="Arial" panose="020B0604020202020204" pitchFamily="34" charset="0"/>
                <a:cs typeface="Arial" panose="020B0604020202020204" pitchFamily="34" charset="0"/>
              </a:rPr>
              <a:t> and/or access to a wider choice of contraceptive methods.</a:t>
            </a:r>
          </a:p>
        </p:txBody>
      </p:sp>
    </p:spTree>
    <p:extLst>
      <p:ext uri="{BB962C8B-B14F-4D97-AF65-F5344CB8AC3E}">
        <p14:creationId xmlns:p14="http://schemas.microsoft.com/office/powerpoint/2010/main" val="2445557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E15604FD-4A69-4648-A290-E254EB41F148}"/>
              </a:ext>
            </a:extLst>
          </p:cNvPr>
          <p:cNvSpPr/>
          <p:nvPr/>
        </p:nvSpPr>
        <p:spPr>
          <a:xfrm flipV="1">
            <a:off x="-11461" y="-1"/>
            <a:ext cx="18257632" cy="314173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DD5D00"/>
          </a:solidFill>
          <a:ln>
            <a:solidFill>
              <a:srgbClr val="DD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4" name="TextBox 24"/>
          <p:cNvSpPr txBox="1"/>
          <p:nvPr/>
        </p:nvSpPr>
        <p:spPr>
          <a:xfrm>
            <a:off x="784921" y="9358938"/>
            <a:ext cx="487558" cy="327718"/>
          </a:xfrm>
          <a:prstGeom prst="rect">
            <a:avLst/>
          </a:prstGeom>
        </p:spPr>
        <p:txBody>
          <a:bodyPr lIns="0" tIns="0" rIns="0" bIns="0" rtlCol="0" anchor="t">
            <a:spAutoFit/>
          </a:bodyPr>
          <a:lstStyle/>
          <a:p>
            <a:pPr marL="0" lvl="0" indent="0" algn="l">
              <a:lnSpc>
                <a:spcPts val="2800"/>
              </a:lnSpc>
              <a:spcBef>
                <a:spcPct val="0"/>
              </a:spcBef>
            </a:pPr>
            <a:r>
              <a:rPr lang="en-US" sz="2000" b="1" spc="40" dirty="0">
                <a:solidFill>
                  <a:srgbClr val="FFFFFF"/>
                </a:solidFill>
                <a:latin typeface="Arial" panose="020B0604020202020204" pitchFamily="34" charset="0"/>
                <a:cs typeface="Arial" panose="020B0604020202020204" pitchFamily="34" charset="0"/>
              </a:rPr>
              <a:t>05</a:t>
            </a:r>
          </a:p>
        </p:txBody>
      </p:sp>
      <p:grpSp>
        <p:nvGrpSpPr>
          <p:cNvPr id="45" name="Group 44">
            <a:extLst>
              <a:ext uri="{FF2B5EF4-FFF2-40B4-BE49-F238E27FC236}">
                <a16:creationId xmlns:a16="http://schemas.microsoft.com/office/drawing/2014/main" id="{93DDC5C8-4833-44E5-AFBD-AAEE732FCF02}"/>
              </a:ext>
            </a:extLst>
          </p:cNvPr>
          <p:cNvGrpSpPr/>
          <p:nvPr/>
        </p:nvGrpSpPr>
        <p:grpSpPr>
          <a:xfrm>
            <a:off x="1752600" y="9182100"/>
            <a:ext cx="14325600" cy="833948"/>
            <a:chOff x="1752600" y="9182100"/>
            <a:chExt cx="14325600" cy="833948"/>
          </a:xfrm>
        </p:grpSpPr>
        <p:pic>
          <p:nvPicPr>
            <p:cNvPr id="46" name="Picture 22">
              <a:extLst>
                <a:ext uri="{FF2B5EF4-FFF2-40B4-BE49-F238E27FC236}">
                  <a16:creationId xmlns:a16="http://schemas.microsoft.com/office/drawing/2014/main" id="{F7499B89-D856-4142-A894-88C5F7323072}"/>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8" name="TextBox 27">
              <a:extLst>
                <a:ext uri="{FF2B5EF4-FFF2-40B4-BE49-F238E27FC236}">
                  <a16:creationId xmlns:a16="http://schemas.microsoft.com/office/drawing/2014/main" id="{D4C841E2-AFA4-48CF-A6A6-5A891A150143}"/>
                </a:ext>
              </a:extLst>
            </p:cNvPr>
            <p:cNvSpPr txBox="1"/>
            <p:nvPr/>
          </p:nvSpPr>
          <p:spPr>
            <a:xfrm>
              <a:off x="15199624" y="9497862"/>
              <a:ext cx="343436" cy="350737"/>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14</a:t>
              </a:r>
            </a:p>
          </p:txBody>
        </p:sp>
        <p:cxnSp>
          <p:nvCxnSpPr>
            <p:cNvPr id="49" name="Straight Connector 48">
              <a:extLst>
                <a:ext uri="{FF2B5EF4-FFF2-40B4-BE49-F238E27FC236}">
                  <a16:creationId xmlns:a16="http://schemas.microsoft.com/office/drawing/2014/main" id="{5466EFBA-DD37-4132-84FE-93D41F50C963}"/>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9" name="TextBox 10">
            <a:extLst>
              <a:ext uri="{FF2B5EF4-FFF2-40B4-BE49-F238E27FC236}">
                <a16:creationId xmlns:a16="http://schemas.microsoft.com/office/drawing/2014/main" id="{485C1431-6EF1-4EA0-89F1-C60656C74D46}"/>
              </a:ext>
            </a:extLst>
          </p:cNvPr>
          <p:cNvSpPr txBox="1"/>
          <p:nvPr/>
        </p:nvSpPr>
        <p:spPr>
          <a:xfrm>
            <a:off x="784920" y="478793"/>
            <a:ext cx="6073079"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How can vouchers enhance HIPs?</a:t>
            </a:r>
          </a:p>
        </p:txBody>
      </p:sp>
      <p:sp>
        <p:nvSpPr>
          <p:cNvPr id="10" name="TextBox 23">
            <a:extLst>
              <a:ext uri="{FF2B5EF4-FFF2-40B4-BE49-F238E27FC236}">
                <a16:creationId xmlns:a16="http://schemas.microsoft.com/office/drawing/2014/main" id="{6DD10506-9DBD-4462-857A-E11CFB1FF9D6}"/>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Family Planning Vouchers</a:t>
            </a:r>
          </a:p>
        </p:txBody>
      </p:sp>
      <p:sp>
        <p:nvSpPr>
          <p:cNvPr id="12" name="TextBox 8">
            <a:extLst>
              <a:ext uri="{FF2B5EF4-FFF2-40B4-BE49-F238E27FC236}">
                <a16:creationId xmlns:a16="http://schemas.microsoft.com/office/drawing/2014/main" id="{B14A29DD-7FCF-410D-9FFA-5D8462A7B535}"/>
              </a:ext>
            </a:extLst>
          </p:cNvPr>
          <p:cNvSpPr txBox="1"/>
          <p:nvPr/>
        </p:nvSpPr>
        <p:spPr>
          <a:xfrm>
            <a:off x="1444071" y="3334345"/>
            <a:ext cx="14634130" cy="4924425"/>
          </a:xfrm>
          <a:prstGeom prst="rect">
            <a:avLst/>
          </a:prstGeom>
        </p:spPr>
        <p:txBody>
          <a:bodyPr wrap="square" lIns="0" tIns="0" rIns="0" bIns="0" rtlCol="0" anchor="t">
            <a:spAutoFit/>
          </a:bodyPr>
          <a:lstStyle/>
          <a:p>
            <a:pPr>
              <a:spcAft>
                <a:spcPts val="2400"/>
              </a:spcAft>
            </a:pPr>
            <a:r>
              <a:rPr lang="en-US" sz="4000" b="1" dirty="0">
                <a:latin typeface="Arial" panose="020B0604020202020204" pitchFamily="34" charset="0"/>
                <a:cs typeface="Arial" panose="020B0604020202020204" pitchFamily="34" charset="0"/>
              </a:rPr>
              <a:t>Can drive service delivery improvements</a:t>
            </a:r>
          </a:p>
          <a:p>
            <a:pPr marL="571500" indent="-571500">
              <a:spcAft>
                <a:spcPts val="2400"/>
              </a:spcAft>
              <a:buFont typeface="Arial" panose="020B0604020202020204" pitchFamily="34" charset="0"/>
              <a:buChar char="•"/>
            </a:pPr>
            <a:r>
              <a:rPr lang="en-US" sz="4000" b="0" i="0" u="none" strike="noStrike" baseline="0" dirty="0">
                <a:solidFill>
                  <a:srgbClr val="221E1F"/>
                </a:solidFill>
                <a:latin typeface="Arial" panose="020B0604020202020204" pitchFamily="34" charset="0"/>
                <a:cs typeface="Arial" panose="020B0604020202020204" pitchFamily="34" charset="0"/>
              </a:rPr>
              <a:t>A </a:t>
            </a:r>
            <a:r>
              <a:rPr lang="en-US" sz="4000" i="0" u="none" strike="noStrike" baseline="0" dirty="0">
                <a:solidFill>
                  <a:srgbClr val="221E1F"/>
                </a:solidFill>
                <a:latin typeface="Arial" panose="020B0604020202020204" pitchFamily="34" charset="0"/>
                <a:cs typeface="Arial" panose="020B0604020202020204" pitchFamily="34" charset="0"/>
              </a:rPr>
              <a:t>voucher accreditation process </a:t>
            </a:r>
            <a:r>
              <a:rPr lang="en-US" sz="4000" b="1" i="0" u="none" strike="noStrike" baseline="0" dirty="0">
                <a:solidFill>
                  <a:srgbClr val="DD5D00"/>
                </a:solidFill>
                <a:latin typeface="Arial" panose="020B0604020202020204" pitchFamily="34" charset="0"/>
                <a:cs typeface="Arial" panose="020B0604020202020204" pitchFamily="34" charset="0"/>
              </a:rPr>
              <a:t>establishes standards of care </a:t>
            </a:r>
            <a:r>
              <a:rPr lang="en-US" sz="4000" b="0" i="0" u="none" strike="noStrike" baseline="0" dirty="0">
                <a:solidFill>
                  <a:srgbClr val="221E1F"/>
                </a:solidFill>
                <a:latin typeface="Arial" panose="020B0604020202020204" pitchFamily="34" charset="0"/>
                <a:cs typeface="Arial" panose="020B0604020202020204" pitchFamily="34" charset="0"/>
              </a:rPr>
              <a:t>and assists in </a:t>
            </a:r>
            <a:r>
              <a:rPr lang="en-US" sz="4000" i="0" u="none" strike="noStrike" baseline="0" dirty="0">
                <a:solidFill>
                  <a:srgbClr val="221E1F"/>
                </a:solidFill>
                <a:latin typeface="Arial" panose="020B0604020202020204" pitchFamily="34" charset="0"/>
                <a:cs typeface="Arial" panose="020B0604020202020204" pitchFamily="34" charset="0"/>
              </a:rPr>
              <a:t>developing the capacity </a:t>
            </a:r>
            <a:r>
              <a:rPr lang="en-US" sz="4000" b="0" i="0" u="none" strike="noStrike" baseline="0" dirty="0">
                <a:solidFill>
                  <a:srgbClr val="221E1F"/>
                </a:solidFill>
                <a:latin typeface="Arial" panose="020B0604020202020204" pitchFamily="34" charset="0"/>
                <a:cs typeface="Arial" panose="020B0604020202020204" pitchFamily="34" charset="0"/>
              </a:rPr>
              <a:t>of the voucher program to </a:t>
            </a:r>
            <a:r>
              <a:rPr lang="en-US" sz="4000" b="1" i="0" u="none" strike="noStrike" baseline="0" dirty="0">
                <a:solidFill>
                  <a:srgbClr val="DD5D00"/>
                </a:solidFill>
                <a:latin typeface="Arial" panose="020B0604020202020204" pitchFamily="34" charset="0"/>
                <a:cs typeface="Arial" panose="020B0604020202020204" pitchFamily="34" charset="0"/>
              </a:rPr>
              <a:t>measure and monitor the quality </a:t>
            </a:r>
            <a:r>
              <a:rPr lang="en-US" sz="4000" b="0" i="0" u="none" strike="noStrike" baseline="0" dirty="0">
                <a:solidFill>
                  <a:srgbClr val="221E1F"/>
                </a:solidFill>
                <a:latin typeface="Arial" panose="020B0604020202020204" pitchFamily="34" charset="0"/>
                <a:cs typeface="Arial" panose="020B0604020202020204" pitchFamily="34" charset="0"/>
              </a:rPr>
              <a:t>of health services.</a:t>
            </a:r>
          </a:p>
          <a:p>
            <a:pPr marL="571500" indent="-571500">
              <a:spcAft>
                <a:spcPts val="2400"/>
              </a:spcAft>
              <a:buFont typeface="Arial" panose="020B0604020202020204" pitchFamily="34" charset="0"/>
              <a:buChar char="•"/>
            </a:pPr>
            <a:r>
              <a:rPr lang="en-US" sz="4000" b="0" i="0" u="none" strike="noStrike" baseline="0" dirty="0">
                <a:solidFill>
                  <a:srgbClr val="221E1F"/>
                </a:solidFill>
                <a:latin typeface="Arial" panose="020B0604020202020204" pitchFamily="34" charset="0"/>
                <a:cs typeface="Arial" panose="020B0604020202020204" pitchFamily="34" charset="0"/>
              </a:rPr>
              <a:t>Voucher payments offer providers a steady flow of </a:t>
            </a:r>
            <a:r>
              <a:rPr lang="en-US" sz="4000" b="1" i="0" u="none" strike="noStrike" baseline="0" dirty="0">
                <a:solidFill>
                  <a:srgbClr val="DD5D00"/>
                </a:solidFill>
                <a:latin typeface="Arial" panose="020B0604020202020204" pitchFamily="34" charset="0"/>
                <a:cs typeface="Arial" panose="020B0604020202020204" pitchFamily="34" charset="0"/>
              </a:rPr>
              <a:t>income that can be reinvested </a:t>
            </a:r>
            <a:r>
              <a:rPr lang="en-US" sz="4000" b="0" i="0" u="none" strike="noStrike" baseline="0" dirty="0">
                <a:solidFill>
                  <a:srgbClr val="221E1F"/>
                </a:solidFill>
                <a:latin typeface="Arial" panose="020B0604020202020204" pitchFamily="34" charset="0"/>
                <a:cs typeface="Arial" panose="020B0604020202020204" pitchFamily="34" charset="0"/>
              </a:rPr>
              <a:t>in improving services. </a:t>
            </a:r>
          </a:p>
        </p:txBody>
      </p:sp>
    </p:spTree>
    <p:extLst>
      <p:ext uri="{BB962C8B-B14F-4D97-AF65-F5344CB8AC3E}">
        <p14:creationId xmlns:p14="http://schemas.microsoft.com/office/powerpoint/2010/main" val="40621040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sosceles Triangle 31">
            <a:extLst>
              <a:ext uri="{FF2B5EF4-FFF2-40B4-BE49-F238E27FC236}">
                <a16:creationId xmlns:a16="http://schemas.microsoft.com/office/drawing/2014/main" id="{5AF41CF4-B197-416F-8953-77A7868B54FB}"/>
              </a:ext>
            </a:extLst>
          </p:cNvPr>
          <p:cNvSpPr/>
          <p:nvPr/>
        </p:nvSpPr>
        <p:spPr>
          <a:xfrm flipV="1">
            <a:off x="-11461" y="-1"/>
            <a:ext cx="18257632" cy="314173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DD5D00"/>
          </a:solidFill>
          <a:ln>
            <a:solidFill>
              <a:srgbClr val="DD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4" name="TextBox 24"/>
          <p:cNvSpPr txBox="1"/>
          <p:nvPr/>
        </p:nvSpPr>
        <p:spPr>
          <a:xfrm>
            <a:off x="784921" y="9358938"/>
            <a:ext cx="487558" cy="327718"/>
          </a:xfrm>
          <a:prstGeom prst="rect">
            <a:avLst/>
          </a:prstGeom>
        </p:spPr>
        <p:txBody>
          <a:bodyPr lIns="0" tIns="0" rIns="0" bIns="0" rtlCol="0" anchor="t">
            <a:spAutoFit/>
          </a:bodyPr>
          <a:lstStyle/>
          <a:p>
            <a:pPr marL="0" lvl="0" indent="0" algn="l">
              <a:lnSpc>
                <a:spcPts val="2800"/>
              </a:lnSpc>
              <a:spcBef>
                <a:spcPct val="0"/>
              </a:spcBef>
            </a:pPr>
            <a:r>
              <a:rPr lang="en-US" sz="2000" b="1" spc="40">
                <a:solidFill>
                  <a:srgbClr val="FFFFFF"/>
                </a:solidFill>
                <a:latin typeface="Arial" panose="020B0604020202020204" pitchFamily="34" charset="0"/>
                <a:cs typeface="Arial" panose="020B0604020202020204" pitchFamily="34" charset="0"/>
              </a:rPr>
              <a:t>05</a:t>
            </a:r>
          </a:p>
        </p:txBody>
      </p:sp>
      <p:grpSp>
        <p:nvGrpSpPr>
          <p:cNvPr id="45" name="Group 44">
            <a:extLst>
              <a:ext uri="{FF2B5EF4-FFF2-40B4-BE49-F238E27FC236}">
                <a16:creationId xmlns:a16="http://schemas.microsoft.com/office/drawing/2014/main" id="{93DDC5C8-4833-44E5-AFBD-AAEE732FCF02}"/>
              </a:ext>
            </a:extLst>
          </p:cNvPr>
          <p:cNvGrpSpPr/>
          <p:nvPr/>
        </p:nvGrpSpPr>
        <p:grpSpPr>
          <a:xfrm>
            <a:off x="1752600" y="9182100"/>
            <a:ext cx="14325600" cy="833948"/>
            <a:chOff x="1752600" y="9182100"/>
            <a:chExt cx="14325600" cy="833948"/>
          </a:xfrm>
        </p:grpSpPr>
        <p:pic>
          <p:nvPicPr>
            <p:cNvPr id="46" name="Picture 22">
              <a:extLst>
                <a:ext uri="{FF2B5EF4-FFF2-40B4-BE49-F238E27FC236}">
                  <a16:creationId xmlns:a16="http://schemas.microsoft.com/office/drawing/2014/main" id="{F7499B89-D856-4142-A894-88C5F7323072}"/>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8" name="TextBox 27">
              <a:extLst>
                <a:ext uri="{FF2B5EF4-FFF2-40B4-BE49-F238E27FC236}">
                  <a16:creationId xmlns:a16="http://schemas.microsoft.com/office/drawing/2014/main" id="{D4C841E2-AFA4-48CF-A6A6-5A891A150143}"/>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15</a:t>
              </a:r>
            </a:p>
          </p:txBody>
        </p:sp>
        <p:cxnSp>
          <p:nvCxnSpPr>
            <p:cNvPr id="49" name="Straight Connector 48">
              <a:extLst>
                <a:ext uri="{FF2B5EF4-FFF2-40B4-BE49-F238E27FC236}">
                  <a16:creationId xmlns:a16="http://schemas.microsoft.com/office/drawing/2014/main" id="{5466EFBA-DD37-4132-84FE-93D41F50C963}"/>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TextBox 10">
            <a:extLst>
              <a:ext uri="{FF2B5EF4-FFF2-40B4-BE49-F238E27FC236}">
                <a16:creationId xmlns:a16="http://schemas.microsoft.com/office/drawing/2014/main" id="{9FAE8049-0FD7-4208-8044-741B0F2B2B50}"/>
              </a:ext>
            </a:extLst>
          </p:cNvPr>
          <p:cNvSpPr txBox="1"/>
          <p:nvPr/>
        </p:nvSpPr>
        <p:spPr>
          <a:xfrm>
            <a:off x="784921" y="429270"/>
            <a:ext cx="7576037"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Recommended</a:t>
            </a:r>
          </a:p>
          <a:p>
            <a:pPr>
              <a:lnSpc>
                <a:spcPts val="6500"/>
              </a:lnSpc>
            </a:pPr>
            <a:r>
              <a:rPr lang="en-US" sz="5000" b="1" dirty="0">
                <a:solidFill>
                  <a:schemeClr val="bg1"/>
                </a:solidFill>
                <a:latin typeface="Arial" panose="020B0604020202020204" pitchFamily="34" charset="0"/>
                <a:cs typeface="Arial" panose="020B0604020202020204" pitchFamily="34" charset="0"/>
              </a:rPr>
              <a:t>Indicator</a:t>
            </a:r>
          </a:p>
        </p:txBody>
      </p:sp>
      <p:sp>
        <p:nvSpPr>
          <p:cNvPr id="11" name="TextBox 23">
            <a:extLst>
              <a:ext uri="{FF2B5EF4-FFF2-40B4-BE49-F238E27FC236}">
                <a16:creationId xmlns:a16="http://schemas.microsoft.com/office/drawing/2014/main" id="{4B6724A2-0BFD-4BC0-8E55-1F98AEAF5E07}"/>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Family Planning Vouchers</a:t>
            </a:r>
          </a:p>
        </p:txBody>
      </p:sp>
      <p:pic>
        <p:nvPicPr>
          <p:cNvPr id="3" name="Graphic 2" descr="Alterations &amp; Tailoring outline">
            <a:extLst>
              <a:ext uri="{FF2B5EF4-FFF2-40B4-BE49-F238E27FC236}">
                <a16:creationId xmlns:a16="http://schemas.microsoft.com/office/drawing/2014/main" id="{38F26DB9-FC58-45B9-9825-63BCE82F9E7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08942" y="2793641"/>
            <a:ext cx="3962400" cy="3962400"/>
          </a:xfrm>
          <a:prstGeom prst="rect">
            <a:avLst/>
          </a:prstGeom>
        </p:spPr>
      </p:pic>
      <p:sp>
        <p:nvSpPr>
          <p:cNvPr id="15" name="TextBox 8">
            <a:extLst>
              <a:ext uri="{FF2B5EF4-FFF2-40B4-BE49-F238E27FC236}">
                <a16:creationId xmlns:a16="http://schemas.microsoft.com/office/drawing/2014/main" id="{9EA053B4-C48C-4FE1-AFDB-D2D44ED69C6F}"/>
              </a:ext>
            </a:extLst>
          </p:cNvPr>
          <p:cNvSpPr txBox="1"/>
          <p:nvPr/>
        </p:nvSpPr>
        <p:spPr>
          <a:xfrm>
            <a:off x="1741714" y="4159288"/>
            <a:ext cx="8939648" cy="1231106"/>
          </a:xfrm>
          <a:prstGeom prst="rect">
            <a:avLst/>
          </a:prstGeom>
        </p:spPr>
        <p:txBody>
          <a:bodyPr wrap="square" lIns="0" tIns="0" rIns="0" bIns="0" rtlCol="0" anchor="t">
            <a:spAutoFit/>
          </a:bodyPr>
          <a:lstStyle/>
          <a:p>
            <a:pPr>
              <a:spcAft>
                <a:spcPts val="2400"/>
              </a:spcAft>
            </a:pPr>
            <a:r>
              <a:rPr lang="en-US" sz="4000" b="1" dirty="0">
                <a:latin typeface="Arial" panose="020B0604020202020204" pitchFamily="34" charset="0"/>
                <a:cs typeface="Arial" panose="020B0604020202020204" pitchFamily="34" charset="0"/>
              </a:rPr>
              <a:t>Percent of vouchers distributed that are redeemed by target groups</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3181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755674" y="5645695"/>
            <a:ext cx="11503126" cy="2545988"/>
            <a:chOff x="-1192946" y="454439"/>
            <a:chExt cx="14009365" cy="3394651"/>
          </a:xfrm>
        </p:grpSpPr>
        <p:sp>
          <p:nvSpPr>
            <p:cNvPr id="5" name="TextBox 5"/>
            <p:cNvSpPr txBox="1"/>
            <p:nvPr/>
          </p:nvSpPr>
          <p:spPr>
            <a:xfrm>
              <a:off x="-1161685" y="2139220"/>
              <a:ext cx="13501365" cy="1709870"/>
            </a:xfrm>
            <a:prstGeom prst="rect">
              <a:avLst/>
            </a:prstGeom>
          </p:spPr>
          <p:txBody>
            <a:bodyPr wrap="square" lIns="0" tIns="0" rIns="0" bIns="0" rtlCol="0" anchor="t">
              <a:spAutoFit/>
            </a:bodyPr>
            <a:lstStyle/>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Continue to the extra slides or access the </a:t>
              </a:r>
              <a:r>
                <a:rPr lang="en-US" sz="4400" dirty="0">
                  <a:solidFill>
                    <a:srgbClr val="DD5D0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HIP brief</a:t>
              </a:r>
              <a:r>
                <a:rPr lang="en-US" sz="4400" dirty="0">
                  <a:solidFill>
                    <a:srgbClr val="DD5D00"/>
                  </a:solidFill>
                  <a:latin typeface="Arial" panose="020B0604020202020204" pitchFamily="34" charset="0"/>
                  <a:cs typeface="Arial" panose="020B0604020202020204" pitchFamily="34" charset="0"/>
                </a:rPr>
                <a:t> </a:t>
              </a:r>
              <a:r>
                <a:rPr lang="en-US" sz="4400" dirty="0">
                  <a:solidFill>
                    <a:srgbClr val="000000"/>
                  </a:solidFill>
                  <a:latin typeface="Arial" panose="020B0604020202020204" pitchFamily="34" charset="0"/>
                  <a:cs typeface="Arial" panose="020B0604020202020204" pitchFamily="34" charset="0"/>
                </a:rPr>
                <a:t>for more information.</a:t>
              </a:r>
            </a:p>
          </p:txBody>
        </p:sp>
        <p:sp>
          <p:nvSpPr>
            <p:cNvPr id="6" name="TextBox 6"/>
            <p:cNvSpPr txBox="1"/>
            <p:nvPr/>
          </p:nvSpPr>
          <p:spPr>
            <a:xfrm>
              <a:off x="-1192946" y="454439"/>
              <a:ext cx="14009365" cy="1436291"/>
            </a:xfrm>
            <a:prstGeom prst="rect">
              <a:avLst/>
            </a:prstGeom>
          </p:spPr>
          <p:txBody>
            <a:bodyPr wrap="square" lIns="0" tIns="0" rIns="0" bIns="0" rtlCol="0" anchor="t">
              <a:spAutoFit/>
            </a:bodyPr>
            <a:lstStyle/>
            <a:p>
              <a:pPr>
                <a:lnSpc>
                  <a:spcPts val="8400"/>
                </a:lnSpc>
              </a:pPr>
              <a:r>
                <a:rPr lang="en-US" sz="8000" b="1" dirty="0">
                  <a:solidFill>
                    <a:srgbClr val="000000"/>
                  </a:solidFill>
                  <a:latin typeface="Arial" panose="020B0604020202020204" pitchFamily="34" charset="0"/>
                  <a:cs typeface="Arial" panose="020B0604020202020204" pitchFamily="34" charset="0"/>
                </a:rPr>
                <a:t>Thank You</a:t>
              </a:r>
            </a:p>
          </p:txBody>
        </p:sp>
      </p:grpSp>
      <p:grpSp>
        <p:nvGrpSpPr>
          <p:cNvPr id="7" name="Group 6">
            <a:extLst>
              <a:ext uri="{FF2B5EF4-FFF2-40B4-BE49-F238E27FC236}">
                <a16:creationId xmlns:a16="http://schemas.microsoft.com/office/drawing/2014/main" id="{B7F15E4F-745B-4351-B980-FF037E4EF728}"/>
              </a:ext>
            </a:extLst>
          </p:cNvPr>
          <p:cNvGrpSpPr/>
          <p:nvPr/>
        </p:nvGrpSpPr>
        <p:grpSpPr>
          <a:xfrm flipH="1">
            <a:off x="10515600" y="0"/>
            <a:ext cx="7772400" cy="10287000"/>
            <a:chOff x="0" y="-14289"/>
            <a:chExt cx="8982646" cy="8997039"/>
          </a:xfrm>
          <a:solidFill>
            <a:srgbClr val="D60751"/>
          </a:solidFill>
        </p:grpSpPr>
        <p:grpSp>
          <p:nvGrpSpPr>
            <p:cNvPr id="2" name="Group 2"/>
            <p:cNvGrpSpPr/>
            <p:nvPr/>
          </p:nvGrpSpPr>
          <p:grpSpPr>
            <a:xfrm rot="5400000">
              <a:off x="-7196" y="-7091"/>
              <a:ext cx="8997039" cy="8982644"/>
              <a:chOff x="0" y="0"/>
              <a:chExt cx="6350000" cy="6339840"/>
            </a:xfrm>
            <a:grpFill/>
          </p:grpSpPr>
          <p:sp>
            <p:nvSpPr>
              <p:cNvPr id="3" name="Freeform 3"/>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DD5D00"/>
              </a:solidFill>
              <a:ln>
                <a:solidFill>
                  <a:srgbClr val="DD5D00"/>
                </a:solidFill>
              </a:ln>
            </p:spPr>
          </p:sp>
        </p:grpSp>
        <p:sp>
          <p:nvSpPr>
            <p:cNvPr id="13" name="Right Triangle 12">
              <a:extLst>
                <a:ext uri="{FF2B5EF4-FFF2-40B4-BE49-F238E27FC236}">
                  <a16:creationId xmlns:a16="http://schemas.microsoft.com/office/drawing/2014/main" id="{D335F4FF-5790-4859-87A6-AF0734772D9B}"/>
                </a:ext>
              </a:extLst>
            </p:cNvPr>
            <p:cNvSpPr/>
            <p:nvPr/>
          </p:nvSpPr>
          <p:spPr>
            <a:xfrm>
              <a:off x="0" y="-1"/>
              <a:ext cx="4403258" cy="4484228"/>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60751"/>
                </a:solidFill>
              </a:endParaRPr>
            </a:p>
          </p:txBody>
        </p:sp>
      </p:grpSp>
      <p:grpSp>
        <p:nvGrpSpPr>
          <p:cNvPr id="14" name="Group 13">
            <a:extLst>
              <a:ext uri="{FF2B5EF4-FFF2-40B4-BE49-F238E27FC236}">
                <a16:creationId xmlns:a16="http://schemas.microsoft.com/office/drawing/2014/main" id="{EE04395C-A2C2-4451-AAA5-0F9648C6FFFD}"/>
              </a:ext>
            </a:extLst>
          </p:cNvPr>
          <p:cNvGrpSpPr/>
          <p:nvPr/>
        </p:nvGrpSpPr>
        <p:grpSpPr>
          <a:xfrm>
            <a:off x="1752600" y="9182100"/>
            <a:ext cx="14325600" cy="833948"/>
            <a:chOff x="1752600" y="9182100"/>
            <a:chExt cx="14325600" cy="833948"/>
          </a:xfrm>
        </p:grpSpPr>
        <p:pic>
          <p:nvPicPr>
            <p:cNvPr id="15" name="Picture 22">
              <a:extLst>
                <a:ext uri="{FF2B5EF4-FFF2-40B4-BE49-F238E27FC236}">
                  <a16:creationId xmlns:a16="http://schemas.microsoft.com/office/drawing/2014/main" id="{DA20DB96-E6E7-4E76-84A3-0BBF28FA26F9}"/>
                </a:ext>
              </a:extLst>
            </p:cNvPr>
            <p:cNvPicPr>
              <a:picLocks noChangeAspect="1"/>
            </p:cNvPicPr>
            <p:nvPr/>
          </p:nvPicPr>
          <p:blipFill>
            <a:blip r:embed="rId4"/>
            <a:srcRect/>
            <a:stretch>
              <a:fillRect/>
            </a:stretch>
          </p:blipFill>
          <p:spPr>
            <a:xfrm>
              <a:off x="2469294" y="9396516"/>
              <a:ext cx="2478129" cy="619532"/>
            </a:xfrm>
            <a:prstGeom prst="rect">
              <a:avLst/>
            </a:prstGeom>
          </p:spPr>
        </p:pic>
        <p:sp>
          <p:nvSpPr>
            <p:cNvPr id="17" name="TextBox 27">
              <a:extLst>
                <a:ext uri="{FF2B5EF4-FFF2-40B4-BE49-F238E27FC236}">
                  <a16:creationId xmlns:a16="http://schemas.microsoft.com/office/drawing/2014/main" id="{D222905A-0B6C-4078-A5AF-D56573029A1F}"/>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16</a:t>
              </a:r>
            </a:p>
          </p:txBody>
        </p:sp>
        <p:cxnSp>
          <p:nvCxnSpPr>
            <p:cNvPr id="18" name="Straight Connector 17">
              <a:extLst>
                <a:ext uri="{FF2B5EF4-FFF2-40B4-BE49-F238E27FC236}">
                  <a16:creationId xmlns:a16="http://schemas.microsoft.com/office/drawing/2014/main" id="{B403503F-987F-4A74-9BA9-D2D61FDAEBE4}"/>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23">
            <a:extLst>
              <a:ext uri="{FF2B5EF4-FFF2-40B4-BE49-F238E27FC236}">
                <a16:creationId xmlns:a16="http://schemas.microsoft.com/office/drawing/2014/main" id="{5DDC23D3-4483-4CDA-848E-AB9B31273582}"/>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Family Planning Vouchers</a:t>
            </a:r>
          </a:p>
        </p:txBody>
      </p:sp>
    </p:spTree>
    <p:extLst>
      <p:ext uri="{BB962C8B-B14F-4D97-AF65-F5344CB8AC3E}">
        <p14:creationId xmlns:p14="http://schemas.microsoft.com/office/powerpoint/2010/main" val="9455001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755674" y="5645695"/>
            <a:ext cx="11503126" cy="3187190"/>
            <a:chOff x="-1192946" y="454439"/>
            <a:chExt cx="14009365" cy="4249584"/>
          </a:xfrm>
        </p:grpSpPr>
        <p:sp>
          <p:nvSpPr>
            <p:cNvPr id="5" name="TextBox 5"/>
            <p:cNvSpPr txBox="1"/>
            <p:nvPr/>
          </p:nvSpPr>
          <p:spPr>
            <a:xfrm>
              <a:off x="-1161686" y="2139219"/>
              <a:ext cx="13501365" cy="2564804"/>
            </a:xfrm>
            <a:prstGeom prst="rect">
              <a:avLst/>
            </a:prstGeom>
          </p:spPr>
          <p:txBody>
            <a:bodyPr wrap="square" lIns="0" tIns="0" rIns="0" bIns="0" rtlCol="0" anchor="t">
              <a:spAutoFit/>
            </a:bodyPr>
            <a:lstStyle/>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Priority Research Questions</a:t>
              </a:r>
            </a:p>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Implementation Tips</a:t>
              </a:r>
            </a:p>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Tools &amp; Resources</a:t>
              </a:r>
            </a:p>
          </p:txBody>
        </p:sp>
        <p:sp>
          <p:nvSpPr>
            <p:cNvPr id="6" name="TextBox 6"/>
            <p:cNvSpPr txBox="1"/>
            <p:nvPr/>
          </p:nvSpPr>
          <p:spPr>
            <a:xfrm>
              <a:off x="-1192946" y="454439"/>
              <a:ext cx="14009365" cy="1436291"/>
            </a:xfrm>
            <a:prstGeom prst="rect">
              <a:avLst/>
            </a:prstGeom>
          </p:spPr>
          <p:txBody>
            <a:bodyPr wrap="square" lIns="0" tIns="0" rIns="0" bIns="0" rtlCol="0" anchor="t">
              <a:spAutoFit/>
            </a:bodyPr>
            <a:lstStyle/>
            <a:p>
              <a:pPr>
                <a:lnSpc>
                  <a:spcPts val="8400"/>
                </a:lnSpc>
              </a:pPr>
              <a:r>
                <a:rPr lang="en-US" sz="8000" b="1" dirty="0">
                  <a:solidFill>
                    <a:srgbClr val="000000"/>
                  </a:solidFill>
                  <a:latin typeface="Arial" panose="020B0604020202020204" pitchFamily="34" charset="0"/>
                  <a:cs typeface="Arial" panose="020B0604020202020204" pitchFamily="34" charset="0"/>
                </a:rPr>
                <a:t>Extra Slides</a:t>
              </a:r>
            </a:p>
          </p:txBody>
        </p:sp>
      </p:grpSp>
      <p:grpSp>
        <p:nvGrpSpPr>
          <p:cNvPr id="7" name="Group 6">
            <a:extLst>
              <a:ext uri="{FF2B5EF4-FFF2-40B4-BE49-F238E27FC236}">
                <a16:creationId xmlns:a16="http://schemas.microsoft.com/office/drawing/2014/main" id="{B7F15E4F-745B-4351-B980-FF037E4EF728}"/>
              </a:ext>
            </a:extLst>
          </p:cNvPr>
          <p:cNvGrpSpPr/>
          <p:nvPr/>
        </p:nvGrpSpPr>
        <p:grpSpPr>
          <a:xfrm flipH="1">
            <a:off x="10515600" y="0"/>
            <a:ext cx="7772400" cy="10287000"/>
            <a:chOff x="0" y="-14289"/>
            <a:chExt cx="8982646" cy="8997039"/>
          </a:xfrm>
        </p:grpSpPr>
        <p:grpSp>
          <p:nvGrpSpPr>
            <p:cNvPr id="2" name="Group 2"/>
            <p:cNvGrpSpPr/>
            <p:nvPr/>
          </p:nvGrpSpPr>
          <p:grpSpPr>
            <a:xfrm rot="5400000">
              <a:off x="-7196" y="-7091"/>
              <a:ext cx="8997039" cy="8982644"/>
              <a:chOff x="0" y="0"/>
              <a:chExt cx="6350000" cy="6339840"/>
            </a:xfrm>
          </p:grpSpPr>
          <p:sp>
            <p:nvSpPr>
              <p:cNvPr id="3" name="Freeform 3"/>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DD5D00"/>
              </a:solidFill>
              <a:ln>
                <a:solidFill>
                  <a:srgbClr val="DD5D00"/>
                </a:solidFill>
              </a:ln>
            </p:spPr>
          </p:sp>
        </p:grpSp>
        <p:sp>
          <p:nvSpPr>
            <p:cNvPr id="13" name="Right Triangle 12">
              <a:extLst>
                <a:ext uri="{FF2B5EF4-FFF2-40B4-BE49-F238E27FC236}">
                  <a16:creationId xmlns:a16="http://schemas.microsoft.com/office/drawing/2014/main" id="{D335F4FF-5790-4859-87A6-AF0734772D9B}"/>
                </a:ext>
              </a:extLst>
            </p:cNvPr>
            <p:cNvSpPr/>
            <p:nvPr/>
          </p:nvSpPr>
          <p:spPr>
            <a:xfrm>
              <a:off x="0" y="-1"/>
              <a:ext cx="4491323" cy="4484224"/>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EE04395C-A2C2-4451-AAA5-0F9648C6FFFD}"/>
              </a:ext>
            </a:extLst>
          </p:cNvPr>
          <p:cNvGrpSpPr/>
          <p:nvPr/>
        </p:nvGrpSpPr>
        <p:grpSpPr>
          <a:xfrm>
            <a:off x="1752600" y="9182100"/>
            <a:ext cx="14325600" cy="833948"/>
            <a:chOff x="1752600" y="9182100"/>
            <a:chExt cx="14325600" cy="833948"/>
          </a:xfrm>
        </p:grpSpPr>
        <p:pic>
          <p:nvPicPr>
            <p:cNvPr id="15" name="Picture 22">
              <a:extLst>
                <a:ext uri="{FF2B5EF4-FFF2-40B4-BE49-F238E27FC236}">
                  <a16:creationId xmlns:a16="http://schemas.microsoft.com/office/drawing/2014/main" id="{DA20DB96-E6E7-4E76-84A3-0BBF28FA26F9}"/>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17" name="TextBox 27">
              <a:extLst>
                <a:ext uri="{FF2B5EF4-FFF2-40B4-BE49-F238E27FC236}">
                  <a16:creationId xmlns:a16="http://schemas.microsoft.com/office/drawing/2014/main" id="{D222905A-0B6C-4078-A5AF-D56573029A1F}"/>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17</a:t>
              </a:r>
            </a:p>
          </p:txBody>
        </p:sp>
        <p:cxnSp>
          <p:nvCxnSpPr>
            <p:cNvPr id="18" name="Straight Connector 17">
              <a:extLst>
                <a:ext uri="{FF2B5EF4-FFF2-40B4-BE49-F238E27FC236}">
                  <a16:creationId xmlns:a16="http://schemas.microsoft.com/office/drawing/2014/main" id="{B403503F-987F-4A74-9BA9-D2D61FDAEBE4}"/>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23">
            <a:extLst>
              <a:ext uri="{FF2B5EF4-FFF2-40B4-BE49-F238E27FC236}">
                <a16:creationId xmlns:a16="http://schemas.microsoft.com/office/drawing/2014/main" id="{0C6BF2BC-DFC6-48D3-A5CA-99D9D0457DD7}"/>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Family Planning Vouchers</a:t>
            </a:r>
          </a:p>
        </p:txBody>
      </p:sp>
    </p:spTree>
    <p:extLst>
      <p:ext uri="{BB962C8B-B14F-4D97-AF65-F5344CB8AC3E}">
        <p14:creationId xmlns:p14="http://schemas.microsoft.com/office/powerpoint/2010/main" val="30865451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31">
            <a:extLst>
              <a:ext uri="{FF2B5EF4-FFF2-40B4-BE49-F238E27FC236}">
                <a16:creationId xmlns:a16="http://schemas.microsoft.com/office/drawing/2014/main" id="{813DED0E-CF7D-4976-8C9C-078CF3BB368F}"/>
              </a:ext>
            </a:extLst>
          </p:cNvPr>
          <p:cNvSpPr/>
          <p:nvPr/>
        </p:nvSpPr>
        <p:spPr>
          <a:xfrm flipV="1">
            <a:off x="-11461" y="-2"/>
            <a:ext cx="18257632" cy="2800467"/>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DD5D00"/>
          </a:solidFill>
          <a:ln>
            <a:solidFill>
              <a:srgbClr val="DD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4" name="TextBox 24"/>
          <p:cNvSpPr txBox="1"/>
          <p:nvPr/>
        </p:nvSpPr>
        <p:spPr>
          <a:xfrm>
            <a:off x="784921" y="9358938"/>
            <a:ext cx="487558" cy="327718"/>
          </a:xfrm>
          <a:prstGeom prst="rect">
            <a:avLst/>
          </a:prstGeom>
        </p:spPr>
        <p:txBody>
          <a:bodyPr lIns="0" tIns="0" rIns="0" bIns="0" rtlCol="0" anchor="t">
            <a:spAutoFit/>
          </a:bodyPr>
          <a:lstStyle/>
          <a:p>
            <a:pPr marL="0" lvl="0" indent="0" algn="l">
              <a:lnSpc>
                <a:spcPts val="2800"/>
              </a:lnSpc>
              <a:spcBef>
                <a:spcPct val="0"/>
              </a:spcBef>
            </a:pPr>
            <a:r>
              <a:rPr lang="en-US" sz="2000" b="1" spc="40">
                <a:solidFill>
                  <a:srgbClr val="FFFFFF"/>
                </a:solidFill>
                <a:latin typeface="Arial" panose="020B0604020202020204" pitchFamily="34" charset="0"/>
                <a:cs typeface="Arial" panose="020B0604020202020204" pitchFamily="34" charset="0"/>
              </a:rPr>
              <a:t>05</a:t>
            </a:r>
          </a:p>
        </p:txBody>
      </p:sp>
      <p:grpSp>
        <p:nvGrpSpPr>
          <p:cNvPr id="45" name="Group 44">
            <a:extLst>
              <a:ext uri="{FF2B5EF4-FFF2-40B4-BE49-F238E27FC236}">
                <a16:creationId xmlns:a16="http://schemas.microsoft.com/office/drawing/2014/main" id="{93DDC5C8-4833-44E5-AFBD-AAEE732FCF02}"/>
              </a:ext>
            </a:extLst>
          </p:cNvPr>
          <p:cNvGrpSpPr/>
          <p:nvPr/>
        </p:nvGrpSpPr>
        <p:grpSpPr>
          <a:xfrm>
            <a:off x="1752600" y="9182100"/>
            <a:ext cx="14325600" cy="833948"/>
            <a:chOff x="1752600" y="9182100"/>
            <a:chExt cx="14325600" cy="833948"/>
          </a:xfrm>
        </p:grpSpPr>
        <p:pic>
          <p:nvPicPr>
            <p:cNvPr id="46" name="Picture 22">
              <a:extLst>
                <a:ext uri="{FF2B5EF4-FFF2-40B4-BE49-F238E27FC236}">
                  <a16:creationId xmlns:a16="http://schemas.microsoft.com/office/drawing/2014/main" id="{F7499B89-D856-4142-A894-88C5F7323072}"/>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8" name="TextBox 27">
              <a:extLst>
                <a:ext uri="{FF2B5EF4-FFF2-40B4-BE49-F238E27FC236}">
                  <a16:creationId xmlns:a16="http://schemas.microsoft.com/office/drawing/2014/main" id="{D4C841E2-AFA4-48CF-A6A6-5A891A150143}"/>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18</a:t>
              </a:r>
            </a:p>
          </p:txBody>
        </p:sp>
        <p:cxnSp>
          <p:nvCxnSpPr>
            <p:cNvPr id="49" name="Straight Connector 48">
              <a:extLst>
                <a:ext uri="{FF2B5EF4-FFF2-40B4-BE49-F238E27FC236}">
                  <a16:creationId xmlns:a16="http://schemas.microsoft.com/office/drawing/2014/main" id="{5466EFBA-DD37-4132-84FE-93D41F50C963}"/>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5" name="TextBox 10">
            <a:extLst>
              <a:ext uri="{FF2B5EF4-FFF2-40B4-BE49-F238E27FC236}">
                <a16:creationId xmlns:a16="http://schemas.microsoft.com/office/drawing/2014/main" id="{9FAE8049-0FD7-4208-8044-741B0F2B2B50}"/>
              </a:ext>
            </a:extLst>
          </p:cNvPr>
          <p:cNvSpPr txBox="1"/>
          <p:nvPr/>
        </p:nvSpPr>
        <p:spPr>
          <a:xfrm>
            <a:off x="821016" y="429079"/>
            <a:ext cx="7576037"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Priority Research Questions</a:t>
            </a:r>
          </a:p>
        </p:txBody>
      </p:sp>
      <p:sp>
        <p:nvSpPr>
          <p:cNvPr id="29" name="TextBox 28">
            <a:extLst>
              <a:ext uri="{FF2B5EF4-FFF2-40B4-BE49-F238E27FC236}">
                <a16:creationId xmlns:a16="http://schemas.microsoft.com/office/drawing/2014/main" id="{E516080E-B78D-44FF-B4B2-ABB1F2E88D31}"/>
              </a:ext>
            </a:extLst>
          </p:cNvPr>
          <p:cNvSpPr txBox="1"/>
          <p:nvPr/>
        </p:nvSpPr>
        <p:spPr>
          <a:xfrm>
            <a:off x="1272479" y="2857438"/>
            <a:ext cx="14805721" cy="3477875"/>
          </a:xfrm>
          <a:prstGeom prst="rect">
            <a:avLst/>
          </a:prstGeom>
          <a:noFill/>
        </p:spPr>
        <p:txBody>
          <a:bodyPr wrap="square">
            <a:spAutoFit/>
          </a:bodyPr>
          <a:lstStyle/>
          <a:p>
            <a:pPr marL="571500" indent="-571500">
              <a:spcAft>
                <a:spcPts val="2400"/>
              </a:spcAft>
              <a:buFont typeface="Arial" panose="020B0604020202020204" pitchFamily="34" charset="0"/>
              <a:buChar char="•"/>
            </a:pPr>
            <a:r>
              <a:rPr lang="en-US" sz="4000" b="0" i="0" u="none" strike="noStrike" baseline="0" dirty="0">
                <a:solidFill>
                  <a:srgbClr val="221E1F"/>
                </a:solidFill>
                <a:latin typeface="Arial" panose="020B0604020202020204" pitchFamily="34" charset="0"/>
                <a:cs typeface="Arial" panose="020B0604020202020204" pitchFamily="34" charset="0"/>
              </a:rPr>
              <a:t>What are the costs of voucher programs, including voucher management, fraud detection, etc.? </a:t>
            </a:r>
          </a:p>
          <a:p>
            <a:pPr marL="571500" indent="-571500">
              <a:spcAft>
                <a:spcPts val="2400"/>
              </a:spcAft>
              <a:buFont typeface="Arial" panose="020B0604020202020204" pitchFamily="34" charset="0"/>
              <a:buChar char="•"/>
            </a:pPr>
            <a:r>
              <a:rPr lang="en-US" sz="4000" b="0" i="0" u="none" strike="noStrike" baseline="0" dirty="0">
                <a:solidFill>
                  <a:srgbClr val="221E1F"/>
                </a:solidFill>
                <a:latin typeface="Arial" panose="020B0604020202020204" pitchFamily="34" charset="0"/>
                <a:cs typeface="Arial" panose="020B0604020202020204" pitchFamily="34" charset="0"/>
              </a:rPr>
              <a:t>Can selected characteristics of vouchers and voucher programs increase voucher redemption? (e.g., expiration dates, free vs. priced, single vs. multiple method) </a:t>
            </a:r>
          </a:p>
        </p:txBody>
      </p:sp>
      <p:sp>
        <p:nvSpPr>
          <p:cNvPr id="11" name="TextBox 23">
            <a:extLst>
              <a:ext uri="{FF2B5EF4-FFF2-40B4-BE49-F238E27FC236}">
                <a16:creationId xmlns:a16="http://schemas.microsoft.com/office/drawing/2014/main" id="{1F5D6D2B-694F-4F63-A439-05F592A7254B}"/>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Family Planning Vouchers</a:t>
            </a:r>
          </a:p>
        </p:txBody>
      </p:sp>
    </p:spTree>
    <p:extLst>
      <p:ext uri="{BB962C8B-B14F-4D97-AF65-F5344CB8AC3E}">
        <p14:creationId xmlns:p14="http://schemas.microsoft.com/office/powerpoint/2010/main" val="3210471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31">
            <a:extLst>
              <a:ext uri="{FF2B5EF4-FFF2-40B4-BE49-F238E27FC236}">
                <a16:creationId xmlns:a16="http://schemas.microsoft.com/office/drawing/2014/main" id="{59C794DE-1683-4E86-9A49-0A1093EB8A54}"/>
              </a:ext>
            </a:extLst>
          </p:cNvPr>
          <p:cNvSpPr/>
          <p:nvPr/>
        </p:nvSpPr>
        <p:spPr>
          <a:xfrm flipV="1">
            <a:off x="-11461" y="-1"/>
            <a:ext cx="18257632" cy="314173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DD5D00"/>
          </a:solidFill>
          <a:ln>
            <a:solidFill>
              <a:srgbClr val="DD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19</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8">
            <a:extLst>
              <a:ext uri="{FF2B5EF4-FFF2-40B4-BE49-F238E27FC236}">
                <a16:creationId xmlns:a16="http://schemas.microsoft.com/office/drawing/2014/main" id="{6B72E052-BCD2-4ECF-8B90-D2A9416F84A9}"/>
              </a:ext>
            </a:extLst>
          </p:cNvPr>
          <p:cNvSpPr txBox="1"/>
          <p:nvPr/>
        </p:nvSpPr>
        <p:spPr>
          <a:xfrm>
            <a:off x="1444070" y="3334345"/>
            <a:ext cx="7471330" cy="5570756"/>
          </a:xfrm>
          <a:prstGeom prst="rect">
            <a:avLst/>
          </a:prstGeom>
        </p:spPr>
        <p:txBody>
          <a:bodyPr wrap="square" lIns="0" tIns="0" rIns="0" bIns="0" rtlCol="0" anchor="t">
            <a:spAutoFit/>
          </a:bodyPr>
          <a:lstStyle/>
          <a:p>
            <a:pPr>
              <a:spcAft>
                <a:spcPts val="1200"/>
              </a:spcAft>
            </a:pPr>
            <a:r>
              <a:rPr lang="en-US" sz="3200" b="1" dirty="0">
                <a:latin typeface="Arial" panose="020B0604020202020204" pitchFamily="34" charset="0"/>
                <a:cs typeface="Arial" panose="020B0604020202020204" pitchFamily="34" charset="0"/>
              </a:rPr>
              <a:t>Voucher programs work best where:</a:t>
            </a:r>
          </a:p>
          <a:p>
            <a:pPr marL="571500" indent="-571500">
              <a:spcAft>
                <a:spcPts val="1200"/>
              </a:spcAft>
              <a:buFont typeface="Arial" panose="020B0604020202020204" pitchFamily="34" charset="0"/>
              <a:buChar char="•"/>
            </a:pPr>
            <a:r>
              <a:rPr lang="en-US" sz="3000" b="1" i="0" u="none" strike="noStrike" baseline="0" dirty="0">
                <a:solidFill>
                  <a:srgbClr val="DD5D00"/>
                </a:solidFill>
                <a:latin typeface="Arial" panose="020B0604020202020204" pitchFamily="34" charset="0"/>
                <a:cs typeface="Arial" panose="020B0604020202020204" pitchFamily="34" charset="0"/>
              </a:rPr>
              <a:t>Financial and other access barriers </a:t>
            </a:r>
            <a:r>
              <a:rPr lang="en-US" sz="3000" b="0" i="0" u="none" strike="noStrike" baseline="0" dirty="0">
                <a:solidFill>
                  <a:srgbClr val="221E1F"/>
                </a:solidFill>
                <a:latin typeface="Arial" panose="020B0604020202020204" pitchFamily="34" charset="0"/>
                <a:cs typeface="Arial" panose="020B0604020202020204" pitchFamily="34" charset="0"/>
              </a:rPr>
              <a:t>restrict access to contraceptives among a specific underserved client group.</a:t>
            </a:r>
          </a:p>
          <a:p>
            <a:pPr marL="571500" indent="-571500">
              <a:spcAft>
                <a:spcPts val="1200"/>
              </a:spcAft>
              <a:buFont typeface="Arial" panose="020B0604020202020204" pitchFamily="34" charset="0"/>
              <a:buChar char="•"/>
            </a:pPr>
            <a:r>
              <a:rPr lang="en-US" sz="3000" b="0" i="0" u="none" strike="noStrike" baseline="0" dirty="0">
                <a:solidFill>
                  <a:srgbClr val="221E1F"/>
                </a:solidFill>
                <a:latin typeface="Arial" panose="020B0604020202020204" pitchFamily="34" charset="0"/>
                <a:cs typeface="Arial" panose="020B0604020202020204" pitchFamily="34" charset="0"/>
              </a:rPr>
              <a:t>Eligible clients can be accurately identified and effectively reached.</a:t>
            </a:r>
          </a:p>
          <a:p>
            <a:pPr marL="571500" indent="-571500">
              <a:spcAft>
                <a:spcPts val="1200"/>
              </a:spcAft>
              <a:buFont typeface="Arial" panose="020B0604020202020204" pitchFamily="34" charset="0"/>
              <a:buChar char="•"/>
            </a:pPr>
            <a:r>
              <a:rPr lang="en-US" sz="3000" b="1" i="0" u="none" strike="noStrike" baseline="0" dirty="0">
                <a:solidFill>
                  <a:srgbClr val="DD5D00"/>
                </a:solidFill>
                <a:latin typeface="Arial" panose="020B0604020202020204" pitchFamily="34" charset="0"/>
                <a:cs typeface="Arial" panose="020B0604020202020204" pitchFamily="34" charset="0"/>
              </a:rPr>
              <a:t>Adequate resources exist </a:t>
            </a:r>
            <a:r>
              <a:rPr lang="en-US" sz="3000" b="0" i="0" u="none" strike="noStrike" baseline="0" dirty="0">
                <a:solidFill>
                  <a:srgbClr val="221E1F"/>
                </a:solidFill>
                <a:latin typeface="Arial" panose="020B0604020202020204" pitchFamily="34" charset="0"/>
                <a:cs typeface="Arial" panose="020B0604020202020204" pitchFamily="34" charset="0"/>
              </a:rPr>
              <a:t>to implement vouchers at sufficient scale and over a long enough period of time to justify a fully functional voucher management system.  </a:t>
            </a:r>
          </a:p>
        </p:txBody>
      </p:sp>
      <p:pic>
        <p:nvPicPr>
          <p:cNvPr id="17" name="Graphic 16" descr="Lightbulb with solid fill">
            <a:extLst>
              <a:ext uri="{FF2B5EF4-FFF2-40B4-BE49-F238E27FC236}">
                <a16:creationId xmlns:a16="http://schemas.microsoft.com/office/drawing/2014/main" id="{2D144867-4947-4A2D-B5D8-B6E8A7364CC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19800" y="656465"/>
            <a:ext cx="914400" cy="914400"/>
          </a:xfrm>
          <a:prstGeom prst="rect">
            <a:avLst/>
          </a:prstGeom>
        </p:spPr>
      </p:pic>
      <p:sp>
        <p:nvSpPr>
          <p:cNvPr id="14" name="TextBox 10">
            <a:extLst>
              <a:ext uri="{FF2B5EF4-FFF2-40B4-BE49-F238E27FC236}">
                <a16:creationId xmlns:a16="http://schemas.microsoft.com/office/drawing/2014/main" id="{40A75DDF-1A87-4B7A-BB32-E0290F24DA92}"/>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sp>
        <p:nvSpPr>
          <p:cNvPr id="11" name="TextBox 23">
            <a:extLst>
              <a:ext uri="{FF2B5EF4-FFF2-40B4-BE49-F238E27FC236}">
                <a16:creationId xmlns:a16="http://schemas.microsoft.com/office/drawing/2014/main" id="{3171F3A6-384F-4104-99A8-099F1D01D408}"/>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Family Planning Vouchers</a:t>
            </a:r>
          </a:p>
        </p:txBody>
      </p:sp>
      <p:sp>
        <p:nvSpPr>
          <p:cNvPr id="16" name="TextBox 8">
            <a:extLst>
              <a:ext uri="{FF2B5EF4-FFF2-40B4-BE49-F238E27FC236}">
                <a16:creationId xmlns:a16="http://schemas.microsoft.com/office/drawing/2014/main" id="{1A46152B-EA73-4EA3-B0C5-DE3ABCC89731}"/>
              </a:ext>
            </a:extLst>
          </p:cNvPr>
          <p:cNvSpPr txBox="1"/>
          <p:nvPr/>
        </p:nvSpPr>
        <p:spPr>
          <a:xfrm>
            <a:off x="9883088" y="3334345"/>
            <a:ext cx="6960842" cy="5693866"/>
          </a:xfrm>
          <a:prstGeom prst="rect">
            <a:avLst/>
          </a:prstGeom>
        </p:spPr>
        <p:txBody>
          <a:bodyPr wrap="square" lIns="0" tIns="0" rIns="0" bIns="0" rtlCol="0" anchor="t">
            <a:spAutoFit/>
          </a:bodyPr>
          <a:lstStyle/>
          <a:p>
            <a:pPr>
              <a:spcAft>
                <a:spcPts val="1200"/>
              </a:spcAft>
            </a:pPr>
            <a:r>
              <a:rPr lang="en-US" sz="3200" b="1" dirty="0">
                <a:latin typeface="Arial" panose="020B0604020202020204" pitchFamily="34" charset="0"/>
                <a:cs typeface="Arial" panose="020B0604020202020204" pitchFamily="34" charset="0"/>
              </a:rPr>
              <a:t>Factors contributing to failure of voucher programs:</a:t>
            </a:r>
          </a:p>
          <a:p>
            <a:pPr marL="457200" indent="-457200">
              <a:spcAft>
                <a:spcPts val="1200"/>
              </a:spcAft>
              <a:buFont typeface="Arial" panose="020B0604020202020204" pitchFamily="34" charset="0"/>
              <a:buChar char="•"/>
            </a:pPr>
            <a:r>
              <a:rPr lang="en-US" sz="3000" b="1" i="0" u="none" strike="noStrike" baseline="0" dirty="0">
                <a:solidFill>
                  <a:srgbClr val="DD5D00"/>
                </a:solidFill>
                <a:latin typeface="Arial" panose="020B0604020202020204" pitchFamily="34" charset="0"/>
                <a:cs typeface="Arial" panose="020B0604020202020204" pitchFamily="34" charset="0"/>
              </a:rPr>
              <a:t>Poor management </a:t>
            </a:r>
            <a:r>
              <a:rPr lang="en-US" sz="3000" b="0" i="0" u="none" strike="noStrike" baseline="0" dirty="0">
                <a:solidFill>
                  <a:srgbClr val="221E1F"/>
                </a:solidFill>
                <a:latin typeface="Arial" panose="020B0604020202020204" pitchFamily="34" charset="0"/>
                <a:cs typeface="Arial" panose="020B0604020202020204" pitchFamily="34" charset="0"/>
              </a:rPr>
              <a:t>of voucher distributors and </a:t>
            </a:r>
            <a:r>
              <a:rPr lang="en-US" sz="3000" b="1" i="0" u="none" strike="noStrike" baseline="0" dirty="0">
                <a:solidFill>
                  <a:srgbClr val="DD5D00"/>
                </a:solidFill>
                <a:latin typeface="Arial" panose="020B0604020202020204" pitchFamily="34" charset="0"/>
                <a:cs typeface="Arial" panose="020B0604020202020204" pitchFamily="34" charset="0"/>
              </a:rPr>
              <a:t>inadequate attention</a:t>
            </a:r>
            <a:r>
              <a:rPr lang="en-US" sz="3000" b="0" i="0" u="none" strike="noStrike" baseline="0" dirty="0">
                <a:solidFill>
                  <a:srgbClr val="221E1F"/>
                </a:solidFill>
                <a:latin typeface="Arial" panose="020B0604020202020204" pitchFamily="34" charset="0"/>
                <a:cs typeface="Arial" panose="020B0604020202020204" pitchFamily="34" charset="0"/>
              </a:rPr>
              <a:t> to voucher distribution and marketing.</a:t>
            </a:r>
          </a:p>
          <a:p>
            <a:pPr marL="457200" indent="-457200">
              <a:spcAft>
                <a:spcPts val="1200"/>
              </a:spcAft>
              <a:buFont typeface="Arial" panose="020B0604020202020204" pitchFamily="34" charset="0"/>
              <a:buChar char="•"/>
            </a:pPr>
            <a:r>
              <a:rPr lang="en-US" sz="3000" b="1" i="0" u="none" strike="noStrike" baseline="0" dirty="0">
                <a:solidFill>
                  <a:srgbClr val="DD5D00"/>
                </a:solidFill>
                <a:latin typeface="Arial" panose="020B0604020202020204" pitchFamily="34" charset="0"/>
                <a:cs typeface="Arial" panose="020B0604020202020204" pitchFamily="34" charset="0"/>
              </a:rPr>
              <a:t>Provider reimbursement </a:t>
            </a:r>
            <a:r>
              <a:rPr lang="en-US" sz="3000" b="0" i="0" u="none" strike="noStrike" baseline="0" dirty="0">
                <a:solidFill>
                  <a:srgbClr val="221E1F"/>
                </a:solidFill>
                <a:latin typeface="Arial" panose="020B0604020202020204" pitchFamily="34" charset="0"/>
                <a:cs typeface="Arial" panose="020B0604020202020204" pitchFamily="34" charset="0"/>
              </a:rPr>
              <a:t>is not set appropriately to make up for the costs of delivering services. </a:t>
            </a:r>
          </a:p>
          <a:p>
            <a:pPr marL="457200" indent="-457200">
              <a:spcAft>
                <a:spcPts val="1200"/>
              </a:spcAft>
              <a:buFont typeface="Arial" panose="020B0604020202020204" pitchFamily="34" charset="0"/>
              <a:buChar char="•"/>
            </a:pPr>
            <a:r>
              <a:rPr lang="en-US" sz="3000" b="0" i="0" u="none" strike="noStrike" baseline="0" dirty="0">
                <a:solidFill>
                  <a:srgbClr val="221E1F"/>
                </a:solidFill>
                <a:latin typeface="Arial" panose="020B0604020202020204" pitchFamily="34" charset="0"/>
                <a:cs typeface="Arial" panose="020B0604020202020204" pitchFamily="34" charset="0"/>
              </a:rPr>
              <a:t>Definition of </a:t>
            </a:r>
            <a:r>
              <a:rPr lang="en-US" sz="3000" b="1" i="0" u="none" strike="noStrike" baseline="0" dirty="0">
                <a:solidFill>
                  <a:srgbClr val="DD5D00"/>
                </a:solidFill>
                <a:latin typeface="Arial" panose="020B0604020202020204" pitchFamily="34" charset="0"/>
                <a:cs typeface="Arial" panose="020B0604020202020204" pitchFamily="34" charset="0"/>
              </a:rPr>
              <a:t>what is included </a:t>
            </a:r>
            <a:r>
              <a:rPr lang="en-US" sz="3000" b="0" i="0" u="none" strike="noStrike" baseline="0" dirty="0">
                <a:solidFill>
                  <a:srgbClr val="221E1F"/>
                </a:solidFill>
                <a:latin typeface="Arial" panose="020B0604020202020204" pitchFamily="34" charset="0"/>
                <a:cs typeface="Arial" panose="020B0604020202020204" pitchFamily="34" charset="0"/>
              </a:rPr>
              <a:t>in the voucher service package </a:t>
            </a:r>
            <a:r>
              <a:rPr lang="en-US" sz="3000" b="1" i="0" u="none" strike="noStrike" baseline="0" dirty="0">
                <a:solidFill>
                  <a:srgbClr val="DD5D00"/>
                </a:solidFill>
                <a:latin typeface="Arial" panose="020B0604020202020204" pitchFamily="34" charset="0"/>
                <a:cs typeface="Arial" panose="020B0604020202020204" pitchFamily="34" charset="0"/>
              </a:rPr>
              <a:t>is not clear </a:t>
            </a:r>
            <a:r>
              <a:rPr lang="en-US" sz="3000" b="0" i="0" u="none" strike="noStrike" baseline="0" dirty="0">
                <a:solidFill>
                  <a:srgbClr val="221E1F"/>
                </a:solidFill>
                <a:latin typeface="Arial" panose="020B0604020202020204" pitchFamily="34" charset="0"/>
                <a:cs typeface="Arial" panose="020B0604020202020204" pitchFamily="34" charset="0"/>
              </a:rPr>
              <a:t>to the provider and/or the client. </a:t>
            </a:r>
          </a:p>
        </p:txBody>
      </p:sp>
    </p:spTree>
    <p:extLst>
      <p:ext uri="{BB962C8B-B14F-4D97-AF65-F5344CB8AC3E}">
        <p14:creationId xmlns:p14="http://schemas.microsoft.com/office/powerpoint/2010/main" val="38042719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Isosceles Triangle 31">
            <a:extLst>
              <a:ext uri="{FF2B5EF4-FFF2-40B4-BE49-F238E27FC236}">
                <a16:creationId xmlns:a16="http://schemas.microsoft.com/office/drawing/2014/main" id="{8C79F7E3-9EAC-4D3C-9C3F-FD202FD50711}"/>
              </a:ext>
            </a:extLst>
          </p:cNvPr>
          <p:cNvSpPr/>
          <p:nvPr/>
        </p:nvSpPr>
        <p:spPr>
          <a:xfrm flipV="1">
            <a:off x="-11461" y="-1"/>
            <a:ext cx="18257632" cy="314173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DD5D00"/>
          </a:solidFill>
          <a:ln>
            <a:solidFill>
              <a:srgbClr val="DD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5" name="TextBox 15"/>
          <p:cNvSpPr txBox="1"/>
          <p:nvPr/>
        </p:nvSpPr>
        <p:spPr>
          <a:xfrm>
            <a:off x="10575768" y="4249743"/>
            <a:ext cx="2197381" cy="314325"/>
          </a:xfrm>
          <a:prstGeom prst="rect">
            <a:avLst/>
          </a:prstGeom>
        </p:spPr>
        <p:txBody>
          <a:bodyPr lIns="0" tIns="0" rIns="0" bIns="0" rtlCol="0" anchor="t">
            <a:spAutoFit/>
          </a:bodyPr>
          <a:lstStyle/>
          <a:p>
            <a:pPr marL="0" lvl="0" indent="0">
              <a:lnSpc>
                <a:spcPts val="2419"/>
              </a:lnSpc>
            </a:pPr>
            <a:r>
              <a:rPr lang="en-US" sz="2016" spc="120" dirty="0">
                <a:solidFill>
                  <a:srgbClr val="FFFFFF"/>
                </a:solidFill>
                <a:latin typeface="Aileron Heavy Bold"/>
              </a:rPr>
              <a:t>PART </a:t>
            </a:r>
          </a:p>
        </p:txBody>
      </p:sp>
      <p:sp>
        <p:nvSpPr>
          <p:cNvPr id="17" name="TextBox 17"/>
          <p:cNvSpPr txBox="1"/>
          <p:nvPr/>
        </p:nvSpPr>
        <p:spPr>
          <a:xfrm>
            <a:off x="1684976" y="9210675"/>
            <a:ext cx="1824120" cy="328295"/>
          </a:xfrm>
          <a:prstGeom prst="rect">
            <a:avLst/>
          </a:prstGeom>
        </p:spPr>
        <p:txBody>
          <a:bodyPr lIns="0" tIns="0" rIns="0" bIns="0" rtlCol="0" anchor="t">
            <a:spAutoFit/>
          </a:bodyPr>
          <a:lstStyle/>
          <a:p>
            <a:pPr marL="0" lvl="0" indent="0">
              <a:lnSpc>
                <a:spcPts val="2800"/>
              </a:lnSpc>
              <a:spcBef>
                <a:spcPct val="0"/>
              </a:spcBef>
            </a:pPr>
            <a:r>
              <a:rPr lang="en-US" sz="2000" spc="40">
                <a:solidFill>
                  <a:srgbClr val="FFFFFF"/>
                </a:solidFill>
                <a:latin typeface="Aileron Heavy"/>
              </a:rPr>
              <a:t>11</a:t>
            </a:r>
          </a:p>
        </p:txBody>
      </p:sp>
      <p:grpSp>
        <p:nvGrpSpPr>
          <p:cNvPr id="46" name="Group 45">
            <a:extLst>
              <a:ext uri="{FF2B5EF4-FFF2-40B4-BE49-F238E27FC236}">
                <a16:creationId xmlns:a16="http://schemas.microsoft.com/office/drawing/2014/main" id="{C735BCAD-8318-4AD0-A8D3-54B52D2D8CD2}"/>
              </a:ext>
            </a:extLst>
          </p:cNvPr>
          <p:cNvGrpSpPr/>
          <p:nvPr/>
        </p:nvGrpSpPr>
        <p:grpSpPr>
          <a:xfrm>
            <a:off x="1752600" y="9182100"/>
            <a:ext cx="14325600" cy="833948"/>
            <a:chOff x="1752600" y="9182100"/>
            <a:chExt cx="14325600" cy="833948"/>
          </a:xfrm>
        </p:grpSpPr>
        <p:pic>
          <p:nvPicPr>
            <p:cNvPr id="47" name="Picture 22">
              <a:extLst>
                <a:ext uri="{FF2B5EF4-FFF2-40B4-BE49-F238E27FC236}">
                  <a16:creationId xmlns:a16="http://schemas.microsoft.com/office/drawing/2014/main" id="{B6E4FFF0-40F1-415D-A0B5-F183E1D0C24A}"/>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8" name="TextBox 23">
              <a:extLst>
                <a:ext uri="{FF2B5EF4-FFF2-40B4-BE49-F238E27FC236}">
                  <a16:creationId xmlns:a16="http://schemas.microsoft.com/office/drawing/2014/main" id="{90F6C331-A0D4-403C-85EF-FBA8ACAD960B}"/>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Family Planning Vouchers</a:t>
              </a:r>
            </a:p>
          </p:txBody>
        </p:sp>
        <p:sp>
          <p:nvSpPr>
            <p:cNvPr id="49" name="TextBox 27">
              <a:extLst>
                <a:ext uri="{FF2B5EF4-FFF2-40B4-BE49-F238E27FC236}">
                  <a16:creationId xmlns:a16="http://schemas.microsoft.com/office/drawing/2014/main" id="{7EBAB2C0-526F-4081-A038-92B4CF00763A}"/>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nSpc>
                  <a:spcPts val="3079"/>
                </a:lnSpc>
                <a:spcBef>
                  <a:spcPct val="0"/>
                </a:spcBef>
              </a:pPr>
              <a:r>
                <a:rPr lang="en-US" b="1" spc="43" dirty="0">
                  <a:latin typeface="Arial" panose="020B0604020202020204" pitchFamily="34" charset="0"/>
                  <a:cs typeface="Arial" panose="020B0604020202020204" pitchFamily="34" charset="0"/>
                </a:rPr>
                <a:t>02</a:t>
              </a:r>
            </a:p>
          </p:txBody>
        </p:sp>
        <p:cxnSp>
          <p:nvCxnSpPr>
            <p:cNvPr id="50" name="Straight Connector 49">
              <a:extLst>
                <a:ext uri="{FF2B5EF4-FFF2-40B4-BE49-F238E27FC236}">
                  <a16:creationId xmlns:a16="http://schemas.microsoft.com/office/drawing/2014/main" id="{9DFF45C5-4B77-469B-8C88-BEE71BD34339}"/>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10"/>
          <p:cNvSpPr txBox="1"/>
          <p:nvPr/>
        </p:nvSpPr>
        <p:spPr>
          <a:xfrm>
            <a:off x="685800" y="555089"/>
            <a:ext cx="5198039" cy="974626"/>
          </a:xfrm>
          <a:prstGeom prst="rect">
            <a:avLst/>
          </a:prstGeom>
        </p:spPr>
        <p:txBody>
          <a:bodyPr wrap="square" lIns="0" tIns="0" rIns="0" bIns="0" rtlCol="0" anchor="t">
            <a:spAutoFit/>
          </a:bodyPr>
          <a:lstStyle/>
          <a:p>
            <a:pPr>
              <a:lnSpc>
                <a:spcPts val="7560"/>
              </a:lnSpc>
            </a:pPr>
            <a:r>
              <a:rPr lang="en-US" sz="6600" b="1" dirty="0">
                <a:solidFill>
                  <a:srgbClr val="FFFFFF"/>
                </a:solidFill>
                <a:latin typeface="Arial" panose="020B0604020202020204" pitchFamily="34" charset="0"/>
                <a:cs typeface="Arial" panose="020B0604020202020204" pitchFamily="34" charset="0"/>
              </a:rPr>
              <a:t>Overview</a:t>
            </a:r>
          </a:p>
        </p:txBody>
      </p:sp>
      <p:sp>
        <p:nvSpPr>
          <p:cNvPr id="29" name="TextBox 15">
            <a:extLst>
              <a:ext uri="{FF2B5EF4-FFF2-40B4-BE49-F238E27FC236}">
                <a16:creationId xmlns:a16="http://schemas.microsoft.com/office/drawing/2014/main" id="{E86F894D-BA57-430C-BFA5-E945B3E13FD3}"/>
              </a:ext>
            </a:extLst>
          </p:cNvPr>
          <p:cNvSpPr txBox="1"/>
          <p:nvPr/>
        </p:nvSpPr>
        <p:spPr>
          <a:xfrm>
            <a:off x="10648771" y="4458395"/>
            <a:ext cx="2197381" cy="314325"/>
          </a:xfrm>
          <a:prstGeom prst="rect">
            <a:avLst/>
          </a:prstGeom>
        </p:spPr>
        <p:txBody>
          <a:bodyPr lIns="0" tIns="0" rIns="0" bIns="0" rtlCol="0" anchor="t">
            <a:spAutoFit/>
          </a:bodyPr>
          <a:lstStyle/>
          <a:p>
            <a:pPr marL="0" lvl="0" indent="0">
              <a:lnSpc>
                <a:spcPts val="2419"/>
              </a:lnSpc>
            </a:pPr>
            <a:r>
              <a:rPr lang="en-US" sz="2016" spc="120" dirty="0">
                <a:solidFill>
                  <a:srgbClr val="FFFFFF"/>
                </a:solidFill>
                <a:latin typeface="Aileron Heavy Bold"/>
              </a:rPr>
              <a:t>PART </a:t>
            </a:r>
          </a:p>
        </p:txBody>
      </p:sp>
      <p:grpSp>
        <p:nvGrpSpPr>
          <p:cNvPr id="8" name="Group 7">
            <a:extLst>
              <a:ext uri="{FF2B5EF4-FFF2-40B4-BE49-F238E27FC236}">
                <a16:creationId xmlns:a16="http://schemas.microsoft.com/office/drawing/2014/main" id="{85BF55FC-FF4D-4CB2-89A8-182F3F836A63}"/>
              </a:ext>
            </a:extLst>
          </p:cNvPr>
          <p:cNvGrpSpPr/>
          <p:nvPr/>
        </p:nvGrpSpPr>
        <p:grpSpPr>
          <a:xfrm>
            <a:off x="4099560" y="4325226"/>
            <a:ext cx="11978640" cy="2726276"/>
            <a:chOff x="5475050" y="4457913"/>
            <a:chExt cx="10635426" cy="3289403"/>
          </a:xfrm>
        </p:grpSpPr>
        <p:grpSp>
          <p:nvGrpSpPr>
            <p:cNvPr id="38" name="Group 37">
              <a:extLst>
                <a:ext uri="{FF2B5EF4-FFF2-40B4-BE49-F238E27FC236}">
                  <a16:creationId xmlns:a16="http://schemas.microsoft.com/office/drawing/2014/main" id="{95CCC46C-7496-46F8-9891-6E9AEEAF8777}"/>
                </a:ext>
              </a:extLst>
            </p:cNvPr>
            <p:cNvGrpSpPr/>
            <p:nvPr/>
          </p:nvGrpSpPr>
          <p:grpSpPr>
            <a:xfrm>
              <a:off x="5475050" y="4457913"/>
              <a:ext cx="5228424" cy="3288921"/>
              <a:chOff x="9421078" y="5937946"/>
              <a:chExt cx="4774466" cy="3288921"/>
            </a:xfrm>
            <a:solidFill>
              <a:srgbClr val="054A8E"/>
            </a:solidFill>
          </p:grpSpPr>
          <p:sp>
            <p:nvSpPr>
              <p:cNvPr id="58" name="Rectangle 57">
                <a:extLst>
                  <a:ext uri="{FF2B5EF4-FFF2-40B4-BE49-F238E27FC236}">
                    <a16:creationId xmlns:a16="http://schemas.microsoft.com/office/drawing/2014/main" id="{D479DEE7-CB0E-4274-A6D2-6D30BEC30ED2}"/>
                  </a:ext>
                </a:extLst>
              </p:cNvPr>
              <p:cNvSpPr/>
              <p:nvPr/>
            </p:nvSpPr>
            <p:spPr>
              <a:xfrm>
                <a:off x="9421078" y="5937946"/>
                <a:ext cx="4774466" cy="3288921"/>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59" name="TextBox 12">
                <a:extLst>
                  <a:ext uri="{FF2B5EF4-FFF2-40B4-BE49-F238E27FC236}">
                    <a16:creationId xmlns:a16="http://schemas.microsoft.com/office/drawing/2014/main" id="{14F74A8A-CE09-4B1E-A882-32749BE5007D}"/>
                  </a:ext>
                </a:extLst>
              </p:cNvPr>
              <p:cNvSpPr txBox="1"/>
              <p:nvPr/>
            </p:nvSpPr>
            <p:spPr>
              <a:xfrm>
                <a:off x="9629370" y="6806727"/>
                <a:ext cx="4211124" cy="539617"/>
              </a:xfrm>
              <a:prstGeom prst="rect">
                <a:avLst/>
              </a:prstGeom>
              <a:solidFill>
                <a:schemeClr val="bg1">
                  <a:lumMod val="50000"/>
                </a:schemeClr>
              </a:solidFill>
              <a:ln>
                <a:solidFill>
                  <a:schemeClr val="bg1">
                    <a:lumMod val="50000"/>
                  </a:schemeClr>
                </a:solidFill>
              </a:ln>
            </p:spPr>
            <p:txBody>
              <a:bodyPr wrap="square" lIns="0" tIns="0" rIns="0" bIns="0" rtlCol="0" anchor="t">
                <a:spAutoFit/>
              </a:bodyPr>
              <a:lstStyle/>
              <a:p>
                <a:pPr marL="514350" indent="-514350">
                  <a:lnSpc>
                    <a:spcPts val="3845"/>
                  </a:lnSpc>
                  <a:spcBef>
                    <a:spcPct val="0"/>
                  </a:spcBef>
                  <a:buFont typeface="+mj-lt"/>
                  <a:buAutoNum type="arabicPeriod" startAt="2"/>
                </a:pPr>
                <a:r>
                  <a:rPr lang="en-US" sz="2800" b="1" dirty="0">
                    <a:solidFill>
                      <a:schemeClr val="bg1"/>
                    </a:solidFill>
                    <a:latin typeface="Arial" panose="020B0604020202020204" pitchFamily="34" charset="0"/>
                    <a:cs typeface="Arial" panose="020B0604020202020204" pitchFamily="34" charset="0"/>
                  </a:rPr>
                  <a:t>Family Planning Vouchers</a:t>
                </a:r>
              </a:p>
            </p:txBody>
          </p:sp>
        </p:grpSp>
        <p:grpSp>
          <p:nvGrpSpPr>
            <p:cNvPr id="5" name="Group 4">
              <a:extLst>
                <a:ext uri="{FF2B5EF4-FFF2-40B4-BE49-F238E27FC236}">
                  <a16:creationId xmlns:a16="http://schemas.microsoft.com/office/drawing/2014/main" id="{369ABC19-D6BF-4605-8EE0-D8C3E911C808}"/>
                </a:ext>
              </a:extLst>
            </p:cNvPr>
            <p:cNvGrpSpPr/>
            <p:nvPr/>
          </p:nvGrpSpPr>
          <p:grpSpPr>
            <a:xfrm>
              <a:off x="10703474" y="4458395"/>
              <a:ext cx="5407002" cy="3288921"/>
              <a:chOff x="6822162" y="4864175"/>
              <a:chExt cx="5228424" cy="3288921"/>
            </a:xfrm>
          </p:grpSpPr>
          <p:sp>
            <p:nvSpPr>
              <p:cNvPr id="39" name="Rectangle 38">
                <a:extLst>
                  <a:ext uri="{FF2B5EF4-FFF2-40B4-BE49-F238E27FC236}">
                    <a16:creationId xmlns:a16="http://schemas.microsoft.com/office/drawing/2014/main" id="{651FC611-B05C-4E3B-8E6C-F455FE13659F}"/>
                  </a:ext>
                </a:extLst>
              </p:cNvPr>
              <p:cNvSpPr/>
              <p:nvPr/>
            </p:nvSpPr>
            <p:spPr>
              <a:xfrm>
                <a:off x="6822162" y="4864175"/>
                <a:ext cx="5228424" cy="3288921"/>
              </a:xfrm>
              <a:prstGeom prst="rect">
                <a:avLst/>
              </a:prstGeom>
              <a:solidFill>
                <a:schemeClr val="bg1"/>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57" name="TextBox 12">
                <a:extLst>
                  <a:ext uri="{FF2B5EF4-FFF2-40B4-BE49-F238E27FC236}">
                    <a16:creationId xmlns:a16="http://schemas.microsoft.com/office/drawing/2014/main" id="{A6EF187F-2A3E-4B90-8463-A179ABF52824}"/>
                  </a:ext>
                </a:extLst>
              </p:cNvPr>
              <p:cNvSpPr txBox="1"/>
              <p:nvPr/>
            </p:nvSpPr>
            <p:spPr>
              <a:xfrm>
                <a:off x="7197208" y="5040626"/>
                <a:ext cx="4667625" cy="2880976"/>
              </a:xfrm>
              <a:prstGeom prst="rect">
                <a:avLst/>
              </a:prstGeom>
            </p:spPr>
            <p:txBody>
              <a:bodyPr wrap="square" lIns="0" tIns="0" rIns="0" bIns="0" rtlCol="0" anchor="t">
                <a:spAutoFit/>
              </a:bodyPr>
              <a:lstStyle/>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Background</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How voucher programs work</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Theory of Change</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How can vouchers enhance HIPs?</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Recommended Indicator</a:t>
                </a:r>
              </a:p>
            </p:txBody>
          </p:sp>
        </p:grpSp>
      </p:grpSp>
      <p:grpSp>
        <p:nvGrpSpPr>
          <p:cNvPr id="9" name="Group 8">
            <a:extLst>
              <a:ext uri="{FF2B5EF4-FFF2-40B4-BE49-F238E27FC236}">
                <a16:creationId xmlns:a16="http://schemas.microsoft.com/office/drawing/2014/main" id="{3D6FDF6E-A25A-49FF-AC4A-60E676ACB701}"/>
              </a:ext>
            </a:extLst>
          </p:cNvPr>
          <p:cNvGrpSpPr/>
          <p:nvPr/>
        </p:nvGrpSpPr>
        <p:grpSpPr>
          <a:xfrm>
            <a:off x="4099560" y="7200091"/>
            <a:ext cx="11978640" cy="2081689"/>
            <a:chOff x="5430154" y="7601897"/>
            <a:chExt cx="10698651" cy="1536609"/>
          </a:xfrm>
        </p:grpSpPr>
        <p:grpSp>
          <p:nvGrpSpPr>
            <p:cNvPr id="33" name="Group 32">
              <a:extLst>
                <a:ext uri="{FF2B5EF4-FFF2-40B4-BE49-F238E27FC236}">
                  <a16:creationId xmlns:a16="http://schemas.microsoft.com/office/drawing/2014/main" id="{C2153D94-0171-44FC-BCE6-0E5F39E4D345}"/>
                </a:ext>
              </a:extLst>
            </p:cNvPr>
            <p:cNvGrpSpPr/>
            <p:nvPr/>
          </p:nvGrpSpPr>
          <p:grpSpPr>
            <a:xfrm>
              <a:off x="5430154" y="7601897"/>
              <a:ext cx="5245907" cy="1303526"/>
              <a:chOff x="14020800" y="4534365"/>
              <a:chExt cx="4447322" cy="2205436"/>
            </a:xfrm>
          </p:grpSpPr>
          <p:sp>
            <p:nvSpPr>
              <p:cNvPr id="36" name="Rectangle 35">
                <a:extLst>
                  <a:ext uri="{FF2B5EF4-FFF2-40B4-BE49-F238E27FC236}">
                    <a16:creationId xmlns:a16="http://schemas.microsoft.com/office/drawing/2014/main" id="{55DECA5C-2EE0-47F2-8527-E95F3F6B6CC0}"/>
                  </a:ext>
                </a:extLst>
              </p:cNvPr>
              <p:cNvSpPr/>
              <p:nvPr/>
            </p:nvSpPr>
            <p:spPr>
              <a:xfrm>
                <a:off x="14020800" y="4534365"/>
                <a:ext cx="4447322" cy="2205436"/>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7" name="TextBox 12">
                <a:extLst>
                  <a:ext uri="{FF2B5EF4-FFF2-40B4-BE49-F238E27FC236}">
                    <a16:creationId xmlns:a16="http://schemas.microsoft.com/office/drawing/2014/main" id="{15A678BD-C1EA-4ACE-8BC9-DC1782EFC078}"/>
                  </a:ext>
                </a:extLst>
              </p:cNvPr>
              <p:cNvSpPr txBox="1"/>
              <p:nvPr/>
            </p:nvSpPr>
            <p:spPr>
              <a:xfrm>
                <a:off x="14219544" y="5107093"/>
                <a:ext cx="3852139" cy="756682"/>
              </a:xfrm>
              <a:prstGeom prst="rect">
                <a:avLst/>
              </a:prstGeom>
              <a:solidFill>
                <a:schemeClr val="bg1">
                  <a:lumMod val="50000"/>
                </a:schemeClr>
              </a:solidFill>
              <a:ln>
                <a:solidFill>
                  <a:schemeClr val="bg1">
                    <a:lumMod val="50000"/>
                  </a:schemeClr>
                </a:solidFill>
              </a:ln>
            </p:spPr>
            <p:txBody>
              <a:bodyPr wrap="square" lIns="0" tIns="0" rIns="0" bIns="0" rtlCol="0" anchor="t">
                <a:spAutoFit/>
              </a:bodyPr>
              <a:lstStyle/>
              <a:p>
                <a:pPr marL="514350" indent="-514350">
                  <a:lnSpc>
                    <a:spcPts val="3845"/>
                  </a:lnSpc>
                  <a:spcBef>
                    <a:spcPct val="0"/>
                  </a:spcBef>
                  <a:buFont typeface="+mj-lt"/>
                  <a:buAutoNum type="arabicPeriod" startAt="3"/>
                </a:pPr>
                <a:r>
                  <a:rPr lang="en-US" sz="2800" b="1" dirty="0">
                    <a:solidFill>
                      <a:schemeClr val="bg1"/>
                    </a:solidFill>
                    <a:latin typeface="Arial" panose="020B0604020202020204" pitchFamily="34" charset="0"/>
                    <a:cs typeface="Arial" panose="020B0604020202020204" pitchFamily="34" charset="0"/>
                  </a:rPr>
                  <a:t>Extra Slides</a:t>
                </a:r>
              </a:p>
            </p:txBody>
          </p:sp>
        </p:grpSp>
        <p:grpSp>
          <p:nvGrpSpPr>
            <p:cNvPr id="3" name="Group 2">
              <a:extLst>
                <a:ext uri="{FF2B5EF4-FFF2-40B4-BE49-F238E27FC236}">
                  <a16:creationId xmlns:a16="http://schemas.microsoft.com/office/drawing/2014/main" id="{7FA32A9E-268D-4CCC-8C7D-1E60A377C08E}"/>
                </a:ext>
              </a:extLst>
            </p:cNvPr>
            <p:cNvGrpSpPr/>
            <p:nvPr/>
          </p:nvGrpSpPr>
          <p:grpSpPr>
            <a:xfrm>
              <a:off x="10676062" y="7601900"/>
              <a:ext cx="5452743" cy="1536606"/>
              <a:chOff x="12030950" y="5525957"/>
              <a:chExt cx="5675191" cy="1536606"/>
            </a:xfrm>
          </p:grpSpPr>
          <p:sp>
            <p:nvSpPr>
              <p:cNvPr id="34" name="Rectangle 33">
                <a:extLst>
                  <a:ext uri="{FF2B5EF4-FFF2-40B4-BE49-F238E27FC236}">
                    <a16:creationId xmlns:a16="http://schemas.microsoft.com/office/drawing/2014/main" id="{EFD71162-C75F-47AC-A1DF-A011A41D5CE0}"/>
                  </a:ext>
                </a:extLst>
              </p:cNvPr>
              <p:cNvSpPr/>
              <p:nvPr/>
            </p:nvSpPr>
            <p:spPr>
              <a:xfrm>
                <a:off x="12030950" y="5525957"/>
                <a:ext cx="5675191" cy="1303526"/>
              </a:xfrm>
              <a:prstGeom prst="rect">
                <a:avLst/>
              </a:prstGeom>
              <a:solidFill>
                <a:schemeClr val="bg1"/>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35" name="TextBox 12">
                <a:extLst>
                  <a:ext uri="{FF2B5EF4-FFF2-40B4-BE49-F238E27FC236}">
                    <a16:creationId xmlns:a16="http://schemas.microsoft.com/office/drawing/2014/main" id="{3586CC19-1596-4B4A-BDFD-AC399F691F15}"/>
                  </a:ext>
                </a:extLst>
              </p:cNvPr>
              <p:cNvSpPr txBox="1"/>
              <p:nvPr/>
            </p:nvSpPr>
            <p:spPr>
              <a:xfrm>
                <a:off x="12451181" y="5649419"/>
                <a:ext cx="5123605" cy="1413144"/>
              </a:xfrm>
              <a:prstGeom prst="rect">
                <a:avLst/>
              </a:prstGeom>
            </p:spPr>
            <p:txBody>
              <a:bodyPr wrap="square" lIns="0" tIns="0" rIns="0" bIns="0" rtlCol="0" anchor="t">
                <a:spAutoFit/>
              </a:bodyPr>
              <a:lstStyle/>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Priority Research Questions</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Implementation Tips</a:t>
                </a:r>
              </a:p>
              <a:p>
                <a:pPr marL="342900" indent="-342900">
                  <a:lnSpc>
                    <a:spcPts val="3845"/>
                  </a:lnSpc>
                  <a:spcBef>
                    <a:spcPct val="0"/>
                  </a:spcBef>
                  <a:buFont typeface="Arial" panose="020B0604020202020204" pitchFamily="34" charset="0"/>
                  <a:buChar char="•"/>
                </a:pPr>
                <a:r>
                  <a:rPr lang="en-US" sz="2500" spc="55" dirty="0">
                    <a:latin typeface="Arial" panose="020B0604020202020204" pitchFamily="34" charset="0"/>
                    <a:cs typeface="Arial" panose="020B0604020202020204" pitchFamily="34" charset="0"/>
                  </a:rPr>
                  <a:t>Tools &amp; Resources</a:t>
                </a:r>
              </a:p>
            </p:txBody>
          </p:sp>
        </p:grpSp>
      </p:grpSp>
      <p:grpSp>
        <p:nvGrpSpPr>
          <p:cNvPr id="7" name="Group 6">
            <a:extLst>
              <a:ext uri="{FF2B5EF4-FFF2-40B4-BE49-F238E27FC236}">
                <a16:creationId xmlns:a16="http://schemas.microsoft.com/office/drawing/2014/main" id="{E8066EE2-ED53-439B-9570-F1D03D72081B}"/>
              </a:ext>
            </a:extLst>
          </p:cNvPr>
          <p:cNvGrpSpPr/>
          <p:nvPr/>
        </p:nvGrpSpPr>
        <p:grpSpPr>
          <a:xfrm>
            <a:off x="4099560" y="2465244"/>
            <a:ext cx="11978640" cy="1692656"/>
            <a:chOff x="5475050" y="2377793"/>
            <a:chExt cx="10635426" cy="1692656"/>
          </a:xfrm>
        </p:grpSpPr>
        <p:grpSp>
          <p:nvGrpSpPr>
            <p:cNvPr id="63" name="Group 62">
              <a:extLst>
                <a:ext uri="{FF2B5EF4-FFF2-40B4-BE49-F238E27FC236}">
                  <a16:creationId xmlns:a16="http://schemas.microsoft.com/office/drawing/2014/main" id="{4838E6E6-5C5C-4399-A259-48CCE612A130}"/>
                </a:ext>
              </a:extLst>
            </p:cNvPr>
            <p:cNvGrpSpPr/>
            <p:nvPr/>
          </p:nvGrpSpPr>
          <p:grpSpPr>
            <a:xfrm>
              <a:off x="5475050" y="2378497"/>
              <a:ext cx="5228424" cy="1691952"/>
              <a:chOff x="9421078" y="6433254"/>
              <a:chExt cx="4937538" cy="1691952"/>
            </a:xfrm>
          </p:grpSpPr>
          <p:sp>
            <p:nvSpPr>
              <p:cNvPr id="64" name="Rectangle 63">
                <a:extLst>
                  <a:ext uri="{FF2B5EF4-FFF2-40B4-BE49-F238E27FC236}">
                    <a16:creationId xmlns:a16="http://schemas.microsoft.com/office/drawing/2014/main" id="{84B38D19-8969-42A4-AA74-C226EC4363BD}"/>
                  </a:ext>
                </a:extLst>
              </p:cNvPr>
              <p:cNvSpPr/>
              <p:nvPr/>
            </p:nvSpPr>
            <p:spPr>
              <a:xfrm>
                <a:off x="9421078" y="6433254"/>
                <a:ext cx="4937538" cy="1691952"/>
              </a:xfrm>
              <a:prstGeom prst="rect">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65" name="TextBox 12">
                <a:extLst>
                  <a:ext uri="{FF2B5EF4-FFF2-40B4-BE49-F238E27FC236}">
                    <a16:creationId xmlns:a16="http://schemas.microsoft.com/office/drawing/2014/main" id="{4F217EFB-E245-4CDC-8611-15B654610477}"/>
                  </a:ext>
                </a:extLst>
              </p:cNvPr>
              <p:cNvSpPr txBox="1"/>
              <p:nvPr/>
            </p:nvSpPr>
            <p:spPr>
              <a:xfrm>
                <a:off x="9636484" y="6800887"/>
                <a:ext cx="4506725" cy="934551"/>
              </a:xfrm>
              <a:prstGeom prst="rect">
                <a:avLst/>
              </a:prstGeom>
            </p:spPr>
            <p:txBody>
              <a:bodyPr wrap="square" lIns="0" tIns="0" rIns="0" bIns="0" rtlCol="0" anchor="t">
                <a:spAutoFit/>
              </a:bodyPr>
              <a:lstStyle/>
              <a:p>
                <a:pPr marL="514350" indent="-514350">
                  <a:lnSpc>
                    <a:spcPts val="3845"/>
                  </a:lnSpc>
                  <a:spcBef>
                    <a:spcPct val="0"/>
                  </a:spcBef>
                  <a:buFont typeface="+mj-lt"/>
                  <a:buAutoNum type="arabicPeriod"/>
                </a:pPr>
                <a:r>
                  <a:rPr lang="en-US" sz="2800" b="1" dirty="0">
                    <a:solidFill>
                      <a:schemeClr val="bg1"/>
                    </a:solidFill>
                    <a:latin typeface="Arial" panose="020B0604020202020204" pitchFamily="34" charset="0"/>
                    <a:cs typeface="Arial" panose="020B0604020202020204" pitchFamily="34" charset="0"/>
                  </a:rPr>
                  <a:t>Introduction to the High    Impact Practices (HIPs)</a:t>
                </a:r>
              </a:p>
            </p:txBody>
          </p:sp>
        </p:grpSp>
        <p:grpSp>
          <p:nvGrpSpPr>
            <p:cNvPr id="6" name="Group 5">
              <a:extLst>
                <a:ext uri="{FF2B5EF4-FFF2-40B4-BE49-F238E27FC236}">
                  <a16:creationId xmlns:a16="http://schemas.microsoft.com/office/drawing/2014/main" id="{A3342DC9-1D7D-4F60-8316-2EE26BC8F0F0}"/>
                </a:ext>
              </a:extLst>
            </p:cNvPr>
            <p:cNvGrpSpPr/>
            <p:nvPr/>
          </p:nvGrpSpPr>
          <p:grpSpPr>
            <a:xfrm>
              <a:off x="10703474" y="2377793"/>
              <a:ext cx="5407002" cy="1692561"/>
              <a:chOff x="1049183" y="4874827"/>
              <a:chExt cx="5407002" cy="1282081"/>
            </a:xfrm>
          </p:grpSpPr>
          <p:sp>
            <p:nvSpPr>
              <p:cNvPr id="62" name="Rectangle 61">
                <a:extLst>
                  <a:ext uri="{FF2B5EF4-FFF2-40B4-BE49-F238E27FC236}">
                    <a16:creationId xmlns:a16="http://schemas.microsoft.com/office/drawing/2014/main" id="{16E1C93F-6985-4AA7-8F26-60A146ECD08F}"/>
                  </a:ext>
                </a:extLst>
              </p:cNvPr>
              <p:cNvSpPr/>
              <p:nvPr/>
            </p:nvSpPr>
            <p:spPr>
              <a:xfrm>
                <a:off x="1049183" y="4874827"/>
                <a:ext cx="5407002" cy="1282081"/>
              </a:xfrm>
              <a:prstGeom prst="rect">
                <a:avLst/>
              </a:prstGeom>
              <a:solidFill>
                <a:schemeClr val="bg1"/>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66" name="TextBox 65">
                <a:extLst>
                  <a:ext uri="{FF2B5EF4-FFF2-40B4-BE49-F238E27FC236}">
                    <a16:creationId xmlns:a16="http://schemas.microsoft.com/office/drawing/2014/main" id="{1E6A3D21-2A8A-418C-947B-2E0B9DCDF9F9}"/>
                  </a:ext>
                </a:extLst>
              </p:cNvPr>
              <p:cNvSpPr txBox="1"/>
              <p:nvPr/>
            </p:nvSpPr>
            <p:spPr>
              <a:xfrm>
                <a:off x="1331306" y="4972098"/>
                <a:ext cx="4877661" cy="1140369"/>
              </a:xfrm>
              <a:prstGeom prst="rect">
                <a:avLst/>
              </a:prstGeom>
              <a:solidFill>
                <a:schemeClr val="bg1"/>
              </a:solidFill>
            </p:spPr>
            <p:txBody>
              <a:bodyPr wrap="square">
                <a:spAutoFit/>
              </a:bodyPr>
              <a:lstStyle/>
              <a:p>
                <a:pPr marL="342900" indent="-342900">
                  <a:lnSpc>
                    <a:spcPts val="3845"/>
                  </a:lnSpc>
                  <a:buFont typeface="Arial" panose="020B0604020202020204" pitchFamily="34" charset="0"/>
                  <a:buChar char="•"/>
                </a:pPr>
                <a:r>
                  <a:rPr lang="en-US" sz="2500" dirty="0">
                    <a:latin typeface="Arial" panose="020B0604020202020204" pitchFamily="34" charset="0"/>
                    <a:cs typeface="Arial" panose="020B0604020202020204" pitchFamily="34" charset="0"/>
                  </a:rPr>
                  <a:t>What is a HIP?</a:t>
                </a:r>
              </a:p>
              <a:p>
                <a:pPr marL="342900" indent="-342900">
                  <a:lnSpc>
                    <a:spcPts val="3845"/>
                  </a:lnSpc>
                  <a:buFont typeface="Arial" panose="020B0604020202020204" pitchFamily="34" charset="0"/>
                  <a:buChar char="•"/>
                </a:pPr>
                <a:r>
                  <a:rPr lang="en-US" sz="2500" dirty="0">
                    <a:latin typeface="Arial" panose="020B0604020202020204" pitchFamily="34" charset="0"/>
                    <a:cs typeface="Arial" panose="020B0604020202020204" pitchFamily="34" charset="0"/>
                  </a:rPr>
                  <a:t>HIP Categories</a:t>
                </a:r>
              </a:p>
              <a:p>
                <a:pPr marL="342900" indent="-342900">
                  <a:lnSpc>
                    <a:spcPts val="3845"/>
                  </a:lnSpc>
                  <a:buFont typeface="Arial" panose="020B0604020202020204" pitchFamily="34" charset="0"/>
                  <a:buChar char="•"/>
                </a:pPr>
                <a:r>
                  <a:rPr lang="en-US" sz="2500" dirty="0">
                    <a:latin typeface="Arial" panose="020B0604020202020204" pitchFamily="34" charset="0"/>
                    <a:cs typeface="Arial" panose="020B0604020202020204" pitchFamily="34" charset="0"/>
                  </a:rPr>
                  <a:t>Partnership</a:t>
                </a:r>
              </a:p>
            </p:txBody>
          </p:sp>
        </p:grpSp>
      </p:grpSp>
    </p:spTree>
    <p:extLst>
      <p:ext uri="{BB962C8B-B14F-4D97-AF65-F5344CB8AC3E}">
        <p14:creationId xmlns:p14="http://schemas.microsoft.com/office/powerpoint/2010/main" val="39676822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31">
            <a:extLst>
              <a:ext uri="{FF2B5EF4-FFF2-40B4-BE49-F238E27FC236}">
                <a16:creationId xmlns:a16="http://schemas.microsoft.com/office/drawing/2014/main" id="{59C794DE-1683-4E86-9A49-0A1093EB8A54}"/>
              </a:ext>
            </a:extLst>
          </p:cNvPr>
          <p:cNvSpPr/>
          <p:nvPr/>
        </p:nvSpPr>
        <p:spPr>
          <a:xfrm flipV="1">
            <a:off x="-11461" y="-1"/>
            <a:ext cx="18257632" cy="314173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DD5D00"/>
          </a:solidFill>
          <a:ln>
            <a:solidFill>
              <a:srgbClr val="DD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20</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8">
            <a:extLst>
              <a:ext uri="{FF2B5EF4-FFF2-40B4-BE49-F238E27FC236}">
                <a16:creationId xmlns:a16="http://schemas.microsoft.com/office/drawing/2014/main" id="{6B72E052-BCD2-4ECF-8B90-D2A9416F84A9}"/>
              </a:ext>
            </a:extLst>
          </p:cNvPr>
          <p:cNvSpPr txBox="1"/>
          <p:nvPr/>
        </p:nvSpPr>
        <p:spPr>
          <a:xfrm>
            <a:off x="1444070" y="3334345"/>
            <a:ext cx="8157129" cy="3077766"/>
          </a:xfrm>
          <a:prstGeom prst="rect">
            <a:avLst/>
          </a:prstGeom>
        </p:spPr>
        <p:txBody>
          <a:bodyPr wrap="square" lIns="0" tIns="0" rIns="0" bIns="0" rtlCol="0" anchor="t">
            <a:spAutoFit/>
          </a:bodyPr>
          <a:lstStyle/>
          <a:p>
            <a:pPr>
              <a:spcAft>
                <a:spcPts val="2400"/>
              </a:spcAft>
            </a:pPr>
            <a:r>
              <a:rPr lang="en-US" sz="4000" b="1" dirty="0">
                <a:latin typeface="Arial" panose="020B0604020202020204" pitchFamily="34" charset="0"/>
                <a:cs typeface="Arial" panose="020B0604020202020204" pitchFamily="34" charset="0"/>
              </a:rPr>
              <a:t>Reaching intended Beneficiaries</a:t>
            </a:r>
          </a:p>
          <a:p>
            <a:pPr marL="571500" indent="-571500">
              <a:spcAft>
                <a:spcPts val="2400"/>
              </a:spcAft>
              <a:buFont typeface="Arial" panose="020B0604020202020204" pitchFamily="34" charset="0"/>
              <a:buChar char="•"/>
            </a:pPr>
            <a:r>
              <a:rPr lang="en-US" sz="4000" dirty="0">
                <a:latin typeface="Arial" panose="020B0604020202020204" pitchFamily="34" charset="0"/>
                <a:cs typeface="Arial" panose="020B0604020202020204" pitchFamily="34" charset="0"/>
              </a:rPr>
              <a:t>Invest in </a:t>
            </a:r>
            <a:r>
              <a:rPr lang="en-US" sz="4000" b="1" dirty="0">
                <a:solidFill>
                  <a:srgbClr val="DD5D00"/>
                </a:solidFill>
                <a:latin typeface="Arial" panose="020B0604020202020204" pitchFamily="34" charset="0"/>
                <a:cs typeface="Arial" panose="020B0604020202020204" pitchFamily="34" charset="0"/>
              </a:rPr>
              <a:t>voucher distribution</a:t>
            </a:r>
            <a:r>
              <a:rPr lang="en-US" sz="4000" dirty="0">
                <a:latin typeface="Arial" panose="020B0604020202020204" pitchFamily="34" charset="0"/>
                <a:cs typeface="Arial" panose="020B0604020202020204" pitchFamily="34" charset="0"/>
              </a:rPr>
              <a:t>.</a:t>
            </a:r>
          </a:p>
          <a:p>
            <a:pPr marL="571500" indent="-571500">
              <a:spcAft>
                <a:spcPts val="2400"/>
              </a:spcAft>
              <a:buFont typeface="Arial" panose="020B0604020202020204" pitchFamily="34" charset="0"/>
              <a:buChar char="•"/>
            </a:pPr>
            <a:r>
              <a:rPr lang="en-US" sz="4000" dirty="0">
                <a:latin typeface="Arial" panose="020B0604020202020204" pitchFamily="34" charset="0"/>
                <a:cs typeface="Arial" panose="020B0604020202020204" pitchFamily="34" charset="0"/>
              </a:rPr>
              <a:t>Develop clear, feasible </a:t>
            </a:r>
            <a:r>
              <a:rPr lang="en-US" sz="4000" b="1" dirty="0">
                <a:solidFill>
                  <a:srgbClr val="DD5D00"/>
                </a:solidFill>
                <a:latin typeface="Arial" panose="020B0604020202020204" pitchFamily="34" charset="0"/>
                <a:cs typeface="Arial" panose="020B0604020202020204" pitchFamily="34" charset="0"/>
              </a:rPr>
              <a:t>eligibility criteria</a:t>
            </a:r>
            <a:r>
              <a:rPr lang="en-US" sz="4000" dirty="0">
                <a:latin typeface="Arial" panose="020B0604020202020204" pitchFamily="34" charset="0"/>
                <a:cs typeface="Arial" panose="020B0604020202020204" pitchFamily="34" charset="0"/>
              </a:rPr>
              <a:t>.</a:t>
            </a:r>
          </a:p>
        </p:txBody>
      </p:sp>
      <p:pic>
        <p:nvPicPr>
          <p:cNvPr id="17" name="Graphic 16" descr="Lightbulb with solid fill">
            <a:extLst>
              <a:ext uri="{FF2B5EF4-FFF2-40B4-BE49-F238E27FC236}">
                <a16:creationId xmlns:a16="http://schemas.microsoft.com/office/drawing/2014/main" id="{2D144867-4947-4A2D-B5D8-B6E8A7364CC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19800" y="656465"/>
            <a:ext cx="914400" cy="914400"/>
          </a:xfrm>
          <a:prstGeom prst="rect">
            <a:avLst/>
          </a:prstGeom>
        </p:spPr>
      </p:pic>
      <p:sp>
        <p:nvSpPr>
          <p:cNvPr id="14" name="TextBox 10">
            <a:extLst>
              <a:ext uri="{FF2B5EF4-FFF2-40B4-BE49-F238E27FC236}">
                <a16:creationId xmlns:a16="http://schemas.microsoft.com/office/drawing/2014/main" id="{40A75DDF-1A87-4B7A-BB32-E0290F24DA92}"/>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sp>
        <p:nvSpPr>
          <p:cNvPr id="11" name="TextBox 23">
            <a:extLst>
              <a:ext uri="{FF2B5EF4-FFF2-40B4-BE49-F238E27FC236}">
                <a16:creationId xmlns:a16="http://schemas.microsoft.com/office/drawing/2014/main" id="{3171F3A6-384F-4104-99A8-099F1D01D408}"/>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Family Planning Vouchers</a:t>
            </a:r>
          </a:p>
        </p:txBody>
      </p:sp>
      <p:pic>
        <p:nvPicPr>
          <p:cNvPr id="13" name="Picture 12">
            <a:hlinkClick r:id="rId6"/>
            <a:extLst>
              <a:ext uri="{FF2B5EF4-FFF2-40B4-BE49-F238E27FC236}">
                <a16:creationId xmlns:a16="http://schemas.microsoft.com/office/drawing/2014/main" id="{7CC9F7CE-D083-4BF2-BD94-F5FEC6B80380}"/>
              </a:ext>
            </a:extLst>
          </p:cNvPr>
          <p:cNvPicPr>
            <a:picLocks noChangeAspect="1"/>
          </p:cNvPicPr>
          <p:nvPr/>
        </p:nvPicPr>
        <p:blipFill>
          <a:blip r:embed="rId7"/>
          <a:stretch>
            <a:fillRect/>
          </a:stretch>
        </p:blipFill>
        <p:spPr>
          <a:xfrm>
            <a:off x="13934777" y="982136"/>
            <a:ext cx="4023480" cy="4618564"/>
          </a:xfrm>
          <a:prstGeom prst="rect">
            <a:avLst/>
          </a:prstGeom>
        </p:spPr>
      </p:pic>
      <p:pic>
        <p:nvPicPr>
          <p:cNvPr id="15" name="Picture 14">
            <a:hlinkClick r:id="rId8"/>
            <a:extLst>
              <a:ext uri="{FF2B5EF4-FFF2-40B4-BE49-F238E27FC236}">
                <a16:creationId xmlns:a16="http://schemas.microsoft.com/office/drawing/2014/main" id="{65EBD2FE-8D4C-4777-90CB-6A3A2B5E9CD0}"/>
              </a:ext>
            </a:extLst>
          </p:cNvPr>
          <p:cNvPicPr>
            <a:picLocks noChangeAspect="1"/>
          </p:cNvPicPr>
          <p:nvPr/>
        </p:nvPicPr>
        <p:blipFill>
          <a:blip r:embed="rId9"/>
          <a:stretch>
            <a:fillRect/>
          </a:stretch>
        </p:blipFill>
        <p:spPr>
          <a:xfrm>
            <a:off x="9601199" y="4740619"/>
            <a:ext cx="4228987" cy="4034658"/>
          </a:xfrm>
          <a:prstGeom prst="rect">
            <a:avLst/>
          </a:prstGeom>
        </p:spPr>
      </p:pic>
    </p:spTree>
    <p:extLst>
      <p:ext uri="{BB962C8B-B14F-4D97-AF65-F5344CB8AC3E}">
        <p14:creationId xmlns:p14="http://schemas.microsoft.com/office/powerpoint/2010/main" val="4439186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31">
            <a:extLst>
              <a:ext uri="{FF2B5EF4-FFF2-40B4-BE49-F238E27FC236}">
                <a16:creationId xmlns:a16="http://schemas.microsoft.com/office/drawing/2014/main" id="{59C794DE-1683-4E86-9A49-0A1093EB8A54}"/>
              </a:ext>
            </a:extLst>
          </p:cNvPr>
          <p:cNvSpPr/>
          <p:nvPr/>
        </p:nvSpPr>
        <p:spPr>
          <a:xfrm flipV="1">
            <a:off x="-11461" y="-1"/>
            <a:ext cx="18257632" cy="314173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DD5D00"/>
          </a:solidFill>
          <a:ln>
            <a:solidFill>
              <a:srgbClr val="DD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21</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8">
            <a:extLst>
              <a:ext uri="{FF2B5EF4-FFF2-40B4-BE49-F238E27FC236}">
                <a16:creationId xmlns:a16="http://schemas.microsoft.com/office/drawing/2014/main" id="{6B72E052-BCD2-4ECF-8B90-D2A9416F84A9}"/>
              </a:ext>
            </a:extLst>
          </p:cNvPr>
          <p:cNvSpPr txBox="1"/>
          <p:nvPr/>
        </p:nvSpPr>
        <p:spPr>
          <a:xfrm>
            <a:off x="1444071" y="3334345"/>
            <a:ext cx="8385729" cy="4924425"/>
          </a:xfrm>
          <a:prstGeom prst="rect">
            <a:avLst/>
          </a:prstGeom>
        </p:spPr>
        <p:txBody>
          <a:bodyPr wrap="square" lIns="0" tIns="0" rIns="0" bIns="0" rtlCol="0" anchor="t">
            <a:spAutoFit/>
          </a:bodyPr>
          <a:lstStyle/>
          <a:p>
            <a:pPr>
              <a:spcAft>
                <a:spcPts val="2400"/>
              </a:spcAft>
            </a:pPr>
            <a:r>
              <a:rPr lang="en-US" sz="4000" b="1" dirty="0">
                <a:latin typeface="Arial" panose="020B0604020202020204" pitchFamily="34" charset="0"/>
                <a:cs typeface="Arial" panose="020B0604020202020204" pitchFamily="34" charset="0"/>
              </a:rPr>
              <a:t>Reaching intended Beneficiaries</a:t>
            </a:r>
          </a:p>
          <a:p>
            <a:pPr marL="571500" indent="-571500">
              <a:spcAft>
                <a:spcPts val="2400"/>
              </a:spcAft>
              <a:buFont typeface="Arial" panose="020B0604020202020204" pitchFamily="34" charset="0"/>
              <a:buChar char="•"/>
            </a:pPr>
            <a:r>
              <a:rPr lang="en-US" sz="4000" dirty="0">
                <a:latin typeface="Arial" panose="020B0604020202020204" pitchFamily="34" charset="0"/>
                <a:cs typeface="Arial" panose="020B0604020202020204" pitchFamily="34" charset="0"/>
              </a:rPr>
              <a:t>Vouchers should be designed using </a:t>
            </a:r>
            <a:r>
              <a:rPr lang="en-US" sz="4000" b="1" dirty="0">
                <a:solidFill>
                  <a:srgbClr val="DD5D00"/>
                </a:solidFill>
                <a:latin typeface="Arial" panose="020B0604020202020204" pitchFamily="34" charset="0"/>
                <a:cs typeface="Arial" panose="020B0604020202020204" pitchFamily="34" charset="0"/>
              </a:rPr>
              <a:t>social and behavior change principles</a:t>
            </a:r>
            <a:r>
              <a:rPr lang="en-US" sz="4000" dirty="0">
                <a:latin typeface="Arial" panose="020B0604020202020204" pitchFamily="34" charset="0"/>
                <a:cs typeface="Arial" panose="020B0604020202020204" pitchFamily="34" charset="0"/>
              </a:rPr>
              <a:t> and best practices.</a:t>
            </a:r>
          </a:p>
          <a:p>
            <a:pPr marL="571500" indent="-571500">
              <a:spcAft>
                <a:spcPts val="2400"/>
              </a:spcAft>
              <a:buFont typeface="Arial" panose="020B0604020202020204" pitchFamily="34" charset="0"/>
              <a:buChar char="•"/>
            </a:pPr>
            <a:r>
              <a:rPr lang="en-US" sz="4000" dirty="0">
                <a:latin typeface="Arial" panose="020B0604020202020204" pitchFamily="34" charset="0"/>
                <a:cs typeface="Arial" panose="020B0604020202020204" pitchFamily="34" charset="0"/>
              </a:rPr>
              <a:t>Consider whether to use </a:t>
            </a:r>
            <a:r>
              <a:rPr lang="en-US" sz="4000" b="1" dirty="0">
                <a:solidFill>
                  <a:srgbClr val="DD5D00"/>
                </a:solidFill>
                <a:latin typeface="Arial" panose="020B0604020202020204" pitchFamily="34" charset="0"/>
                <a:cs typeface="Arial" panose="020B0604020202020204" pitchFamily="34" charset="0"/>
              </a:rPr>
              <a:t>paper vouchers or e-vouchers</a:t>
            </a:r>
            <a:r>
              <a:rPr lang="en-US" sz="4000" dirty="0">
                <a:latin typeface="Arial" panose="020B0604020202020204" pitchFamily="34" charset="0"/>
                <a:cs typeface="Arial" panose="020B0604020202020204" pitchFamily="34" charset="0"/>
              </a:rPr>
              <a:t>.</a:t>
            </a:r>
          </a:p>
        </p:txBody>
      </p:sp>
      <p:pic>
        <p:nvPicPr>
          <p:cNvPr id="17" name="Graphic 16" descr="Lightbulb with solid fill">
            <a:extLst>
              <a:ext uri="{FF2B5EF4-FFF2-40B4-BE49-F238E27FC236}">
                <a16:creationId xmlns:a16="http://schemas.microsoft.com/office/drawing/2014/main" id="{2D144867-4947-4A2D-B5D8-B6E8A7364CC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19800" y="656465"/>
            <a:ext cx="914400" cy="914400"/>
          </a:xfrm>
          <a:prstGeom prst="rect">
            <a:avLst/>
          </a:prstGeom>
        </p:spPr>
      </p:pic>
      <p:sp>
        <p:nvSpPr>
          <p:cNvPr id="14" name="TextBox 10">
            <a:extLst>
              <a:ext uri="{FF2B5EF4-FFF2-40B4-BE49-F238E27FC236}">
                <a16:creationId xmlns:a16="http://schemas.microsoft.com/office/drawing/2014/main" id="{40A75DDF-1A87-4B7A-BB32-E0290F24DA92}"/>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sp>
        <p:nvSpPr>
          <p:cNvPr id="11" name="TextBox 23">
            <a:extLst>
              <a:ext uri="{FF2B5EF4-FFF2-40B4-BE49-F238E27FC236}">
                <a16:creationId xmlns:a16="http://schemas.microsoft.com/office/drawing/2014/main" id="{3171F3A6-384F-4104-99A8-099F1D01D408}"/>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Family Planning Vouchers</a:t>
            </a:r>
          </a:p>
        </p:txBody>
      </p:sp>
      <p:pic>
        <p:nvPicPr>
          <p:cNvPr id="3" name="Picture 2">
            <a:hlinkClick r:id="rId6"/>
            <a:extLst>
              <a:ext uri="{FF2B5EF4-FFF2-40B4-BE49-F238E27FC236}">
                <a16:creationId xmlns:a16="http://schemas.microsoft.com/office/drawing/2014/main" id="{E7E1C18C-4E7E-438F-A8FF-B35200C907A3}"/>
              </a:ext>
            </a:extLst>
          </p:cNvPr>
          <p:cNvPicPr>
            <a:picLocks noChangeAspect="1"/>
          </p:cNvPicPr>
          <p:nvPr/>
        </p:nvPicPr>
        <p:blipFill>
          <a:blip r:embed="rId7"/>
          <a:stretch>
            <a:fillRect/>
          </a:stretch>
        </p:blipFill>
        <p:spPr>
          <a:xfrm>
            <a:off x="13944600" y="1732776"/>
            <a:ext cx="3815462" cy="4127101"/>
          </a:xfrm>
          <a:prstGeom prst="rect">
            <a:avLst/>
          </a:prstGeom>
        </p:spPr>
      </p:pic>
      <p:pic>
        <p:nvPicPr>
          <p:cNvPr id="5" name="Picture 4">
            <a:hlinkClick r:id="rId8"/>
            <a:extLst>
              <a:ext uri="{FF2B5EF4-FFF2-40B4-BE49-F238E27FC236}">
                <a16:creationId xmlns:a16="http://schemas.microsoft.com/office/drawing/2014/main" id="{AEC277EB-F8D2-4873-869C-3568DA2FBDD8}"/>
              </a:ext>
            </a:extLst>
          </p:cNvPr>
          <p:cNvPicPr>
            <a:picLocks noChangeAspect="1"/>
          </p:cNvPicPr>
          <p:nvPr/>
        </p:nvPicPr>
        <p:blipFill>
          <a:blip r:embed="rId9"/>
          <a:stretch>
            <a:fillRect/>
          </a:stretch>
        </p:blipFill>
        <p:spPr>
          <a:xfrm>
            <a:off x="9829800" y="4457700"/>
            <a:ext cx="3815462" cy="4371192"/>
          </a:xfrm>
          <a:prstGeom prst="rect">
            <a:avLst/>
          </a:prstGeom>
        </p:spPr>
      </p:pic>
    </p:spTree>
    <p:extLst>
      <p:ext uri="{BB962C8B-B14F-4D97-AF65-F5344CB8AC3E}">
        <p14:creationId xmlns:p14="http://schemas.microsoft.com/office/powerpoint/2010/main" val="4144979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31">
            <a:extLst>
              <a:ext uri="{FF2B5EF4-FFF2-40B4-BE49-F238E27FC236}">
                <a16:creationId xmlns:a16="http://schemas.microsoft.com/office/drawing/2014/main" id="{59C794DE-1683-4E86-9A49-0A1093EB8A54}"/>
              </a:ext>
            </a:extLst>
          </p:cNvPr>
          <p:cNvSpPr/>
          <p:nvPr/>
        </p:nvSpPr>
        <p:spPr>
          <a:xfrm flipV="1">
            <a:off x="-11461" y="-1"/>
            <a:ext cx="18257632" cy="314173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DD5D00"/>
          </a:solidFill>
          <a:ln>
            <a:solidFill>
              <a:srgbClr val="DD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22</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8">
            <a:extLst>
              <a:ext uri="{FF2B5EF4-FFF2-40B4-BE49-F238E27FC236}">
                <a16:creationId xmlns:a16="http://schemas.microsoft.com/office/drawing/2014/main" id="{6B72E052-BCD2-4ECF-8B90-D2A9416F84A9}"/>
              </a:ext>
            </a:extLst>
          </p:cNvPr>
          <p:cNvSpPr txBox="1"/>
          <p:nvPr/>
        </p:nvSpPr>
        <p:spPr>
          <a:xfrm>
            <a:off x="1444071" y="3334345"/>
            <a:ext cx="8766729" cy="5539978"/>
          </a:xfrm>
          <a:prstGeom prst="rect">
            <a:avLst/>
          </a:prstGeom>
        </p:spPr>
        <p:txBody>
          <a:bodyPr wrap="square" lIns="0" tIns="0" rIns="0" bIns="0" rtlCol="0" anchor="t">
            <a:spAutoFit/>
          </a:bodyPr>
          <a:lstStyle/>
          <a:p>
            <a:pPr>
              <a:spcAft>
                <a:spcPts val="2400"/>
              </a:spcAft>
            </a:pPr>
            <a:r>
              <a:rPr lang="en-US" sz="4000" b="1" dirty="0">
                <a:latin typeface="Arial" panose="020B0604020202020204" pitchFamily="34" charset="0"/>
                <a:cs typeface="Arial" panose="020B0604020202020204" pitchFamily="34" charset="0"/>
              </a:rPr>
              <a:t>Provider Selection and Management</a:t>
            </a:r>
          </a:p>
          <a:p>
            <a:pPr marL="571500" indent="-571500">
              <a:spcAft>
                <a:spcPts val="2400"/>
              </a:spcAft>
              <a:buFont typeface="Arial" panose="020B0604020202020204" pitchFamily="34" charset="0"/>
              <a:buChar char="•"/>
            </a:pPr>
            <a:r>
              <a:rPr lang="en-US" sz="4000" dirty="0">
                <a:latin typeface="Arial" panose="020B0604020202020204" pitchFamily="34" charset="0"/>
                <a:cs typeface="Arial" panose="020B0604020202020204" pitchFamily="34" charset="0"/>
              </a:rPr>
              <a:t>Choose participating health care providers carefully, using a </a:t>
            </a:r>
            <a:r>
              <a:rPr lang="en-US" sz="4000" b="1" dirty="0">
                <a:solidFill>
                  <a:srgbClr val="DD5D00"/>
                </a:solidFill>
                <a:latin typeface="Arial" panose="020B0604020202020204" pitchFamily="34" charset="0"/>
                <a:cs typeface="Arial" panose="020B0604020202020204" pitchFamily="34" charset="0"/>
              </a:rPr>
              <a:t>clear accreditation process</a:t>
            </a:r>
            <a:r>
              <a:rPr lang="en-US" sz="4000" dirty="0">
                <a:latin typeface="Arial" panose="020B0604020202020204" pitchFamily="34" charset="0"/>
                <a:cs typeface="Arial" panose="020B0604020202020204" pitchFamily="34" charset="0"/>
              </a:rPr>
              <a:t>.</a:t>
            </a:r>
          </a:p>
          <a:p>
            <a:pPr marL="571500" indent="-571500">
              <a:spcAft>
                <a:spcPts val="2400"/>
              </a:spcAft>
              <a:buFont typeface="Arial" panose="020B0604020202020204" pitchFamily="34" charset="0"/>
              <a:buChar char="•"/>
            </a:pPr>
            <a:r>
              <a:rPr lang="en-US" sz="4000" dirty="0">
                <a:latin typeface="Arial" panose="020B0604020202020204" pitchFamily="34" charset="0"/>
                <a:cs typeface="Arial" panose="020B0604020202020204" pitchFamily="34" charset="0"/>
              </a:rPr>
              <a:t>Determine </a:t>
            </a:r>
            <a:r>
              <a:rPr lang="en-US" sz="4000" b="1" dirty="0">
                <a:solidFill>
                  <a:srgbClr val="DD5D00"/>
                </a:solidFill>
                <a:latin typeface="Arial" panose="020B0604020202020204" pitchFamily="34" charset="0"/>
                <a:cs typeface="Arial" panose="020B0604020202020204" pitchFamily="34" charset="0"/>
              </a:rPr>
              <a:t>how voucher reimbursements will be used </a:t>
            </a:r>
            <a:r>
              <a:rPr lang="en-US" sz="4000" dirty="0">
                <a:latin typeface="Arial" panose="020B0604020202020204" pitchFamily="34" charset="0"/>
                <a:cs typeface="Arial" panose="020B0604020202020204" pitchFamily="34" charset="0"/>
              </a:rPr>
              <a:t>when working with public-sector providers.</a:t>
            </a:r>
          </a:p>
        </p:txBody>
      </p:sp>
      <p:pic>
        <p:nvPicPr>
          <p:cNvPr id="17" name="Graphic 16" descr="Lightbulb with solid fill">
            <a:extLst>
              <a:ext uri="{FF2B5EF4-FFF2-40B4-BE49-F238E27FC236}">
                <a16:creationId xmlns:a16="http://schemas.microsoft.com/office/drawing/2014/main" id="{2D144867-4947-4A2D-B5D8-B6E8A7364CC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19800" y="656465"/>
            <a:ext cx="914400" cy="914400"/>
          </a:xfrm>
          <a:prstGeom prst="rect">
            <a:avLst/>
          </a:prstGeom>
        </p:spPr>
      </p:pic>
      <p:sp>
        <p:nvSpPr>
          <p:cNvPr id="14" name="TextBox 10">
            <a:extLst>
              <a:ext uri="{FF2B5EF4-FFF2-40B4-BE49-F238E27FC236}">
                <a16:creationId xmlns:a16="http://schemas.microsoft.com/office/drawing/2014/main" id="{40A75DDF-1A87-4B7A-BB32-E0290F24DA92}"/>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sp>
        <p:nvSpPr>
          <p:cNvPr id="11" name="TextBox 23">
            <a:extLst>
              <a:ext uri="{FF2B5EF4-FFF2-40B4-BE49-F238E27FC236}">
                <a16:creationId xmlns:a16="http://schemas.microsoft.com/office/drawing/2014/main" id="{3171F3A6-384F-4104-99A8-099F1D01D408}"/>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Family Planning Vouchers</a:t>
            </a:r>
          </a:p>
        </p:txBody>
      </p:sp>
      <p:pic>
        <p:nvPicPr>
          <p:cNvPr id="3" name="Picture 2">
            <a:hlinkClick r:id="rId6"/>
            <a:extLst>
              <a:ext uri="{FF2B5EF4-FFF2-40B4-BE49-F238E27FC236}">
                <a16:creationId xmlns:a16="http://schemas.microsoft.com/office/drawing/2014/main" id="{CAC7D9B4-4400-4917-889B-5BF17B8E5B63}"/>
              </a:ext>
            </a:extLst>
          </p:cNvPr>
          <p:cNvPicPr>
            <a:picLocks noChangeAspect="1"/>
          </p:cNvPicPr>
          <p:nvPr/>
        </p:nvPicPr>
        <p:blipFill>
          <a:blip r:embed="rId7"/>
          <a:stretch>
            <a:fillRect/>
          </a:stretch>
        </p:blipFill>
        <p:spPr>
          <a:xfrm>
            <a:off x="14321638" y="1856676"/>
            <a:ext cx="3513124" cy="3939881"/>
          </a:xfrm>
          <a:prstGeom prst="rect">
            <a:avLst/>
          </a:prstGeom>
        </p:spPr>
      </p:pic>
      <p:pic>
        <p:nvPicPr>
          <p:cNvPr id="5" name="Picture 4">
            <a:hlinkClick r:id="rId8"/>
            <a:extLst>
              <a:ext uri="{FF2B5EF4-FFF2-40B4-BE49-F238E27FC236}">
                <a16:creationId xmlns:a16="http://schemas.microsoft.com/office/drawing/2014/main" id="{5E62267E-513D-4291-AA75-9EE756D6B26C}"/>
              </a:ext>
            </a:extLst>
          </p:cNvPr>
          <p:cNvPicPr>
            <a:picLocks noChangeAspect="1"/>
          </p:cNvPicPr>
          <p:nvPr/>
        </p:nvPicPr>
        <p:blipFill>
          <a:blip r:embed="rId9"/>
          <a:stretch>
            <a:fillRect/>
          </a:stretch>
        </p:blipFill>
        <p:spPr>
          <a:xfrm>
            <a:off x="10206789" y="5143500"/>
            <a:ext cx="3971603" cy="3824185"/>
          </a:xfrm>
          <a:prstGeom prst="rect">
            <a:avLst/>
          </a:prstGeom>
        </p:spPr>
      </p:pic>
    </p:spTree>
    <p:extLst>
      <p:ext uri="{BB962C8B-B14F-4D97-AF65-F5344CB8AC3E}">
        <p14:creationId xmlns:p14="http://schemas.microsoft.com/office/powerpoint/2010/main" val="6497437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31">
            <a:extLst>
              <a:ext uri="{FF2B5EF4-FFF2-40B4-BE49-F238E27FC236}">
                <a16:creationId xmlns:a16="http://schemas.microsoft.com/office/drawing/2014/main" id="{59C794DE-1683-4E86-9A49-0A1093EB8A54}"/>
              </a:ext>
            </a:extLst>
          </p:cNvPr>
          <p:cNvSpPr/>
          <p:nvPr/>
        </p:nvSpPr>
        <p:spPr>
          <a:xfrm flipV="1">
            <a:off x="-11461" y="-1"/>
            <a:ext cx="18257632" cy="314173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DD5D00"/>
          </a:solidFill>
          <a:ln>
            <a:solidFill>
              <a:srgbClr val="DD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23</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8">
            <a:extLst>
              <a:ext uri="{FF2B5EF4-FFF2-40B4-BE49-F238E27FC236}">
                <a16:creationId xmlns:a16="http://schemas.microsoft.com/office/drawing/2014/main" id="{6B72E052-BCD2-4ECF-8B90-D2A9416F84A9}"/>
              </a:ext>
            </a:extLst>
          </p:cNvPr>
          <p:cNvSpPr txBox="1"/>
          <p:nvPr/>
        </p:nvSpPr>
        <p:spPr>
          <a:xfrm>
            <a:off x="1444071" y="3334345"/>
            <a:ext cx="7699929" cy="3693319"/>
          </a:xfrm>
          <a:prstGeom prst="rect">
            <a:avLst/>
          </a:prstGeom>
        </p:spPr>
        <p:txBody>
          <a:bodyPr wrap="square" lIns="0" tIns="0" rIns="0" bIns="0" rtlCol="0" anchor="t">
            <a:spAutoFit/>
          </a:bodyPr>
          <a:lstStyle/>
          <a:p>
            <a:pPr>
              <a:spcAft>
                <a:spcPts val="2400"/>
              </a:spcAft>
            </a:pPr>
            <a:r>
              <a:rPr lang="en-US" sz="4000" b="1" dirty="0">
                <a:latin typeface="Arial" panose="020B0604020202020204" pitchFamily="34" charset="0"/>
                <a:cs typeface="Arial" panose="020B0604020202020204" pitchFamily="34" charset="0"/>
              </a:rPr>
              <a:t>Voucher Service Package</a:t>
            </a:r>
          </a:p>
          <a:p>
            <a:pPr marL="571500" indent="-571500">
              <a:spcAft>
                <a:spcPts val="2400"/>
              </a:spcAft>
              <a:buFont typeface="Arial" panose="020B0604020202020204" pitchFamily="34" charset="0"/>
              <a:buChar char="•"/>
            </a:pPr>
            <a:r>
              <a:rPr lang="en-US" sz="4000" dirty="0">
                <a:latin typeface="Arial" panose="020B0604020202020204" pitchFamily="34" charset="0"/>
                <a:cs typeface="Arial" panose="020B0604020202020204" pitchFamily="34" charset="0"/>
              </a:rPr>
              <a:t>Offer a service package that is </a:t>
            </a:r>
            <a:r>
              <a:rPr lang="en-US" sz="4000" b="1" dirty="0">
                <a:solidFill>
                  <a:srgbClr val="DD5D00"/>
                </a:solidFill>
                <a:latin typeface="Arial" panose="020B0604020202020204" pitchFamily="34" charset="0"/>
                <a:cs typeface="Arial" panose="020B0604020202020204" pitchFamily="34" charset="0"/>
              </a:rPr>
              <a:t>responsive to client demand</a:t>
            </a:r>
            <a:r>
              <a:rPr lang="en-US" sz="4000" dirty="0">
                <a:latin typeface="Arial" panose="020B0604020202020204" pitchFamily="34" charset="0"/>
                <a:cs typeface="Arial" panose="020B0604020202020204" pitchFamily="34" charset="0"/>
              </a:rPr>
              <a:t>.</a:t>
            </a:r>
          </a:p>
          <a:p>
            <a:pPr marL="571500" indent="-571500">
              <a:spcAft>
                <a:spcPts val="2400"/>
              </a:spcAft>
              <a:buFont typeface="Arial" panose="020B0604020202020204" pitchFamily="34" charset="0"/>
              <a:buChar char="•"/>
            </a:pPr>
            <a:r>
              <a:rPr lang="en-US" sz="4000" dirty="0">
                <a:latin typeface="Arial" panose="020B0604020202020204" pitchFamily="34" charset="0"/>
                <a:cs typeface="Arial" panose="020B0604020202020204" pitchFamily="34" charset="0"/>
              </a:rPr>
              <a:t>Include </a:t>
            </a:r>
            <a:r>
              <a:rPr lang="en-US" sz="4000" b="1" dirty="0">
                <a:solidFill>
                  <a:srgbClr val="DD5D00"/>
                </a:solidFill>
                <a:latin typeface="Arial" panose="020B0604020202020204" pitchFamily="34" charset="0"/>
                <a:cs typeface="Arial" panose="020B0604020202020204" pitchFamily="34" charset="0"/>
              </a:rPr>
              <a:t>safeguards </a:t>
            </a:r>
            <a:r>
              <a:rPr lang="en-US" sz="4000" dirty="0">
                <a:latin typeface="Arial" panose="020B0604020202020204" pitchFamily="34" charset="0"/>
                <a:cs typeface="Arial" panose="020B0604020202020204" pitchFamily="34" charset="0"/>
              </a:rPr>
              <a:t>to ensure voluntary, contraceptive choice.</a:t>
            </a:r>
          </a:p>
        </p:txBody>
      </p:sp>
      <p:pic>
        <p:nvPicPr>
          <p:cNvPr id="17" name="Graphic 16" descr="Lightbulb with solid fill">
            <a:extLst>
              <a:ext uri="{FF2B5EF4-FFF2-40B4-BE49-F238E27FC236}">
                <a16:creationId xmlns:a16="http://schemas.microsoft.com/office/drawing/2014/main" id="{2D144867-4947-4A2D-B5D8-B6E8A7364CC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19800" y="656465"/>
            <a:ext cx="914400" cy="914400"/>
          </a:xfrm>
          <a:prstGeom prst="rect">
            <a:avLst/>
          </a:prstGeom>
        </p:spPr>
      </p:pic>
      <p:sp>
        <p:nvSpPr>
          <p:cNvPr id="14" name="TextBox 10">
            <a:extLst>
              <a:ext uri="{FF2B5EF4-FFF2-40B4-BE49-F238E27FC236}">
                <a16:creationId xmlns:a16="http://schemas.microsoft.com/office/drawing/2014/main" id="{40A75DDF-1A87-4B7A-BB32-E0290F24DA92}"/>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sp>
        <p:nvSpPr>
          <p:cNvPr id="11" name="TextBox 23">
            <a:extLst>
              <a:ext uri="{FF2B5EF4-FFF2-40B4-BE49-F238E27FC236}">
                <a16:creationId xmlns:a16="http://schemas.microsoft.com/office/drawing/2014/main" id="{3171F3A6-384F-4104-99A8-099F1D01D408}"/>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Family Planning Vouchers</a:t>
            </a:r>
          </a:p>
        </p:txBody>
      </p:sp>
      <p:pic>
        <p:nvPicPr>
          <p:cNvPr id="13" name="Picture 12">
            <a:hlinkClick r:id="rId6"/>
            <a:extLst>
              <a:ext uri="{FF2B5EF4-FFF2-40B4-BE49-F238E27FC236}">
                <a16:creationId xmlns:a16="http://schemas.microsoft.com/office/drawing/2014/main" id="{75E17F88-B713-4688-9A71-35B05C120329}"/>
              </a:ext>
            </a:extLst>
          </p:cNvPr>
          <p:cNvPicPr>
            <a:picLocks noChangeAspect="1"/>
          </p:cNvPicPr>
          <p:nvPr/>
        </p:nvPicPr>
        <p:blipFill>
          <a:blip r:embed="rId7"/>
          <a:stretch>
            <a:fillRect/>
          </a:stretch>
        </p:blipFill>
        <p:spPr>
          <a:xfrm>
            <a:off x="9601200" y="4447078"/>
            <a:ext cx="4150339" cy="4453350"/>
          </a:xfrm>
          <a:prstGeom prst="rect">
            <a:avLst/>
          </a:prstGeom>
        </p:spPr>
      </p:pic>
      <p:pic>
        <p:nvPicPr>
          <p:cNvPr id="3" name="Picture 2">
            <a:hlinkClick r:id="rId8"/>
            <a:extLst>
              <a:ext uri="{FF2B5EF4-FFF2-40B4-BE49-F238E27FC236}">
                <a16:creationId xmlns:a16="http://schemas.microsoft.com/office/drawing/2014/main" id="{7B16D083-B87A-41A2-B1FB-A7574847221E}"/>
              </a:ext>
            </a:extLst>
          </p:cNvPr>
          <p:cNvPicPr>
            <a:picLocks noChangeAspect="1"/>
          </p:cNvPicPr>
          <p:nvPr/>
        </p:nvPicPr>
        <p:blipFill>
          <a:blip r:embed="rId9"/>
          <a:stretch>
            <a:fillRect/>
          </a:stretch>
        </p:blipFill>
        <p:spPr>
          <a:xfrm>
            <a:off x="14001022" y="2033752"/>
            <a:ext cx="3870714" cy="4412783"/>
          </a:xfrm>
          <a:prstGeom prst="rect">
            <a:avLst/>
          </a:prstGeom>
        </p:spPr>
      </p:pic>
    </p:spTree>
    <p:extLst>
      <p:ext uri="{BB962C8B-B14F-4D97-AF65-F5344CB8AC3E}">
        <p14:creationId xmlns:p14="http://schemas.microsoft.com/office/powerpoint/2010/main" val="39310903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31">
            <a:extLst>
              <a:ext uri="{FF2B5EF4-FFF2-40B4-BE49-F238E27FC236}">
                <a16:creationId xmlns:a16="http://schemas.microsoft.com/office/drawing/2014/main" id="{59C794DE-1683-4E86-9A49-0A1093EB8A54}"/>
              </a:ext>
            </a:extLst>
          </p:cNvPr>
          <p:cNvSpPr/>
          <p:nvPr/>
        </p:nvSpPr>
        <p:spPr>
          <a:xfrm flipV="1">
            <a:off x="-11461" y="-1"/>
            <a:ext cx="18257632" cy="314173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DD5D00"/>
          </a:solidFill>
          <a:ln>
            <a:solidFill>
              <a:srgbClr val="DD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24</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TextBox 8">
            <a:extLst>
              <a:ext uri="{FF2B5EF4-FFF2-40B4-BE49-F238E27FC236}">
                <a16:creationId xmlns:a16="http://schemas.microsoft.com/office/drawing/2014/main" id="{6B72E052-BCD2-4ECF-8B90-D2A9416F84A9}"/>
              </a:ext>
            </a:extLst>
          </p:cNvPr>
          <p:cNvSpPr txBox="1"/>
          <p:nvPr/>
        </p:nvSpPr>
        <p:spPr>
          <a:xfrm>
            <a:off x="1444071" y="3334345"/>
            <a:ext cx="14634129" cy="3077766"/>
          </a:xfrm>
          <a:prstGeom prst="rect">
            <a:avLst/>
          </a:prstGeom>
        </p:spPr>
        <p:txBody>
          <a:bodyPr wrap="square" lIns="0" tIns="0" rIns="0" bIns="0" rtlCol="0" anchor="t">
            <a:spAutoFit/>
          </a:bodyPr>
          <a:lstStyle/>
          <a:p>
            <a:pPr>
              <a:spcAft>
                <a:spcPts val="2400"/>
              </a:spcAft>
            </a:pPr>
            <a:r>
              <a:rPr lang="en-US" sz="4000" b="1" dirty="0">
                <a:latin typeface="Arial" panose="020B0604020202020204" pitchFamily="34" charset="0"/>
                <a:cs typeface="Arial" panose="020B0604020202020204" pitchFamily="34" charset="0"/>
              </a:rPr>
              <a:t>Voucher System Management</a:t>
            </a:r>
          </a:p>
          <a:p>
            <a:pPr marL="571500" indent="-571500">
              <a:spcAft>
                <a:spcPts val="2400"/>
              </a:spcAft>
              <a:buFont typeface="Arial" panose="020B0604020202020204" pitchFamily="34" charset="0"/>
              <a:buChar char="•"/>
            </a:pPr>
            <a:r>
              <a:rPr lang="en-US" sz="4000" dirty="0">
                <a:latin typeface="Arial" panose="020B0604020202020204" pitchFamily="34" charset="0"/>
                <a:cs typeface="Arial" panose="020B0604020202020204" pitchFamily="34" charset="0"/>
              </a:rPr>
              <a:t>Careful attention should be given to </a:t>
            </a:r>
            <a:r>
              <a:rPr lang="en-US" sz="4000" b="1" dirty="0">
                <a:solidFill>
                  <a:srgbClr val="DD5D00"/>
                </a:solidFill>
                <a:latin typeface="Arial" panose="020B0604020202020204" pitchFamily="34" charset="0"/>
                <a:cs typeface="Arial" panose="020B0604020202020204" pitchFamily="34" charset="0"/>
              </a:rPr>
              <a:t>estimating the cost of managing and implementing </a:t>
            </a:r>
            <a:r>
              <a:rPr lang="en-US" sz="4000" dirty="0">
                <a:latin typeface="Arial" panose="020B0604020202020204" pitchFamily="34" charset="0"/>
                <a:cs typeface="Arial" panose="020B0604020202020204" pitchFamily="34" charset="0"/>
              </a:rPr>
              <a:t>a voucher program.</a:t>
            </a:r>
          </a:p>
          <a:p>
            <a:pPr marL="571500" indent="-571500">
              <a:spcAft>
                <a:spcPts val="2400"/>
              </a:spcAft>
              <a:buFont typeface="Arial" panose="020B0604020202020204" pitchFamily="34" charset="0"/>
              <a:buChar char="•"/>
            </a:pPr>
            <a:r>
              <a:rPr lang="en-US" sz="4000" dirty="0">
                <a:latin typeface="Arial" panose="020B0604020202020204" pitchFamily="34" charset="0"/>
                <a:cs typeface="Arial" panose="020B0604020202020204" pitchFamily="34" charset="0"/>
              </a:rPr>
              <a:t>Design programs to </a:t>
            </a:r>
            <a:r>
              <a:rPr lang="en-US" sz="4000" b="1" dirty="0">
                <a:solidFill>
                  <a:srgbClr val="DD5D00"/>
                </a:solidFill>
                <a:latin typeface="Arial" panose="020B0604020202020204" pitchFamily="34" charset="0"/>
                <a:cs typeface="Arial" panose="020B0604020202020204" pitchFamily="34" charset="0"/>
              </a:rPr>
              <a:t>promote accountability</a:t>
            </a:r>
            <a:r>
              <a:rPr lang="en-US" sz="4000" dirty="0">
                <a:latin typeface="Arial" panose="020B0604020202020204" pitchFamily="34" charset="0"/>
                <a:cs typeface="Arial" panose="020B0604020202020204" pitchFamily="34" charset="0"/>
              </a:rPr>
              <a:t>.</a:t>
            </a:r>
          </a:p>
        </p:txBody>
      </p:sp>
      <p:pic>
        <p:nvPicPr>
          <p:cNvPr id="17" name="Graphic 16" descr="Lightbulb with solid fill">
            <a:extLst>
              <a:ext uri="{FF2B5EF4-FFF2-40B4-BE49-F238E27FC236}">
                <a16:creationId xmlns:a16="http://schemas.microsoft.com/office/drawing/2014/main" id="{2D144867-4947-4A2D-B5D8-B6E8A7364CC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19800" y="656465"/>
            <a:ext cx="914400" cy="914400"/>
          </a:xfrm>
          <a:prstGeom prst="rect">
            <a:avLst/>
          </a:prstGeom>
        </p:spPr>
      </p:pic>
      <p:sp>
        <p:nvSpPr>
          <p:cNvPr id="14" name="TextBox 10">
            <a:extLst>
              <a:ext uri="{FF2B5EF4-FFF2-40B4-BE49-F238E27FC236}">
                <a16:creationId xmlns:a16="http://schemas.microsoft.com/office/drawing/2014/main" id="{40A75DDF-1A87-4B7A-BB32-E0290F24DA92}"/>
              </a:ext>
            </a:extLst>
          </p:cNvPr>
          <p:cNvSpPr txBox="1"/>
          <p:nvPr/>
        </p:nvSpPr>
        <p:spPr>
          <a:xfrm>
            <a:off x="914401" y="562923"/>
            <a:ext cx="5715000"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Implementation Tips</a:t>
            </a:r>
          </a:p>
        </p:txBody>
      </p:sp>
      <p:sp>
        <p:nvSpPr>
          <p:cNvPr id="11" name="TextBox 23">
            <a:extLst>
              <a:ext uri="{FF2B5EF4-FFF2-40B4-BE49-F238E27FC236}">
                <a16:creationId xmlns:a16="http://schemas.microsoft.com/office/drawing/2014/main" id="{3171F3A6-384F-4104-99A8-099F1D01D408}"/>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Family Planning Vouchers</a:t>
            </a:r>
          </a:p>
        </p:txBody>
      </p:sp>
    </p:spTree>
    <p:extLst>
      <p:ext uri="{BB962C8B-B14F-4D97-AF65-F5344CB8AC3E}">
        <p14:creationId xmlns:p14="http://schemas.microsoft.com/office/powerpoint/2010/main" val="15349878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Isosceles Triangle 31">
            <a:extLst>
              <a:ext uri="{FF2B5EF4-FFF2-40B4-BE49-F238E27FC236}">
                <a16:creationId xmlns:a16="http://schemas.microsoft.com/office/drawing/2014/main" id="{E6CB7545-5553-42E1-BF97-77A5E279F39E}"/>
              </a:ext>
            </a:extLst>
          </p:cNvPr>
          <p:cNvSpPr/>
          <p:nvPr/>
        </p:nvSpPr>
        <p:spPr>
          <a:xfrm flipV="1">
            <a:off x="-11461" y="-1"/>
            <a:ext cx="18257632" cy="314173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DD5D00"/>
          </a:solidFill>
          <a:ln>
            <a:solidFill>
              <a:srgbClr val="DD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4" name="TextBox 24"/>
          <p:cNvSpPr txBox="1"/>
          <p:nvPr/>
        </p:nvSpPr>
        <p:spPr>
          <a:xfrm>
            <a:off x="784921" y="9358938"/>
            <a:ext cx="487558" cy="327718"/>
          </a:xfrm>
          <a:prstGeom prst="rect">
            <a:avLst/>
          </a:prstGeom>
        </p:spPr>
        <p:txBody>
          <a:bodyPr lIns="0" tIns="0" rIns="0" bIns="0" rtlCol="0" anchor="t">
            <a:spAutoFit/>
          </a:bodyPr>
          <a:lstStyle/>
          <a:p>
            <a:pPr marL="0" lvl="0" indent="0" algn="l">
              <a:lnSpc>
                <a:spcPts val="2800"/>
              </a:lnSpc>
              <a:spcBef>
                <a:spcPct val="0"/>
              </a:spcBef>
            </a:pPr>
            <a:r>
              <a:rPr lang="en-US" sz="2000" b="1" spc="40">
                <a:solidFill>
                  <a:srgbClr val="FFFFFF"/>
                </a:solidFill>
                <a:latin typeface="Arial" panose="020B0604020202020204" pitchFamily="34" charset="0"/>
                <a:cs typeface="Arial" panose="020B0604020202020204" pitchFamily="34" charset="0"/>
              </a:rPr>
              <a:t>05</a:t>
            </a:r>
          </a:p>
        </p:txBody>
      </p:sp>
      <p:grpSp>
        <p:nvGrpSpPr>
          <p:cNvPr id="45" name="Group 44">
            <a:extLst>
              <a:ext uri="{FF2B5EF4-FFF2-40B4-BE49-F238E27FC236}">
                <a16:creationId xmlns:a16="http://schemas.microsoft.com/office/drawing/2014/main" id="{93DDC5C8-4833-44E5-AFBD-AAEE732FCF02}"/>
              </a:ext>
            </a:extLst>
          </p:cNvPr>
          <p:cNvGrpSpPr/>
          <p:nvPr/>
        </p:nvGrpSpPr>
        <p:grpSpPr>
          <a:xfrm>
            <a:off x="1752600" y="9182100"/>
            <a:ext cx="14325600" cy="833948"/>
            <a:chOff x="1752600" y="9182100"/>
            <a:chExt cx="14325600" cy="833948"/>
          </a:xfrm>
        </p:grpSpPr>
        <p:pic>
          <p:nvPicPr>
            <p:cNvPr id="46" name="Picture 22">
              <a:extLst>
                <a:ext uri="{FF2B5EF4-FFF2-40B4-BE49-F238E27FC236}">
                  <a16:creationId xmlns:a16="http://schemas.microsoft.com/office/drawing/2014/main" id="{F7499B89-D856-4142-A894-88C5F7323072}"/>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8" name="TextBox 27">
              <a:extLst>
                <a:ext uri="{FF2B5EF4-FFF2-40B4-BE49-F238E27FC236}">
                  <a16:creationId xmlns:a16="http://schemas.microsoft.com/office/drawing/2014/main" id="{D4C841E2-AFA4-48CF-A6A6-5A891A150143}"/>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25</a:t>
              </a:r>
            </a:p>
          </p:txBody>
        </p:sp>
        <p:cxnSp>
          <p:nvCxnSpPr>
            <p:cNvPr id="49" name="Straight Connector 48">
              <a:extLst>
                <a:ext uri="{FF2B5EF4-FFF2-40B4-BE49-F238E27FC236}">
                  <a16:creationId xmlns:a16="http://schemas.microsoft.com/office/drawing/2014/main" id="{5466EFBA-DD37-4132-84FE-93D41F50C963}"/>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 name="Group 3">
            <a:extLst>
              <a:ext uri="{FF2B5EF4-FFF2-40B4-BE49-F238E27FC236}">
                <a16:creationId xmlns:a16="http://schemas.microsoft.com/office/drawing/2014/main" id="{4FDDC292-B279-4095-AEE0-9F915B29C582}"/>
              </a:ext>
            </a:extLst>
          </p:cNvPr>
          <p:cNvGrpSpPr/>
          <p:nvPr/>
        </p:nvGrpSpPr>
        <p:grpSpPr>
          <a:xfrm>
            <a:off x="4947423" y="6761902"/>
            <a:ext cx="4325617" cy="2032593"/>
            <a:chOff x="6717623" y="4672560"/>
            <a:chExt cx="4240094" cy="4862750"/>
          </a:xfrm>
        </p:grpSpPr>
        <p:sp>
          <p:nvSpPr>
            <p:cNvPr id="29" name="AutoShape 2">
              <a:extLst>
                <a:ext uri="{FF2B5EF4-FFF2-40B4-BE49-F238E27FC236}">
                  <a16:creationId xmlns:a16="http://schemas.microsoft.com/office/drawing/2014/main" id="{71DB51EC-656F-41EC-BE7A-7BB9A76240EE}"/>
                </a:ext>
              </a:extLst>
            </p:cNvPr>
            <p:cNvSpPr/>
            <p:nvPr/>
          </p:nvSpPr>
          <p:spPr>
            <a:xfrm>
              <a:off x="6717623" y="4672560"/>
              <a:ext cx="4240094" cy="4862750"/>
            </a:xfrm>
            <a:prstGeom prst="rect">
              <a:avLst/>
            </a:prstGeom>
            <a:solidFill>
              <a:srgbClr val="F4F4F4"/>
            </a:solidFill>
          </p:spPr>
          <p:txBody>
            <a:bodyPr/>
            <a:lstStyle/>
            <a:p>
              <a:endParaRPr lang="en-US" dirty="0"/>
            </a:p>
          </p:txBody>
        </p:sp>
        <p:sp>
          <p:nvSpPr>
            <p:cNvPr id="38" name="TextBox 8">
              <a:extLst>
                <a:ext uri="{FF2B5EF4-FFF2-40B4-BE49-F238E27FC236}">
                  <a16:creationId xmlns:a16="http://schemas.microsoft.com/office/drawing/2014/main" id="{EE69D0FC-B7E5-48D2-8F10-BC110566B73E}"/>
                </a:ext>
              </a:extLst>
            </p:cNvPr>
            <p:cNvSpPr txBox="1"/>
            <p:nvPr/>
          </p:nvSpPr>
          <p:spPr>
            <a:xfrm>
              <a:off x="7265262" y="5239219"/>
              <a:ext cx="3207474" cy="3734067"/>
            </a:xfrm>
            <a:prstGeom prst="rect">
              <a:avLst/>
            </a:prstGeom>
          </p:spPr>
          <p:txBody>
            <a:bodyPr wrap="square" lIns="0" tIns="0" rIns="0" bIns="0" rtlCol="0" anchor="t">
              <a:spAutoFit/>
            </a:bodyPr>
            <a:lstStyle/>
            <a:p>
              <a:pPr marL="0" lvl="0" indent="0" algn="ctr">
                <a:lnSpc>
                  <a:spcPts val="3079"/>
                </a:lnSpc>
                <a:spcBef>
                  <a:spcPct val="0"/>
                </a:spcBef>
              </a:pPr>
              <a:r>
                <a:rPr lang="en-US" sz="2400" b="1" i="0" u="none" strike="noStrike" baseline="0" dirty="0">
                  <a:solidFill>
                    <a:srgbClr val="DD5D0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E-Vouchers for Family Planning: Advantages, Challenges, and Trends</a:t>
              </a:r>
              <a:endParaRPr lang="en-US" sz="2400" b="1" u="sng" dirty="0">
                <a:solidFill>
                  <a:srgbClr val="DD5D00"/>
                </a:solidFill>
                <a:latin typeface="Arial" panose="020B0604020202020204" pitchFamily="34" charset="0"/>
                <a:cs typeface="Arial" panose="020B0604020202020204" pitchFamily="34" charset="0"/>
              </a:endParaRPr>
            </a:p>
          </p:txBody>
        </p:sp>
      </p:grpSp>
      <p:grpSp>
        <p:nvGrpSpPr>
          <p:cNvPr id="6" name="Group 5">
            <a:extLst>
              <a:ext uri="{FF2B5EF4-FFF2-40B4-BE49-F238E27FC236}">
                <a16:creationId xmlns:a16="http://schemas.microsoft.com/office/drawing/2014/main" id="{5669E45E-F5E9-47E1-B117-C863D173917F}"/>
              </a:ext>
            </a:extLst>
          </p:cNvPr>
          <p:cNvGrpSpPr/>
          <p:nvPr/>
        </p:nvGrpSpPr>
        <p:grpSpPr>
          <a:xfrm>
            <a:off x="9890403" y="6761902"/>
            <a:ext cx="3581399" cy="2032592"/>
            <a:chOff x="9803437" y="4889187"/>
            <a:chExt cx="3477656" cy="3672625"/>
          </a:xfrm>
        </p:grpSpPr>
        <p:sp>
          <p:nvSpPr>
            <p:cNvPr id="50" name="AutoShape 2">
              <a:extLst>
                <a:ext uri="{FF2B5EF4-FFF2-40B4-BE49-F238E27FC236}">
                  <a16:creationId xmlns:a16="http://schemas.microsoft.com/office/drawing/2014/main" id="{91888C44-BCB4-4414-8274-65AD02B76C27}"/>
                </a:ext>
              </a:extLst>
            </p:cNvPr>
            <p:cNvSpPr/>
            <p:nvPr/>
          </p:nvSpPr>
          <p:spPr>
            <a:xfrm>
              <a:off x="9803437" y="4889187"/>
              <a:ext cx="3477656" cy="3672625"/>
            </a:xfrm>
            <a:prstGeom prst="rect">
              <a:avLst/>
            </a:prstGeom>
            <a:solidFill>
              <a:srgbClr val="F4F4F4"/>
            </a:solidFill>
          </p:spPr>
          <p:txBody>
            <a:bodyPr/>
            <a:lstStyle/>
            <a:p>
              <a:endParaRPr lang="en-US" dirty="0"/>
            </a:p>
          </p:txBody>
        </p:sp>
        <p:sp>
          <p:nvSpPr>
            <p:cNvPr id="36" name="TextBox 8">
              <a:extLst>
                <a:ext uri="{FF2B5EF4-FFF2-40B4-BE49-F238E27FC236}">
                  <a16:creationId xmlns:a16="http://schemas.microsoft.com/office/drawing/2014/main" id="{1272B05A-29A6-49EE-9B31-CB1A679AE3D9}"/>
                </a:ext>
              </a:extLst>
            </p:cNvPr>
            <p:cNvSpPr txBox="1"/>
            <p:nvPr/>
          </p:nvSpPr>
          <p:spPr>
            <a:xfrm>
              <a:off x="10216029" y="5278728"/>
              <a:ext cx="2652470" cy="2820181"/>
            </a:xfrm>
            <a:prstGeom prst="rect">
              <a:avLst/>
            </a:prstGeom>
          </p:spPr>
          <p:txBody>
            <a:bodyPr wrap="square" lIns="0" tIns="0" rIns="0" bIns="0" rtlCol="0" anchor="t">
              <a:spAutoFit/>
            </a:bodyPr>
            <a:lstStyle/>
            <a:p>
              <a:pPr marL="0" lvl="0" indent="0" algn="ctr">
                <a:lnSpc>
                  <a:spcPts val="3079"/>
                </a:lnSpc>
                <a:spcBef>
                  <a:spcPct val="0"/>
                </a:spcBef>
              </a:pPr>
              <a:r>
                <a:rPr lang="en-US" sz="2400" b="1" dirty="0">
                  <a:solidFill>
                    <a:srgbClr val="DD5D00"/>
                  </a:solidFill>
                  <a:latin typeface="Arial" panose="020B0604020202020204" pitchFamily="34" charset="0"/>
                  <a:cs typeface="Arial" panose="020B0604020202020204" pitchFamily="34" charset="0"/>
                  <a:hlinkClick r:id="rId5">
                    <a:extLst>
                      <a:ext uri="{A12FA001-AC4F-418D-AE19-62706E023703}">
                        <ahyp:hlinkClr xmlns:ahyp="http://schemas.microsoft.com/office/drawing/2018/hyperlinkcolor" val="tx"/>
                      </a:ext>
                    </a:extLst>
                  </a:hlinkClick>
                </a:rPr>
                <a:t>Reproductive Health Vouchers: From Promise to Practice</a:t>
              </a:r>
              <a:endParaRPr lang="en-US" sz="2400" b="1" u="sng" dirty="0">
                <a:solidFill>
                  <a:srgbClr val="DD5D00"/>
                </a:solidFill>
                <a:latin typeface="Arial" panose="020B0604020202020204" pitchFamily="34" charset="0"/>
                <a:cs typeface="Arial" panose="020B0604020202020204" pitchFamily="34" charset="0"/>
              </a:endParaRPr>
            </a:p>
          </p:txBody>
        </p:sp>
      </p:grpSp>
      <p:sp>
        <p:nvSpPr>
          <p:cNvPr id="25" name="TextBox 10">
            <a:extLst>
              <a:ext uri="{FF2B5EF4-FFF2-40B4-BE49-F238E27FC236}">
                <a16:creationId xmlns:a16="http://schemas.microsoft.com/office/drawing/2014/main" id="{2134279C-CC1B-442B-8EFE-CB47D5604024}"/>
              </a:ext>
            </a:extLst>
          </p:cNvPr>
          <p:cNvSpPr txBox="1"/>
          <p:nvPr/>
        </p:nvSpPr>
        <p:spPr>
          <a:xfrm>
            <a:off x="612797" y="726206"/>
            <a:ext cx="14930263" cy="771109"/>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Tools &amp; Resources</a:t>
            </a:r>
          </a:p>
        </p:txBody>
      </p:sp>
      <p:pic>
        <p:nvPicPr>
          <p:cNvPr id="3" name="Graphic 2" descr="Wrench outline">
            <a:extLst>
              <a:ext uri="{FF2B5EF4-FFF2-40B4-BE49-F238E27FC236}">
                <a16:creationId xmlns:a16="http://schemas.microsoft.com/office/drawing/2014/main" id="{2A3B83E1-6730-4A48-9DBB-6720856F388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477000" y="776716"/>
            <a:ext cx="914400" cy="914400"/>
          </a:xfrm>
          <a:prstGeom prst="rect">
            <a:avLst/>
          </a:prstGeom>
        </p:spPr>
      </p:pic>
      <p:grpSp>
        <p:nvGrpSpPr>
          <p:cNvPr id="5" name="Group 4">
            <a:extLst>
              <a:ext uri="{FF2B5EF4-FFF2-40B4-BE49-F238E27FC236}">
                <a16:creationId xmlns:a16="http://schemas.microsoft.com/office/drawing/2014/main" id="{F328638C-59A2-4145-9CA4-0A0AF36EA664}"/>
              </a:ext>
            </a:extLst>
          </p:cNvPr>
          <p:cNvGrpSpPr/>
          <p:nvPr/>
        </p:nvGrpSpPr>
        <p:grpSpPr>
          <a:xfrm>
            <a:off x="1160103" y="6761902"/>
            <a:ext cx="3031482" cy="2032594"/>
            <a:chOff x="564738" y="7682550"/>
            <a:chExt cx="3710470" cy="669601"/>
          </a:xfrm>
        </p:grpSpPr>
        <p:sp>
          <p:nvSpPr>
            <p:cNvPr id="27" name="AutoShape 2">
              <a:extLst>
                <a:ext uri="{FF2B5EF4-FFF2-40B4-BE49-F238E27FC236}">
                  <a16:creationId xmlns:a16="http://schemas.microsoft.com/office/drawing/2014/main" id="{4BAC6A1D-313D-415D-9402-8808B4F6B211}"/>
                </a:ext>
              </a:extLst>
            </p:cNvPr>
            <p:cNvSpPr/>
            <p:nvPr/>
          </p:nvSpPr>
          <p:spPr>
            <a:xfrm>
              <a:off x="564738" y="7682550"/>
              <a:ext cx="3710470" cy="669601"/>
            </a:xfrm>
            <a:prstGeom prst="rect">
              <a:avLst/>
            </a:prstGeom>
            <a:solidFill>
              <a:srgbClr val="F4F4F4"/>
            </a:solidFill>
          </p:spPr>
          <p:txBody>
            <a:bodyPr/>
            <a:lstStyle/>
            <a:p>
              <a:endParaRPr lang="en-US" dirty="0"/>
            </a:p>
          </p:txBody>
        </p:sp>
        <p:sp>
          <p:nvSpPr>
            <p:cNvPr id="40" name="TextBox 11">
              <a:extLst>
                <a:ext uri="{FF2B5EF4-FFF2-40B4-BE49-F238E27FC236}">
                  <a16:creationId xmlns:a16="http://schemas.microsoft.com/office/drawing/2014/main" id="{A674A6EA-E609-4527-89C5-0F88E33CDA72}"/>
                </a:ext>
              </a:extLst>
            </p:cNvPr>
            <p:cNvSpPr txBox="1"/>
            <p:nvPr/>
          </p:nvSpPr>
          <p:spPr>
            <a:xfrm>
              <a:off x="917627" y="7768801"/>
              <a:ext cx="3004691" cy="514181"/>
            </a:xfrm>
            <a:prstGeom prst="rect">
              <a:avLst/>
            </a:prstGeom>
          </p:spPr>
          <p:txBody>
            <a:bodyPr wrap="square" lIns="0" tIns="0" rIns="0" bIns="0" rtlCol="0" anchor="t">
              <a:spAutoFit/>
            </a:bodyPr>
            <a:lstStyle/>
            <a:p>
              <a:pPr marL="0" lvl="0" indent="0" algn="ctr">
                <a:lnSpc>
                  <a:spcPts val="3079"/>
                </a:lnSpc>
                <a:spcBef>
                  <a:spcPct val="0"/>
                </a:spcBef>
              </a:pPr>
              <a:r>
                <a:rPr lang="en-US" sz="2400" b="1" i="0" u="none" strike="noStrike" baseline="0" dirty="0">
                  <a:solidFill>
                    <a:srgbClr val="DD5D00"/>
                  </a:solidFill>
                  <a:latin typeface="Arial" panose="020B0604020202020204" pitchFamily="34" charset="0"/>
                  <a:cs typeface="Arial" panose="020B0604020202020204" pitchFamily="34" charset="0"/>
                  <a:hlinkClick r:id="rId8">
                    <a:extLst>
                      <a:ext uri="{A12FA001-AC4F-418D-AE19-62706E023703}">
                        <ahyp:hlinkClr xmlns:ahyp="http://schemas.microsoft.com/office/drawing/2018/hyperlinkcolor" val="tx"/>
                      </a:ext>
                    </a:extLst>
                  </a:hlinkClick>
                </a:rPr>
                <a:t>A Guide to Competitive Vouchers in Health</a:t>
              </a:r>
              <a:endParaRPr lang="en-US" sz="2400" b="1" u="sng" dirty="0">
                <a:solidFill>
                  <a:srgbClr val="DD5D00"/>
                </a:solidFill>
                <a:latin typeface="Arial" panose="020B0604020202020204" pitchFamily="34" charset="0"/>
                <a:cs typeface="Arial" panose="020B0604020202020204" pitchFamily="34" charset="0"/>
              </a:endParaRPr>
            </a:p>
          </p:txBody>
        </p:sp>
      </p:grpSp>
      <p:sp>
        <p:nvSpPr>
          <p:cNvPr id="20" name="TextBox 23">
            <a:extLst>
              <a:ext uri="{FF2B5EF4-FFF2-40B4-BE49-F238E27FC236}">
                <a16:creationId xmlns:a16="http://schemas.microsoft.com/office/drawing/2014/main" id="{5CF70AA2-72CA-4A42-B2CE-37024CE37259}"/>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Family Planning Vouchers</a:t>
            </a:r>
          </a:p>
        </p:txBody>
      </p:sp>
      <p:grpSp>
        <p:nvGrpSpPr>
          <p:cNvPr id="21" name="Group 20">
            <a:extLst>
              <a:ext uri="{FF2B5EF4-FFF2-40B4-BE49-F238E27FC236}">
                <a16:creationId xmlns:a16="http://schemas.microsoft.com/office/drawing/2014/main" id="{E760E170-E373-4277-BBA2-E51B1D14750D}"/>
              </a:ext>
            </a:extLst>
          </p:cNvPr>
          <p:cNvGrpSpPr/>
          <p:nvPr/>
        </p:nvGrpSpPr>
        <p:grpSpPr>
          <a:xfrm>
            <a:off x="14089166" y="6761902"/>
            <a:ext cx="3038732" cy="2032592"/>
            <a:chOff x="9014963" y="4209519"/>
            <a:chExt cx="4076183" cy="3547266"/>
          </a:xfrm>
        </p:grpSpPr>
        <p:sp>
          <p:nvSpPr>
            <p:cNvPr id="22" name="AutoShape 2">
              <a:extLst>
                <a:ext uri="{FF2B5EF4-FFF2-40B4-BE49-F238E27FC236}">
                  <a16:creationId xmlns:a16="http://schemas.microsoft.com/office/drawing/2014/main" id="{6E5ADAE5-ADD9-42F7-860C-A9849102F817}"/>
                </a:ext>
              </a:extLst>
            </p:cNvPr>
            <p:cNvSpPr/>
            <p:nvPr/>
          </p:nvSpPr>
          <p:spPr>
            <a:xfrm>
              <a:off x="9014963" y="4209519"/>
              <a:ext cx="4076183" cy="3547266"/>
            </a:xfrm>
            <a:prstGeom prst="rect">
              <a:avLst/>
            </a:prstGeom>
            <a:solidFill>
              <a:srgbClr val="F4F4F4"/>
            </a:solidFill>
          </p:spPr>
          <p:txBody>
            <a:bodyPr/>
            <a:lstStyle/>
            <a:p>
              <a:endParaRPr lang="en-US" dirty="0"/>
            </a:p>
          </p:txBody>
        </p:sp>
        <p:sp>
          <p:nvSpPr>
            <p:cNvPr id="23" name="TextBox 8">
              <a:extLst>
                <a:ext uri="{FF2B5EF4-FFF2-40B4-BE49-F238E27FC236}">
                  <a16:creationId xmlns:a16="http://schemas.microsoft.com/office/drawing/2014/main" id="{ACA0914A-914D-4FE7-8D5C-073FEBA541C2}"/>
                </a:ext>
              </a:extLst>
            </p:cNvPr>
            <p:cNvSpPr txBox="1"/>
            <p:nvPr/>
          </p:nvSpPr>
          <p:spPr>
            <a:xfrm>
              <a:off x="10216029" y="5279555"/>
              <a:ext cx="1914231" cy="1336335"/>
            </a:xfrm>
            <a:prstGeom prst="rect">
              <a:avLst/>
            </a:prstGeom>
          </p:spPr>
          <p:txBody>
            <a:bodyPr wrap="square" lIns="0" tIns="0" rIns="0" bIns="0" rtlCol="0" anchor="t">
              <a:spAutoFit/>
            </a:bodyPr>
            <a:lstStyle/>
            <a:p>
              <a:pPr marL="0" lvl="0" indent="0" algn="ctr">
                <a:lnSpc>
                  <a:spcPts val="3079"/>
                </a:lnSpc>
                <a:spcBef>
                  <a:spcPct val="0"/>
                </a:spcBef>
              </a:pPr>
              <a:r>
                <a:rPr lang="en-US" sz="2400" b="1" dirty="0">
                  <a:solidFill>
                    <a:srgbClr val="DD5D00"/>
                  </a:solidFill>
                  <a:latin typeface="Arial" panose="020B0604020202020204" pitchFamily="34" charset="0"/>
                  <a:cs typeface="Arial" panose="020B0604020202020204" pitchFamily="34" charset="0"/>
                  <a:hlinkClick r:id="rId9">
                    <a:extLst>
                      <a:ext uri="{A12FA001-AC4F-418D-AE19-62706E023703}">
                        <ahyp:hlinkClr xmlns:ahyp="http://schemas.microsoft.com/office/drawing/2018/hyperlinkcolor" val="tx"/>
                      </a:ext>
                    </a:extLst>
                  </a:hlinkClick>
                </a:rPr>
                <a:t>Vouchers for Health</a:t>
              </a:r>
              <a:endParaRPr lang="en-US" sz="2400" b="1" u="sng" dirty="0">
                <a:solidFill>
                  <a:srgbClr val="DD5D00"/>
                </a:solidFill>
                <a:latin typeface="Arial" panose="020B0604020202020204" pitchFamily="34" charset="0"/>
                <a:cs typeface="Arial" panose="020B0604020202020204" pitchFamily="34" charset="0"/>
              </a:endParaRPr>
            </a:p>
          </p:txBody>
        </p:sp>
      </p:grpSp>
      <p:pic>
        <p:nvPicPr>
          <p:cNvPr id="7" name="Picture 6">
            <a:hlinkClick r:id="rId9"/>
            <a:extLst>
              <a:ext uri="{FF2B5EF4-FFF2-40B4-BE49-F238E27FC236}">
                <a16:creationId xmlns:a16="http://schemas.microsoft.com/office/drawing/2014/main" id="{33F48A42-67E5-480F-84BA-FD9821E5B7B9}"/>
              </a:ext>
            </a:extLst>
          </p:cNvPr>
          <p:cNvPicPr>
            <a:picLocks noChangeAspect="1"/>
          </p:cNvPicPr>
          <p:nvPr/>
        </p:nvPicPr>
        <p:blipFill>
          <a:blip r:embed="rId10"/>
          <a:stretch>
            <a:fillRect/>
          </a:stretch>
        </p:blipFill>
        <p:spPr>
          <a:xfrm>
            <a:off x="14109753" y="1924273"/>
            <a:ext cx="3176608" cy="4377530"/>
          </a:xfrm>
          <a:prstGeom prst="rect">
            <a:avLst/>
          </a:prstGeom>
          <a:ln>
            <a:solidFill>
              <a:schemeClr val="tx1"/>
            </a:solidFill>
          </a:ln>
        </p:spPr>
      </p:pic>
      <p:pic>
        <p:nvPicPr>
          <p:cNvPr id="9" name="Picture 8">
            <a:hlinkClick r:id="rId5"/>
            <a:extLst>
              <a:ext uri="{FF2B5EF4-FFF2-40B4-BE49-F238E27FC236}">
                <a16:creationId xmlns:a16="http://schemas.microsoft.com/office/drawing/2014/main" id="{8D00EAE7-F042-4059-A4B6-D7A34D932590}"/>
              </a:ext>
            </a:extLst>
          </p:cNvPr>
          <p:cNvPicPr>
            <a:picLocks noChangeAspect="1"/>
          </p:cNvPicPr>
          <p:nvPr/>
        </p:nvPicPr>
        <p:blipFill>
          <a:blip r:embed="rId11"/>
          <a:stretch>
            <a:fillRect/>
          </a:stretch>
        </p:blipFill>
        <p:spPr>
          <a:xfrm>
            <a:off x="10092799" y="1904942"/>
            <a:ext cx="3176608" cy="4400032"/>
          </a:xfrm>
          <a:prstGeom prst="rect">
            <a:avLst/>
          </a:prstGeom>
          <a:ln>
            <a:solidFill>
              <a:schemeClr val="tx1"/>
            </a:solidFill>
          </a:ln>
        </p:spPr>
      </p:pic>
      <p:pic>
        <p:nvPicPr>
          <p:cNvPr id="11" name="Picture 10">
            <a:hlinkClick r:id="rId4"/>
            <a:extLst>
              <a:ext uri="{FF2B5EF4-FFF2-40B4-BE49-F238E27FC236}">
                <a16:creationId xmlns:a16="http://schemas.microsoft.com/office/drawing/2014/main" id="{1CA96F51-396C-4002-B6A8-88B8CD6DA5F9}"/>
              </a:ext>
            </a:extLst>
          </p:cNvPr>
          <p:cNvPicPr>
            <a:picLocks noChangeAspect="1"/>
          </p:cNvPicPr>
          <p:nvPr/>
        </p:nvPicPr>
        <p:blipFill>
          <a:blip r:embed="rId12"/>
          <a:stretch>
            <a:fillRect/>
          </a:stretch>
        </p:blipFill>
        <p:spPr>
          <a:xfrm>
            <a:off x="5448573" y="1901771"/>
            <a:ext cx="3387238" cy="4400033"/>
          </a:xfrm>
          <a:prstGeom prst="rect">
            <a:avLst/>
          </a:prstGeom>
          <a:ln>
            <a:solidFill>
              <a:schemeClr val="tx1"/>
            </a:solidFill>
          </a:ln>
        </p:spPr>
      </p:pic>
      <p:pic>
        <p:nvPicPr>
          <p:cNvPr id="13" name="Picture 12">
            <a:hlinkClick r:id="rId8"/>
            <a:extLst>
              <a:ext uri="{FF2B5EF4-FFF2-40B4-BE49-F238E27FC236}">
                <a16:creationId xmlns:a16="http://schemas.microsoft.com/office/drawing/2014/main" id="{ABDE43E0-FE21-47B5-96CA-2DEF896EE570}"/>
              </a:ext>
            </a:extLst>
          </p:cNvPr>
          <p:cNvPicPr>
            <a:picLocks noChangeAspect="1"/>
          </p:cNvPicPr>
          <p:nvPr/>
        </p:nvPicPr>
        <p:blipFill>
          <a:blip r:embed="rId13"/>
          <a:stretch>
            <a:fillRect/>
          </a:stretch>
        </p:blipFill>
        <p:spPr>
          <a:xfrm>
            <a:off x="1087539" y="1901951"/>
            <a:ext cx="3176607" cy="4399852"/>
          </a:xfrm>
          <a:prstGeom prst="rect">
            <a:avLst/>
          </a:prstGeom>
          <a:ln>
            <a:solidFill>
              <a:schemeClr val="tx1"/>
            </a:solidFill>
          </a:ln>
        </p:spPr>
      </p:pic>
    </p:spTree>
    <p:extLst>
      <p:ext uri="{BB962C8B-B14F-4D97-AF65-F5344CB8AC3E}">
        <p14:creationId xmlns:p14="http://schemas.microsoft.com/office/powerpoint/2010/main" val="8510739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2">
            <a:extLst>
              <a:ext uri="{FF2B5EF4-FFF2-40B4-BE49-F238E27FC236}">
                <a16:creationId xmlns:a16="http://schemas.microsoft.com/office/drawing/2014/main" id="{35EEDAF2-4652-465C-9951-B1E24387B866}"/>
              </a:ext>
            </a:extLst>
          </p:cNvPr>
          <p:cNvPicPr>
            <a:picLocks noChangeAspect="1"/>
          </p:cNvPicPr>
          <p:nvPr/>
        </p:nvPicPr>
        <p:blipFill>
          <a:blip r:embed="rId3"/>
          <a:srcRect/>
          <a:stretch>
            <a:fillRect/>
          </a:stretch>
        </p:blipFill>
        <p:spPr>
          <a:xfrm>
            <a:off x="2707225" y="1918596"/>
            <a:ext cx="12873550" cy="3218386"/>
          </a:xfrm>
          <a:prstGeom prst="rect">
            <a:avLst/>
          </a:prstGeom>
        </p:spPr>
      </p:pic>
      <p:sp>
        <p:nvSpPr>
          <p:cNvPr id="3" name="Rectangle 2">
            <a:extLst>
              <a:ext uri="{FF2B5EF4-FFF2-40B4-BE49-F238E27FC236}">
                <a16:creationId xmlns:a16="http://schemas.microsoft.com/office/drawing/2014/main" id="{70BFA7D8-C499-4DDA-B173-6F3D02BE77C7}"/>
              </a:ext>
            </a:extLst>
          </p:cNvPr>
          <p:cNvSpPr/>
          <p:nvPr/>
        </p:nvSpPr>
        <p:spPr>
          <a:xfrm>
            <a:off x="0" y="6515100"/>
            <a:ext cx="18288000" cy="3771900"/>
          </a:xfrm>
          <a:prstGeom prst="rect">
            <a:avLst/>
          </a:prstGeom>
          <a:solidFill>
            <a:srgbClr val="DD5D00"/>
          </a:solidFill>
          <a:ln>
            <a:solidFill>
              <a:srgbClr val="DD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E69153A4-3323-49EB-8833-878E9D22CD8D}"/>
              </a:ext>
            </a:extLst>
          </p:cNvPr>
          <p:cNvGrpSpPr/>
          <p:nvPr/>
        </p:nvGrpSpPr>
        <p:grpSpPr>
          <a:xfrm>
            <a:off x="3684373" y="7834205"/>
            <a:ext cx="12389576" cy="1133690"/>
            <a:chOff x="3657600" y="7481104"/>
            <a:chExt cx="12389576" cy="1133690"/>
          </a:xfrm>
        </p:grpSpPr>
        <p:sp>
          <p:nvSpPr>
            <p:cNvPr id="4" name="TextBox 3">
              <a:extLst>
                <a:ext uri="{FF2B5EF4-FFF2-40B4-BE49-F238E27FC236}">
                  <a16:creationId xmlns:a16="http://schemas.microsoft.com/office/drawing/2014/main" id="{A6E12B14-D66F-4E8A-A19A-37F83FCF3DF8}"/>
                </a:ext>
              </a:extLst>
            </p:cNvPr>
            <p:cNvSpPr txBox="1"/>
            <p:nvPr/>
          </p:nvSpPr>
          <p:spPr>
            <a:xfrm>
              <a:off x="3935627" y="7540118"/>
              <a:ext cx="12111549" cy="1015663"/>
            </a:xfrm>
            <a:prstGeom prst="rect">
              <a:avLst/>
            </a:prstGeom>
            <a:no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fphighimpactpractices.org</a:t>
              </a:r>
              <a:endParaRPr lang="en-US" sz="6000" b="1" dirty="0">
                <a:solidFill>
                  <a:schemeClr val="bg1"/>
                </a:solidFill>
                <a:latin typeface="Arial" panose="020B0604020202020204" pitchFamily="34" charset="0"/>
                <a:cs typeface="Arial" panose="020B0604020202020204" pitchFamily="34" charset="0"/>
              </a:endParaRPr>
            </a:p>
          </p:txBody>
        </p:sp>
        <p:pic>
          <p:nvPicPr>
            <p:cNvPr id="8" name="Graphic 7" descr="World outline">
              <a:extLst>
                <a:ext uri="{FF2B5EF4-FFF2-40B4-BE49-F238E27FC236}">
                  <a16:creationId xmlns:a16="http://schemas.microsoft.com/office/drawing/2014/main" id="{8FE0C0F4-2ECE-48FB-B341-F28A12C76BD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57600" y="7481104"/>
              <a:ext cx="1133690" cy="1133690"/>
            </a:xfrm>
            <a:prstGeom prst="rect">
              <a:avLst/>
            </a:prstGeom>
          </p:spPr>
        </p:pic>
      </p:grpSp>
    </p:spTree>
    <p:extLst>
      <p:ext uri="{BB962C8B-B14F-4D97-AF65-F5344CB8AC3E}">
        <p14:creationId xmlns:p14="http://schemas.microsoft.com/office/powerpoint/2010/main" val="37632674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Isosceles Triangle 31">
            <a:extLst>
              <a:ext uri="{FF2B5EF4-FFF2-40B4-BE49-F238E27FC236}">
                <a16:creationId xmlns:a16="http://schemas.microsoft.com/office/drawing/2014/main" id="{29B53F6E-B851-44CE-BDCB-036F90572855}"/>
              </a:ext>
            </a:extLst>
          </p:cNvPr>
          <p:cNvSpPr/>
          <p:nvPr/>
        </p:nvSpPr>
        <p:spPr>
          <a:xfrm flipV="1">
            <a:off x="-11461" y="-3"/>
            <a:ext cx="18257632" cy="360753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DD5D00"/>
          </a:solidFill>
          <a:ln>
            <a:solidFill>
              <a:srgbClr val="DD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03</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F3E04B79-77ED-45DD-80E4-2FDC27E97AC1}"/>
              </a:ext>
            </a:extLst>
          </p:cNvPr>
          <p:cNvGrpSpPr/>
          <p:nvPr/>
        </p:nvGrpSpPr>
        <p:grpSpPr>
          <a:xfrm>
            <a:off x="12225505" y="3501298"/>
            <a:ext cx="3137126" cy="4461554"/>
            <a:chOff x="1492848" y="3603378"/>
            <a:chExt cx="3137126" cy="4461554"/>
          </a:xfrm>
        </p:grpSpPr>
        <p:grpSp>
          <p:nvGrpSpPr>
            <p:cNvPr id="44" name="Group 43">
              <a:extLst>
                <a:ext uri="{FF2B5EF4-FFF2-40B4-BE49-F238E27FC236}">
                  <a16:creationId xmlns:a16="http://schemas.microsoft.com/office/drawing/2014/main" id="{7422113A-FCAA-416C-A2C4-62B97845FC58}"/>
                </a:ext>
              </a:extLst>
            </p:cNvPr>
            <p:cNvGrpSpPr/>
            <p:nvPr/>
          </p:nvGrpSpPr>
          <p:grpSpPr>
            <a:xfrm>
              <a:off x="1655854" y="3603378"/>
              <a:ext cx="2811114" cy="2739426"/>
              <a:chOff x="15467783" y="1600784"/>
              <a:chExt cx="1283865" cy="1314016"/>
            </a:xfrm>
            <a:solidFill>
              <a:srgbClr val="6E81AE"/>
            </a:solidFill>
          </p:grpSpPr>
          <p:grpSp>
            <p:nvGrpSpPr>
              <p:cNvPr id="45" name="Group 12">
                <a:extLst>
                  <a:ext uri="{FF2B5EF4-FFF2-40B4-BE49-F238E27FC236}">
                    <a16:creationId xmlns:a16="http://schemas.microsoft.com/office/drawing/2014/main" id="{513FBB72-ED60-4CB4-A54A-069F7AE25D0E}"/>
                  </a:ext>
                </a:extLst>
              </p:cNvPr>
              <p:cNvGrpSpPr/>
              <p:nvPr/>
            </p:nvGrpSpPr>
            <p:grpSpPr>
              <a:xfrm>
                <a:off x="15467783" y="1600784"/>
                <a:ext cx="1283865" cy="1314016"/>
                <a:chOff x="-379225" y="279432"/>
                <a:chExt cx="6321665" cy="6775203"/>
              </a:xfrm>
              <a:grpFill/>
            </p:grpSpPr>
            <p:sp>
              <p:nvSpPr>
                <p:cNvPr id="52" name="Freeform 13">
                  <a:extLst>
                    <a:ext uri="{FF2B5EF4-FFF2-40B4-BE49-F238E27FC236}">
                      <a16:creationId xmlns:a16="http://schemas.microsoft.com/office/drawing/2014/main" id="{9062B11A-4CE2-4AF0-8ACA-9A4007E75657}"/>
                    </a:ext>
                  </a:extLst>
                </p:cNvPr>
                <p:cNvSpPr/>
                <p:nvPr/>
              </p:nvSpPr>
              <p:spPr>
                <a:xfrm>
                  <a:off x="-379225" y="279432"/>
                  <a:ext cx="6321665" cy="6775203"/>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5D00"/>
                </a:solidFill>
                <a:ln>
                  <a:solidFill>
                    <a:srgbClr val="DD5D00"/>
                  </a:solidFill>
                </a:ln>
              </p:spPr>
            </p:sp>
          </p:grpSp>
          <p:pic>
            <p:nvPicPr>
              <p:cNvPr id="51" name="Graphic 50" descr="Paper with solid fill">
                <a:extLst>
                  <a:ext uri="{FF2B5EF4-FFF2-40B4-BE49-F238E27FC236}">
                    <a16:creationId xmlns:a16="http://schemas.microsoft.com/office/drawing/2014/main" id="{E783C69B-66B5-4A4F-AF5F-487CA0A24C6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5666356" y="1767303"/>
                <a:ext cx="914400" cy="914400"/>
              </a:xfrm>
              <a:prstGeom prst="rect">
                <a:avLst/>
              </a:prstGeom>
            </p:spPr>
          </p:pic>
        </p:grpSp>
        <p:sp>
          <p:nvSpPr>
            <p:cNvPr id="72" name="TextBox 8">
              <a:extLst>
                <a:ext uri="{FF2B5EF4-FFF2-40B4-BE49-F238E27FC236}">
                  <a16:creationId xmlns:a16="http://schemas.microsoft.com/office/drawing/2014/main" id="{253B9F58-C99D-4A43-9335-D7CE755D8B01}"/>
                </a:ext>
              </a:extLst>
            </p:cNvPr>
            <p:cNvSpPr txBox="1"/>
            <p:nvPr/>
          </p:nvSpPr>
          <p:spPr>
            <a:xfrm>
              <a:off x="1492848" y="6525600"/>
              <a:ext cx="3137126" cy="1539332"/>
            </a:xfrm>
            <a:prstGeom prst="rect">
              <a:avLst/>
            </a:prstGeom>
          </p:spPr>
          <p:txBody>
            <a:bodyPr wrap="square" lIns="0" tIns="0" rIns="0" bIns="0" rtlCol="0" anchor="t">
              <a:spAutoFit/>
            </a:bodyPr>
            <a:lstStyle/>
            <a:p>
              <a:pPr algn="ctr">
                <a:lnSpc>
                  <a:spcPts val="4060"/>
                </a:lnSpc>
              </a:pPr>
              <a:r>
                <a:rPr lang="en-US" sz="3200" dirty="0">
                  <a:solidFill>
                    <a:srgbClr val="000000"/>
                  </a:solidFill>
                  <a:latin typeface="Arial" panose="020B0604020202020204" pitchFamily="34" charset="0"/>
                  <a:cs typeface="Arial" panose="020B0604020202020204" pitchFamily="34" charset="0"/>
                </a:rPr>
                <a:t>Documented in an easy-to-use format</a:t>
              </a:r>
            </a:p>
          </p:txBody>
        </p:sp>
      </p:grpSp>
      <p:grpSp>
        <p:nvGrpSpPr>
          <p:cNvPr id="5" name="Group 4">
            <a:extLst>
              <a:ext uri="{FF2B5EF4-FFF2-40B4-BE49-F238E27FC236}">
                <a16:creationId xmlns:a16="http://schemas.microsoft.com/office/drawing/2014/main" id="{3A956DC1-6D5C-47F9-909F-B44FDAFCA129}"/>
              </a:ext>
            </a:extLst>
          </p:cNvPr>
          <p:cNvGrpSpPr/>
          <p:nvPr/>
        </p:nvGrpSpPr>
        <p:grpSpPr>
          <a:xfrm>
            <a:off x="2421079" y="3501297"/>
            <a:ext cx="3804423" cy="4419319"/>
            <a:chOff x="12457646" y="3356648"/>
            <a:chExt cx="3804423" cy="4543998"/>
          </a:xfrm>
        </p:grpSpPr>
        <p:grpSp>
          <p:nvGrpSpPr>
            <p:cNvPr id="57" name="Group 56">
              <a:extLst>
                <a:ext uri="{FF2B5EF4-FFF2-40B4-BE49-F238E27FC236}">
                  <a16:creationId xmlns:a16="http://schemas.microsoft.com/office/drawing/2014/main" id="{B0CEE351-3612-479F-99F2-4E353EA552A9}"/>
                </a:ext>
              </a:extLst>
            </p:cNvPr>
            <p:cNvGrpSpPr/>
            <p:nvPr/>
          </p:nvGrpSpPr>
          <p:grpSpPr>
            <a:xfrm>
              <a:off x="12954301" y="3356648"/>
              <a:ext cx="2811114" cy="2816709"/>
              <a:chOff x="1962920" y="6199788"/>
              <a:chExt cx="1341594" cy="1331950"/>
            </a:xfrm>
          </p:grpSpPr>
          <p:grpSp>
            <p:nvGrpSpPr>
              <p:cNvPr id="69" name="Group 20">
                <a:extLst>
                  <a:ext uri="{FF2B5EF4-FFF2-40B4-BE49-F238E27FC236}">
                    <a16:creationId xmlns:a16="http://schemas.microsoft.com/office/drawing/2014/main" id="{B57FFCDC-79C3-41FB-81FE-CEAD5014F6F5}"/>
                  </a:ext>
                </a:extLst>
              </p:cNvPr>
              <p:cNvGrpSpPr/>
              <p:nvPr/>
            </p:nvGrpSpPr>
            <p:grpSpPr>
              <a:xfrm>
                <a:off x="1962920" y="6199788"/>
                <a:ext cx="1341594" cy="1331950"/>
                <a:chOff x="-214389" y="-205320"/>
                <a:chExt cx="6605920" cy="6815114"/>
              </a:xfrm>
            </p:grpSpPr>
            <p:sp>
              <p:nvSpPr>
                <p:cNvPr id="71" name="Freeform 21">
                  <a:extLst>
                    <a:ext uri="{FF2B5EF4-FFF2-40B4-BE49-F238E27FC236}">
                      <a16:creationId xmlns:a16="http://schemas.microsoft.com/office/drawing/2014/main" id="{C110FC54-B549-4986-A8B0-4D5A89FC59C6}"/>
                    </a:ext>
                  </a:extLst>
                </p:cNvPr>
                <p:cNvSpPr/>
                <p:nvPr/>
              </p:nvSpPr>
              <p:spPr>
                <a:xfrm>
                  <a:off x="-214389" y="-205320"/>
                  <a:ext cx="6605920" cy="6815114"/>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5D00"/>
                </a:solidFill>
                <a:ln>
                  <a:solidFill>
                    <a:srgbClr val="DD5D00"/>
                  </a:solidFill>
                </a:ln>
              </p:spPr>
            </p:sp>
          </p:grpSp>
          <p:pic>
            <p:nvPicPr>
              <p:cNvPr id="70" name="Graphic 69" descr="Magnifying glass with solid fill">
                <a:extLst>
                  <a:ext uri="{FF2B5EF4-FFF2-40B4-BE49-F238E27FC236}">
                    <a16:creationId xmlns:a16="http://schemas.microsoft.com/office/drawing/2014/main" id="{F1A0B956-8B67-4FE8-AB9A-76019802CAE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222934" y="6444222"/>
                <a:ext cx="914400" cy="914400"/>
              </a:xfrm>
              <a:prstGeom prst="rect">
                <a:avLst/>
              </a:prstGeom>
            </p:spPr>
          </p:pic>
        </p:grpSp>
        <p:sp>
          <p:nvSpPr>
            <p:cNvPr id="74" name="TextBox 23">
              <a:extLst>
                <a:ext uri="{FF2B5EF4-FFF2-40B4-BE49-F238E27FC236}">
                  <a16:creationId xmlns:a16="http://schemas.microsoft.com/office/drawing/2014/main" id="{706248F4-9D1E-4820-804C-74676FEF7415}"/>
                </a:ext>
              </a:extLst>
            </p:cNvPr>
            <p:cNvSpPr txBox="1"/>
            <p:nvPr/>
          </p:nvSpPr>
          <p:spPr>
            <a:xfrm>
              <a:off x="12457646" y="6361314"/>
              <a:ext cx="3804423" cy="1539332"/>
            </a:xfrm>
            <a:prstGeom prst="rect">
              <a:avLst/>
            </a:prstGeom>
          </p:spPr>
          <p:txBody>
            <a:bodyPr wrap="square" lIns="0" tIns="0" rIns="0" bIns="0" rtlCol="0" anchor="t">
              <a:spAutoFit/>
            </a:bodyPr>
            <a:lstStyle/>
            <a:p>
              <a:pPr algn="ctr">
                <a:lnSpc>
                  <a:spcPts val="4060"/>
                </a:lnSpc>
              </a:pPr>
              <a:r>
                <a:rPr lang="en-US" sz="3200" dirty="0">
                  <a:solidFill>
                    <a:srgbClr val="000000"/>
                  </a:solidFill>
                  <a:latin typeface="Arial" panose="020B0604020202020204" pitchFamily="34" charset="0"/>
                  <a:cs typeface="Arial" panose="020B0604020202020204" pitchFamily="34" charset="0"/>
                </a:rPr>
                <a:t>Evidence-based family planning practices</a:t>
              </a:r>
            </a:p>
          </p:txBody>
        </p:sp>
      </p:grpSp>
      <p:grpSp>
        <p:nvGrpSpPr>
          <p:cNvPr id="3" name="Group 2">
            <a:extLst>
              <a:ext uri="{FF2B5EF4-FFF2-40B4-BE49-F238E27FC236}">
                <a16:creationId xmlns:a16="http://schemas.microsoft.com/office/drawing/2014/main" id="{C0CBEB3A-4D18-4FB5-BFE7-E34F5071FB29}"/>
              </a:ext>
            </a:extLst>
          </p:cNvPr>
          <p:cNvGrpSpPr/>
          <p:nvPr/>
        </p:nvGrpSpPr>
        <p:grpSpPr>
          <a:xfrm>
            <a:off x="7241788" y="3501297"/>
            <a:ext cx="3804423" cy="4440438"/>
            <a:chOff x="7079406" y="3371205"/>
            <a:chExt cx="3804423" cy="4440438"/>
          </a:xfrm>
        </p:grpSpPr>
        <p:sp>
          <p:nvSpPr>
            <p:cNvPr id="73" name="TextBox 24">
              <a:extLst>
                <a:ext uri="{FF2B5EF4-FFF2-40B4-BE49-F238E27FC236}">
                  <a16:creationId xmlns:a16="http://schemas.microsoft.com/office/drawing/2014/main" id="{24346352-9516-4B54-A9CB-E98C0AF49DEB}"/>
                </a:ext>
              </a:extLst>
            </p:cNvPr>
            <p:cNvSpPr txBox="1"/>
            <p:nvPr/>
          </p:nvSpPr>
          <p:spPr>
            <a:xfrm>
              <a:off x="7079406" y="6272311"/>
              <a:ext cx="3804423" cy="1539332"/>
            </a:xfrm>
            <a:prstGeom prst="rect">
              <a:avLst/>
            </a:prstGeom>
          </p:spPr>
          <p:txBody>
            <a:bodyPr wrap="square" lIns="0" tIns="0" rIns="0" bIns="0" rtlCol="0" anchor="t">
              <a:spAutoFit/>
            </a:bodyPr>
            <a:lstStyle/>
            <a:p>
              <a:pPr algn="ctr">
                <a:lnSpc>
                  <a:spcPts val="4060"/>
                </a:lnSpc>
              </a:pPr>
              <a:r>
                <a:rPr lang="en-US" sz="3200" dirty="0">
                  <a:solidFill>
                    <a:srgbClr val="000000"/>
                  </a:solidFill>
                  <a:latin typeface="Arial" panose="020B0604020202020204" pitchFamily="34" charset="0"/>
                  <a:cs typeface="Arial" panose="020B0604020202020204" pitchFamily="34" charset="0"/>
                </a:rPr>
                <a:t>Vetted by experts against specific criteria</a:t>
              </a:r>
            </a:p>
          </p:txBody>
        </p:sp>
        <p:grpSp>
          <p:nvGrpSpPr>
            <p:cNvPr id="53" name="Group 52">
              <a:extLst>
                <a:ext uri="{FF2B5EF4-FFF2-40B4-BE49-F238E27FC236}">
                  <a16:creationId xmlns:a16="http://schemas.microsoft.com/office/drawing/2014/main" id="{B9802E30-A487-4DB4-987C-8A7BE7619AD1}"/>
                </a:ext>
              </a:extLst>
            </p:cNvPr>
            <p:cNvGrpSpPr/>
            <p:nvPr/>
          </p:nvGrpSpPr>
          <p:grpSpPr>
            <a:xfrm>
              <a:off x="7582331" y="3371205"/>
              <a:ext cx="2798571" cy="2739424"/>
              <a:chOff x="7063514" y="4045443"/>
              <a:chExt cx="1289619" cy="1295405"/>
            </a:xfrm>
          </p:grpSpPr>
          <p:grpSp>
            <p:nvGrpSpPr>
              <p:cNvPr id="54" name="Group 16">
                <a:extLst>
                  <a:ext uri="{FF2B5EF4-FFF2-40B4-BE49-F238E27FC236}">
                    <a16:creationId xmlns:a16="http://schemas.microsoft.com/office/drawing/2014/main" id="{54BFB612-B371-4623-87F2-F224640D15FC}"/>
                  </a:ext>
                </a:extLst>
              </p:cNvPr>
              <p:cNvGrpSpPr/>
              <p:nvPr/>
            </p:nvGrpSpPr>
            <p:grpSpPr>
              <a:xfrm>
                <a:off x="7063514" y="4045443"/>
                <a:ext cx="1289619" cy="1295405"/>
                <a:chOff x="163740" y="-170097"/>
                <a:chExt cx="6321664" cy="6628118"/>
              </a:xfrm>
            </p:grpSpPr>
            <p:sp>
              <p:nvSpPr>
                <p:cNvPr id="56" name="Freeform 17">
                  <a:extLst>
                    <a:ext uri="{FF2B5EF4-FFF2-40B4-BE49-F238E27FC236}">
                      <a16:creationId xmlns:a16="http://schemas.microsoft.com/office/drawing/2014/main" id="{8A5128DA-DFC3-4AD0-8EC1-D6AD780587F0}"/>
                    </a:ext>
                  </a:extLst>
                </p:cNvPr>
                <p:cNvSpPr/>
                <p:nvPr/>
              </p:nvSpPr>
              <p:spPr>
                <a:xfrm>
                  <a:off x="163740" y="-170097"/>
                  <a:ext cx="6321664" cy="6628118"/>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DD5D00"/>
                </a:solidFill>
                <a:ln>
                  <a:solidFill>
                    <a:srgbClr val="DD5D00"/>
                  </a:solidFill>
                </a:ln>
              </p:spPr>
            </p:sp>
          </p:grpSp>
          <p:pic>
            <p:nvPicPr>
              <p:cNvPr id="55" name="Graphic 54" descr="Users with solid fill">
                <a:extLst>
                  <a:ext uri="{FF2B5EF4-FFF2-40B4-BE49-F238E27FC236}">
                    <a16:creationId xmlns:a16="http://schemas.microsoft.com/office/drawing/2014/main" id="{D8A26883-D16B-472C-BEEA-D32394681347}"/>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187312" y="4172134"/>
                <a:ext cx="1042023" cy="1042023"/>
              </a:xfrm>
              <a:prstGeom prst="rect">
                <a:avLst/>
              </a:prstGeom>
            </p:spPr>
          </p:pic>
        </p:grpSp>
      </p:grpSp>
      <p:sp>
        <p:nvSpPr>
          <p:cNvPr id="10" name="TextBox 10"/>
          <p:cNvSpPr txBox="1"/>
          <p:nvPr/>
        </p:nvSpPr>
        <p:spPr>
          <a:xfrm>
            <a:off x="491571" y="230370"/>
            <a:ext cx="6747430" cy="2438232"/>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High Impact Practices in Family Planning (HIPs) are…</a:t>
            </a:r>
          </a:p>
        </p:txBody>
      </p:sp>
      <p:sp>
        <p:nvSpPr>
          <p:cNvPr id="27" name="TextBox 23">
            <a:extLst>
              <a:ext uri="{FF2B5EF4-FFF2-40B4-BE49-F238E27FC236}">
                <a16:creationId xmlns:a16="http://schemas.microsoft.com/office/drawing/2014/main" id="{EBB1D9C6-C1B4-4435-8807-88DFB0D793B1}"/>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Family Planning Vouchers</a:t>
            </a:r>
          </a:p>
        </p:txBody>
      </p:sp>
    </p:spTree>
    <p:extLst>
      <p:ext uri="{BB962C8B-B14F-4D97-AF65-F5344CB8AC3E}">
        <p14:creationId xmlns:p14="http://schemas.microsoft.com/office/powerpoint/2010/main" val="1429073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Isosceles Triangle 31">
            <a:extLst>
              <a:ext uri="{FF2B5EF4-FFF2-40B4-BE49-F238E27FC236}">
                <a16:creationId xmlns:a16="http://schemas.microsoft.com/office/drawing/2014/main" id="{E857B40E-3615-4399-B52C-92664C176130}"/>
              </a:ext>
            </a:extLst>
          </p:cNvPr>
          <p:cNvSpPr/>
          <p:nvPr/>
        </p:nvSpPr>
        <p:spPr>
          <a:xfrm flipV="1">
            <a:off x="-11461" y="-2"/>
            <a:ext cx="18257632" cy="3610798"/>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DD5D00"/>
          </a:solidFill>
          <a:ln>
            <a:solidFill>
              <a:srgbClr val="DD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19" name="Group 18">
            <a:extLst>
              <a:ext uri="{FF2B5EF4-FFF2-40B4-BE49-F238E27FC236}">
                <a16:creationId xmlns:a16="http://schemas.microsoft.com/office/drawing/2014/main" id="{2AE79B01-E48B-495F-9272-69FBB75ABED6}"/>
              </a:ext>
            </a:extLst>
          </p:cNvPr>
          <p:cNvGrpSpPr/>
          <p:nvPr/>
        </p:nvGrpSpPr>
        <p:grpSpPr>
          <a:xfrm>
            <a:off x="612797" y="3662175"/>
            <a:ext cx="17052055" cy="3122373"/>
            <a:chOff x="612797" y="3662175"/>
            <a:chExt cx="17052055" cy="3122373"/>
          </a:xfrm>
        </p:grpSpPr>
        <p:sp>
          <p:nvSpPr>
            <p:cNvPr id="15" name="TextBox 15"/>
            <p:cNvSpPr txBox="1"/>
            <p:nvPr/>
          </p:nvSpPr>
          <p:spPr>
            <a:xfrm>
              <a:off x="10575768" y="4249743"/>
              <a:ext cx="2197381" cy="314325"/>
            </a:xfrm>
            <a:prstGeom prst="rect">
              <a:avLst/>
            </a:prstGeom>
          </p:spPr>
          <p:txBody>
            <a:bodyPr lIns="0" tIns="0" rIns="0" bIns="0" rtlCol="0" anchor="t">
              <a:spAutoFit/>
            </a:bodyPr>
            <a:lstStyle/>
            <a:p>
              <a:pPr marL="0" lvl="0" indent="0" algn="ctr">
                <a:lnSpc>
                  <a:spcPts val="2419"/>
                </a:lnSpc>
              </a:pPr>
              <a:r>
                <a:rPr lang="en-US" sz="2016" spc="120" dirty="0">
                  <a:solidFill>
                    <a:srgbClr val="FFFFFF"/>
                  </a:solidFill>
                  <a:latin typeface="Aileron Heavy Bold"/>
                </a:rPr>
                <a:t>PART </a:t>
              </a:r>
            </a:p>
          </p:txBody>
        </p:sp>
        <p:grpSp>
          <p:nvGrpSpPr>
            <p:cNvPr id="9" name="Group 8">
              <a:extLst>
                <a:ext uri="{FF2B5EF4-FFF2-40B4-BE49-F238E27FC236}">
                  <a16:creationId xmlns:a16="http://schemas.microsoft.com/office/drawing/2014/main" id="{EED9DC01-1117-4193-AA4F-013CFE438F8D}"/>
                </a:ext>
              </a:extLst>
            </p:cNvPr>
            <p:cNvGrpSpPr/>
            <p:nvPr/>
          </p:nvGrpSpPr>
          <p:grpSpPr>
            <a:xfrm>
              <a:off x="612797" y="3662175"/>
              <a:ext cx="5407002" cy="3122373"/>
              <a:chOff x="1683026" y="6185071"/>
              <a:chExt cx="5407002" cy="3122373"/>
            </a:xfrm>
          </p:grpSpPr>
          <p:grpSp>
            <p:nvGrpSpPr>
              <p:cNvPr id="8" name="Group 7">
                <a:extLst>
                  <a:ext uri="{FF2B5EF4-FFF2-40B4-BE49-F238E27FC236}">
                    <a16:creationId xmlns:a16="http://schemas.microsoft.com/office/drawing/2014/main" id="{5A186B3E-52DB-4A9A-8521-E89C42CF13FE}"/>
                  </a:ext>
                </a:extLst>
              </p:cNvPr>
              <p:cNvGrpSpPr/>
              <p:nvPr/>
            </p:nvGrpSpPr>
            <p:grpSpPr>
              <a:xfrm>
                <a:off x="1683026" y="6185071"/>
                <a:ext cx="5407002" cy="3122373"/>
                <a:chOff x="1683026" y="3850209"/>
                <a:chExt cx="5407002" cy="3122373"/>
              </a:xfrm>
            </p:grpSpPr>
            <p:sp>
              <p:nvSpPr>
                <p:cNvPr id="7" name="Rectangle 6">
                  <a:extLst>
                    <a:ext uri="{FF2B5EF4-FFF2-40B4-BE49-F238E27FC236}">
                      <a16:creationId xmlns:a16="http://schemas.microsoft.com/office/drawing/2014/main" id="{4B205742-5D41-4E01-8011-68CEA50C6C85}"/>
                    </a:ext>
                  </a:extLst>
                </p:cNvPr>
                <p:cNvSpPr/>
                <p:nvPr/>
              </p:nvSpPr>
              <p:spPr>
                <a:xfrm>
                  <a:off x="1683026" y="4706249"/>
                  <a:ext cx="5407002" cy="2266333"/>
                </a:xfrm>
                <a:prstGeom prst="rect">
                  <a:avLst/>
                </a:prstGeom>
                <a:solidFill>
                  <a:srgbClr val="D99694"/>
                </a:solidFill>
                <a:ln>
                  <a:solidFill>
                    <a:srgbClr val="D996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68D92659-FD51-4D74-A339-0F115AC2478D}"/>
                    </a:ext>
                  </a:extLst>
                </p:cNvPr>
                <p:cNvGrpSpPr/>
                <p:nvPr/>
              </p:nvGrpSpPr>
              <p:grpSpPr>
                <a:xfrm>
                  <a:off x="1683026" y="3850209"/>
                  <a:ext cx="5407002" cy="776653"/>
                  <a:chOff x="9421078" y="7042807"/>
                  <a:chExt cx="4937538" cy="776653"/>
                </a:xfrm>
              </p:grpSpPr>
              <p:sp>
                <p:nvSpPr>
                  <p:cNvPr id="4" name="Rectangle 3">
                    <a:extLst>
                      <a:ext uri="{FF2B5EF4-FFF2-40B4-BE49-F238E27FC236}">
                        <a16:creationId xmlns:a16="http://schemas.microsoft.com/office/drawing/2014/main" id="{7C76D893-3609-4743-BEFA-A8DCE48762FB}"/>
                      </a:ext>
                    </a:extLst>
                  </p:cNvPr>
                  <p:cNvSpPr/>
                  <p:nvPr/>
                </p:nvSpPr>
                <p:spPr>
                  <a:xfrm>
                    <a:off x="9421078" y="7042807"/>
                    <a:ext cx="4937538" cy="776653"/>
                  </a:xfrm>
                  <a:prstGeom prst="rect">
                    <a:avLst/>
                  </a:prstGeom>
                  <a:solidFill>
                    <a:srgbClr val="AD013E"/>
                  </a:solidFill>
                  <a:ln>
                    <a:solidFill>
                      <a:srgbClr val="AD01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12">
                    <a:extLst>
                      <a:ext uri="{FF2B5EF4-FFF2-40B4-BE49-F238E27FC236}">
                        <a16:creationId xmlns:a16="http://schemas.microsoft.com/office/drawing/2014/main" id="{14E6A2AA-A779-4EB7-97A7-06200424DF6F}"/>
                      </a:ext>
                    </a:extLst>
                  </p:cNvPr>
                  <p:cNvSpPr txBox="1"/>
                  <p:nvPr/>
                </p:nvSpPr>
                <p:spPr>
                  <a:xfrm>
                    <a:off x="9844565" y="7236165"/>
                    <a:ext cx="4090561" cy="447238"/>
                  </a:xfrm>
                  <a:prstGeom prst="rect">
                    <a:avLst/>
                  </a:prstGeom>
                </p:spPr>
                <p:txBody>
                  <a:bodyPr wrap="square" lIns="0" tIns="0" rIns="0" bIns="0" rtlCol="0" anchor="t">
                    <a:spAutoFit/>
                  </a:bodyPr>
                  <a:lstStyle/>
                  <a:p>
                    <a:pPr algn="ctr">
                      <a:lnSpc>
                        <a:spcPts val="3845"/>
                      </a:lnSpc>
                      <a:spcBef>
                        <a:spcPct val="0"/>
                      </a:spcBef>
                    </a:pPr>
                    <a:r>
                      <a:rPr lang="en-US" sz="2800" b="1" dirty="0">
                        <a:solidFill>
                          <a:schemeClr val="bg1"/>
                        </a:solidFill>
                        <a:latin typeface="Arial" panose="020B0604020202020204" pitchFamily="34" charset="0"/>
                        <a:cs typeface="Arial" panose="020B0604020202020204" pitchFamily="34" charset="0"/>
                      </a:rPr>
                      <a:t>Enabling Environment</a:t>
                    </a:r>
                  </a:p>
                </p:txBody>
              </p:sp>
            </p:grpSp>
          </p:grpSp>
          <p:sp>
            <p:nvSpPr>
              <p:cNvPr id="30" name="TextBox 12">
                <a:extLst>
                  <a:ext uri="{FF2B5EF4-FFF2-40B4-BE49-F238E27FC236}">
                    <a16:creationId xmlns:a16="http://schemas.microsoft.com/office/drawing/2014/main" id="{1ECE09D0-E266-4538-BD48-18D00FC6A78A}"/>
                  </a:ext>
                </a:extLst>
              </p:cNvPr>
              <p:cNvSpPr txBox="1"/>
              <p:nvPr/>
            </p:nvSpPr>
            <p:spPr>
              <a:xfrm>
                <a:off x="2123076" y="7127832"/>
                <a:ext cx="4526899" cy="1907573"/>
              </a:xfrm>
              <a:prstGeom prst="rect">
                <a:avLst/>
              </a:prstGeom>
            </p:spPr>
            <p:txBody>
              <a:bodyPr wrap="square" lIns="0" tIns="0" rIns="0" bIns="0" rtlCol="0" anchor="t">
                <a:spAutoFit/>
              </a:bodyPr>
              <a:lstStyle/>
              <a:p>
                <a:pPr algn="ctr">
                  <a:lnSpc>
                    <a:spcPts val="3845"/>
                  </a:lnSpc>
                  <a:spcBef>
                    <a:spcPct val="0"/>
                  </a:spcBef>
                </a:pPr>
                <a:r>
                  <a:rPr lang="en-US" sz="2500" dirty="0">
                    <a:solidFill>
                      <a:schemeClr val="bg1"/>
                    </a:solidFill>
                    <a:latin typeface="Arial" panose="020B0604020202020204" pitchFamily="34" charset="0"/>
                    <a:cs typeface="Arial" panose="020B0604020202020204" pitchFamily="34" charset="0"/>
                  </a:rPr>
                  <a:t>Address systemic barriers that affect an individual’s ability to access family planning information &amp; services. 6 briefs</a:t>
                </a:r>
              </a:p>
            </p:txBody>
          </p:sp>
        </p:grpSp>
        <p:grpSp>
          <p:nvGrpSpPr>
            <p:cNvPr id="14" name="Group 13">
              <a:extLst>
                <a:ext uri="{FF2B5EF4-FFF2-40B4-BE49-F238E27FC236}">
                  <a16:creationId xmlns:a16="http://schemas.microsoft.com/office/drawing/2014/main" id="{AD4805A7-B4FC-4163-8B64-5C0108DA7C5C}"/>
                </a:ext>
              </a:extLst>
            </p:cNvPr>
            <p:cNvGrpSpPr/>
            <p:nvPr/>
          </p:nvGrpSpPr>
          <p:grpSpPr>
            <a:xfrm>
              <a:off x="6360304" y="3662175"/>
              <a:ext cx="5228424" cy="3122373"/>
              <a:chOff x="6914174" y="4176150"/>
              <a:chExt cx="5228424" cy="3122373"/>
            </a:xfrm>
          </p:grpSpPr>
          <p:grpSp>
            <p:nvGrpSpPr>
              <p:cNvPr id="34" name="Group 33">
                <a:extLst>
                  <a:ext uri="{FF2B5EF4-FFF2-40B4-BE49-F238E27FC236}">
                    <a16:creationId xmlns:a16="http://schemas.microsoft.com/office/drawing/2014/main" id="{2CDAEDD2-9D3F-454D-B358-1F760EEE8488}"/>
                  </a:ext>
                </a:extLst>
              </p:cNvPr>
              <p:cNvGrpSpPr/>
              <p:nvPr/>
            </p:nvGrpSpPr>
            <p:grpSpPr>
              <a:xfrm>
                <a:off x="6914174" y="4176150"/>
                <a:ext cx="5228424" cy="799067"/>
                <a:chOff x="9421078" y="7042807"/>
                <a:chExt cx="4774466" cy="799067"/>
              </a:xfrm>
              <a:solidFill>
                <a:srgbClr val="054A8E"/>
              </a:solidFill>
            </p:grpSpPr>
            <p:sp>
              <p:nvSpPr>
                <p:cNvPr id="35" name="Rectangle 34">
                  <a:extLst>
                    <a:ext uri="{FF2B5EF4-FFF2-40B4-BE49-F238E27FC236}">
                      <a16:creationId xmlns:a16="http://schemas.microsoft.com/office/drawing/2014/main" id="{E0C4D4F8-9DA8-479A-B120-1696C7E23C4B}"/>
                    </a:ext>
                  </a:extLst>
                </p:cNvPr>
                <p:cNvSpPr/>
                <p:nvPr/>
              </p:nvSpPr>
              <p:spPr>
                <a:xfrm>
                  <a:off x="9421078" y="7042807"/>
                  <a:ext cx="4774466" cy="799067"/>
                </a:xfrm>
                <a:prstGeom prst="rect">
                  <a:avLst/>
                </a:prstGeom>
                <a:grpFill/>
                <a:ln>
                  <a:solidFill>
                    <a:srgbClr val="054A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12">
                  <a:extLst>
                    <a:ext uri="{FF2B5EF4-FFF2-40B4-BE49-F238E27FC236}">
                      <a16:creationId xmlns:a16="http://schemas.microsoft.com/office/drawing/2014/main" id="{5F587D6A-0D57-4C5C-96F0-50E598E67123}"/>
                    </a:ext>
                  </a:extLst>
                </p:cNvPr>
                <p:cNvSpPr txBox="1"/>
                <p:nvPr/>
              </p:nvSpPr>
              <p:spPr>
                <a:xfrm>
                  <a:off x="9887427" y="7237186"/>
                  <a:ext cx="3733800" cy="445635"/>
                </a:xfrm>
                <a:prstGeom prst="rect">
                  <a:avLst/>
                </a:prstGeom>
                <a:grpFill/>
                <a:ln>
                  <a:solidFill>
                    <a:srgbClr val="054A8E"/>
                  </a:solidFill>
                </a:ln>
              </p:spPr>
              <p:txBody>
                <a:bodyPr wrap="square" lIns="0" tIns="0" rIns="0" bIns="0" rtlCol="0" anchor="t">
                  <a:spAutoFit/>
                </a:bodyPr>
                <a:lstStyle/>
                <a:p>
                  <a:pPr algn="ctr">
                    <a:lnSpc>
                      <a:spcPts val="3845"/>
                    </a:lnSpc>
                    <a:spcBef>
                      <a:spcPct val="0"/>
                    </a:spcBef>
                  </a:pPr>
                  <a:r>
                    <a:rPr lang="en-US" sz="2800" b="1" dirty="0">
                      <a:solidFill>
                        <a:schemeClr val="bg1"/>
                      </a:solidFill>
                      <a:latin typeface="Arial" panose="020B0604020202020204" pitchFamily="34" charset="0"/>
                      <a:cs typeface="Arial" panose="020B0604020202020204" pitchFamily="34" charset="0"/>
                    </a:rPr>
                    <a:t>Service Delivery</a:t>
                  </a:r>
                </a:p>
              </p:txBody>
            </p:sp>
          </p:grpSp>
          <p:sp>
            <p:nvSpPr>
              <p:cNvPr id="61" name="Rectangle 60">
                <a:extLst>
                  <a:ext uri="{FF2B5EF4-FFF2-40B4-BE49-F238E27FC236}">
                    <a16:creationId xmlns:a16="http://schemas.microsoft.com/office/drawing/2014/main" id="{E06C4E27-CF4E-47FD-B5C4-82D398A01E3B}"/>
                  </a:ext>
                </a:extLst>
              </p:cNvPr>
              <p:cNvSpPr/>
              <p:nvPr/>
            </p:nvSpPr>
            <p:spPr>
              <a:xfrm>
                <a:off x="6914174" y="5032190"/>
                <a:ext cx="5228424" cy="2266333"/>
              </a:xfrm>
              <a:prstGeom prst="rect">
                <a:avLst/>
              </a:prstGeom>
              <a:solidFill>
                <a:srgbClr val="6E81AE"/>
              </a:solidFill>
              <a:ln>
                <a:solidFill>
                  <a:srgbClr val="6E81A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12">
                <a:extLst>
                  <a:ext uri="{FF2B5EF4-FFF2-40B4-BE49-F238E27FC236}">
                    <a16:creationId xmlns:a16="http://schemas.microsoft.com/office/drawing/2014/main" id="{5192566C-9DB3-4923-941D-73D7D734823D}"/>
                  </a:ext>
                </a:extLst>
              </p:cNvPr>
              <p:cNvSpPr txBox="1"/>
              <p:nvPr/>
            </p:nvSpPr>
            <p:spPr>
              <a:xfrm>
                <a:off x="7264936" y="5097228"/>
                <a:ext cx="4526899" cy="1907573"/>
              </a:xfrm>
              <a:prstGeom prst="rect">
                <a:avLst/>
              </a:prstGeom>
            </p:spPr>
            <p:txBody>
              <a:bodyPr wrap="square" lIns="0" tIns="0" rIns="0" bIns="0" rtlCol="0" anchor="t">
                <a:spAutoFit/>
              </a:bodyPr>
              <a:lstStyle/>
              <a:p>
                <a:pPr algn="ctr">
                  <a:lnSpc>
                    <a:spcPts val="3845"/>
                  </a:lnSpc>
                  <a:spcBef>
                    <a:spcPct val="0"/>
                  </a:spcBef>
                </a:pPr>
                <a:r>
                  <a:rPr lang="en-US" sz="2500" spc="55" dirty="0">
                    <a:solidFill>
                      <a:schemeClr val="bg1"/>
                    </a:solidFill>
                    <a:latin typeface="Arial" panose="020B0604020202020204" pitchFamily="34" charset="0"/>
                    <a:cs typeface="Arial" panose="020B0604020202020204" pitchFamily="34" charset="0"/>
                  </a:rPr>
                  <a:t>Improve the availability, accessibility, acceptability, and quality of family planning services. 8 briefs</a:t>
                </a:r>
                <a:endParaRPr lang="en-US" sz="2500" dirty="0">
                  <a:solidFill>
                    <a:schemeClr val="bg1"/>
                  </a:solidFill>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0200D549-05CE-47FF-B5EB-1A9CFA9BD1D9}"/>
                </a:ext>
              </a:extLst>
            </p:cNvPr>
            <p:cNvGrpSpPr/>
            <p:nvPr/>
          </p:nvGrpSpPr>
          <p:grpSpPr>
            <a:xfrm>
              <a:off x="11929233" y="3663327"/>
              <a:ext cx="5735619" cy="3080592"/>
              <a:chOff x="11965436" y="4121436"/>
              <a:chExt cx="5735619" cy="3080592"/>
            </a:xfrm>
          </p:grpSpPr>
          <p:grpSp>
            <p:nvGrpSpPr>
              <p:cNvPr id="16" name="Group 15">
                <a:extLst>
                  <a:ext uri="{FF2B5EF4-FFF2-40B4-BE49-F238E27FC236}">
                    <a16:creationId xmlns:a16="http://schemas.microsoft.com/office/drawing/2014/main" id="{6D14FCBE-B8E3-40C8-9A86-EAC61F4D327F}"/>
                  </a:ext>
                </a:extLst>
              </p:cNvPr>
              <p:cNvGrpSpPr/>
              <p:nvPr/>
            </p:nvGrpSpPr>
            <p:grpSpPr>
              <a:xfrm>
                <a:off x="11984969" y="4121436"/>
                <a:ext cx="5690234" cy="799067"/>
                <a:chOff x="14020800" y="5363309"/>
                <a:chExt cx="4447322" cy="1351941"/>
              </a:xfrm>
            </p:grpSpPr>
            <p:sp>
              <p:nvSpPr>
                <p:cNvPr id="38" name="Rectangle 37">
                  <a:extLst>
                    <a:ext uri="{FF2B5EF4-FFF2-40B4-BE49-F238E27FC236}">
                      <a16:creationId xmlns:a16="http://schemas.microsoft.com/office/drawing/2014/main" id="{BF6CE221-8509-40D2-9D05-9A89F32D3ABB}"/>
                    </a:ext>
                  </a:extLst>
                </p:cNvPr>
                <p:cNvSpPr/>
                <p:nvPr/>
              </p:nvSpPr>
              <p:spPr>
                <a:xfrm>
                  <a:off x="14020800" y="5363309"/>
                  <a:ext cx="4447322" cy="1351941"/>
                </a:xfrm>
                <a:prstGeom prst="rect">
                  <a:avLst/>
                </a:prstGeom>
                <a:solidFill>
                  <a:srgbClr val="0F8F73"/>
                </a:solidFill>
                <a:ln>
                  <a:solidFill>
                    <a:srgbClr val="0F8F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12">
                  <a:extLst>
                    <a:ext uri="{FF2B5EF4-FFF2-40B4-BE49-F238E27FC236}">
                      <a16:creationId xmlns:a16="http://schemas.microsoft.com/office/drawing/2014/main" id="{5EAC4BD4-4820-4226-91B8-EF8A02533E18}"/>
                    </a:ext>
                  </a:extLst>
                </p:cNvPr>
                <p:cNvSpPr txBox="1"/>
                <p:nvPr/>
              </p:nvSpPr>
              <p:spPr>
                <a:xfrm>
                  <a:off x="14325567" y="5644144"/>
                  <a:ext cx="3852139" cy="756682"/>
                </a:xfrm>
                <a:prstGeom prst="rect">
                  <a:avLst/>
                </a:prstGeom>
                <a:solidFill>
                  <a:srgbClr val="0F8F73"/>
                </a:solidFill>
                <a:ln>
                  <a:solidFill>
                    <a:srgbClr val="0F8F73"/>
                  </a:solidFill>
                </a:ln>
              </p:spPr>
              <p:txBody>
                <a:bodyPr wrap="square" lIns="0" tIns="0" rIns="0" bIns="0" rtlCol="0" anchor="t">
                  <a:spAutoFit/>
                </a:bodyPr>
                <a:lstStyle/>
                <a:p>
                  <a:pPr algn="ctr">
                    <a:lnSpc>
                      <a:spcPts val="3845"/>
                    </a:lnSpc>
                    <a:spcBef>
                      <a:spcPct val="0"/>
                    </a:spcBef>
                  </a:pPr>
                  <a:r>
                    <a:rPr lang="en-US" sz="2700" b="1" dirty="0">
                      <a:solidFill>
                        <a:schemeClr val="bg1"/>
                      </a:solidFill>
                      <a:latin typeface="Arial" panose="020B0604020202020204" pitchFamily="34" charset="0"/>
                      <a:cs typeface="Arial" panose="020B0604020202020204" pitchFamily="34" charset="0"/>
                    </a:rPr>
                    <a:t>Social and Behavioral Change</a:t>
                  </a:r>
                </a:p>
              </p:txBody>
            </p:sp>
          </p:grpSp>
          <p:sp>
            <p:nvSpPr>
              <p:cNvPr id="63" name="Rectangle 62">
                <a:extLst>
                  <a:ext uri="{FF2B5EF4-FFF2-40B4-BE49-F238E27FC236}">
                    <a16:creationId xmlns:a16="http://schemas.microsoft.com/office/drawing/2014/main" id="{2294F186-A78F-4399-8F3D-77AE8B3B6657}"/>
                  </a:ext>
                </a:extLst>
              </p:cNvPr>
              <p:cNvSpPr/>
              <p:nvPr/>
            </p:nvSpPr>
            <p:spPr>
              <a:xfrm>
                <a:off x="11994150" y="4982970"/>
                <a:ext cx="5675191" cy="2219058"/>
              </a:xfrm>
              <a:prstGeom prst="rect">
                <a:avLst/>
              </a:prstGeom>
              <a:solidFill>
                <a:srgbClr val="6BBB99"/>
              </a:solidFill>
              <a:ln>
                <a:solidFill>
                  <a:srgbClr val="6BBB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12">
                <a:extLst>
                  <a:ext uri="{FF2B5EF4-FFF2-40B4-BE49-F238E27FC236}">
                    <a16:creationId xmlns:a16="http://schemas.microsoft.com/office/drawing/2014/main" id="{170FDB7D-F254-4B52-A416-DF32A7B1ED9B}"/>
                  </a:ext>
                </a:extLst>
              </p:cNvPr>
              <p:cNvSpPr txBox="1"/>
              <p:nvPr/>
            </p:nvSpPr>
            <p:spPr>
              <a:xfrm>
                <a:off x="11965436" y="5142270"/>
                <a:ext cx="5735619" cy="1900457"/>
              </a:xfrm>
              <a:prstGeom prst="rect">
                <a:avLst/>
              </a:prstGeom>
            </p:spPr>
            <p:txBody>
              <a:bodyPr wrap="square" lIns="0" tIns="0" rIns="0" bIns="0" rtlCol="0" anchor="t">
                <a:spAutoFit/>
              </a:bodyPr>
              <a:lstStyle/>
              <a:p>
                <a:pPr algn="ctr">
                  <a:lnSpc>
                    <a:spcPts val="3845"/>
                  </a:lnSpc>
                  <a:spcBef>
                    <a:spcPct val="0"/>
                  </a:spcBef>
                </a:pPr>
                <a:r>
                  <a:rPr lang="en-US" sz="2500" spc="55" dirty="0">
                    <a:solidFill>
                      <a:schemeClr val="bg1"/>
                    </a:solidFill>
                    <a:latin typeface="Arial" panose="020B0604020202020204" pitchFamily="34" charset="0"/>
                    <a:cs typeface="Arial" panose="020B0604020202020204" pitchFamily="34" charset="0"/>
                  </a:rPr>
                  <a:t>Influence knowledge, beliefs, behaviors, and social norms associated with family planning. </a:t>
                </a:r>
              </a:p>
              <a:p>
                <a:pPr algn="ctr">
                  <a:lnSpc>
                    <a:spcPts val="3845"/>
                  </a:lnSpc>
                  <a:spcBef>
                    <a:spcPct val="0"/>
                  </a:spcBef>
                </a:pPr>
                <a:r>
                  <a:rPr lang="en-US" sz="2500" spc="55" dirty="0">
                    <a:solidFill>
                      <a:schemeClr val="bg1"/>
                    </a:solidFill>
                    <a:latin typeface="Arial" panose="020B0604020202020204" pitchFamily="34" charset="0"/>
                    <a:cs typeface="Arial" panose="020B0604020202020204" pitchFamily="34" charset="0"/>
                  </a:rPr>
                  <a:t>3 briefs</a:t>
                </a:r>
                <a:endParaRPr lang="en-US" sz="2500" dirty="0">
                  <a:solidFill>
                    <a:schemeClr val="bg1"/>
                  </a:solidFill>
                  <a:latin typeface="Arial" panose="020B0604020202020204" pitchFamily="34" charset="0"/>
                  <a:cs typeface="Arial" panose="020B0604020202020204" pitchFamily="34" charset="0"/>
                </a:endParaRPr>
              </a:p>
            </p:txBody>
          </p:sp>
        </p:grpSp>
      </p:gr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04</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 name="Group 1">
            <a:extLst>
              <a:ext uri="{FF2B5EF4-FFF2-40B4-BE49-F238E27FC236}">
                <a16:creationId xmlns:a16="http://schemas.microsoft.com/office/drawing/2014/main" id="{63A23F2B-F73A-4A5C-8CBD-A132240A693D}"/>
              </a:ext>
            </a:extLst>
          </p:cNvPr>
          <p:cNvGrpSpPr/>
          <p:nvPr/>
        </p:nvGrpSpPr>
        <p:grpSpPr>
          <a:xfrm>
            <a:off x="612797" y="7029284"/>
            <a:ext cx="17052055" cy="1585041"/>
            <a:chOff x="606934" y="7081061"/>
            <a:chExt cx="16988517" cy="1585041"/>
          </a:xfrm>
        </p:grpSpPr>
        <p:sp>
          <p:nvSpPr>
            <p:cNvPr id="47" name="Rectangle 46">
              <a:extLst>
                <a:ext uri="{FF2B5EF4-FFF2-40B4-BE49-F238E27FC236}">
                  <a16:creationId xmlns:a16="http://schemas.microsoft.com/office/drawing/2014/main" id="{6FDF6589-761B-4E8D-BE73-F462220C2060}"/>
                </a:ext>
              </a:extLst>
            </p:cNvPr>
            <p:cNvSpPr/>
            <p:nvPr/>
          </p:nvSpPr>
          <p:spPr>
            <a:xfrm>
              <a:off x="606934" y="7607686"/>
              <a:ext cx="16988515" cy="1058416"/>
            </a:xfrm>
            <a:prstGeom prst="rect">
              <a:avLst/>
            </a:prstGeom>
            <a:solidFill>
              <a:srgbClr val="F3AE7B"/>
            </a:solidFill>
            <a:ln>
              <a:solidFill>
                <a:srgbClr val="F3AE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845"/>
                </a:lnSpc>
                <a:spcBef>
                  <a:spcPct val="0"/>
                </a:spcBef>
              </a:pPr>
              <a:endParaRPr lang="en-US" sz="2500" dirty="0">
                <a:solidFill>
                  <a:schemeClr val="tx1"/>
                </a:solidFill>
                <a:latin typeface="Arial" panose="020B0604020202020204" pitchFamily="34" charset="0"/>
                <a:cs typeface="Arial" panose="020B0604020202020204" pitchFamily="34" charset="0"/>
              </a:endParaRPr>
            </a:p>
          </p:txBody>
        </p:sp>
        <p:sp>
          <p:nvSpPr>
            <p:cNvPr id="44" name="TextBox 12">
              <a:extLst>
                <a:ext uri="{FF2B5EF4-FFF2-40B4-BE49-F238E27FC236}">
                  <a16:creationId xmlns:a16="http://schemas.microsoft.com/office/drawing/2014/main" id="{0C460584-DA0D-45EF-8F08-C6CE8D020C6A}"/>
                </a:ext>
              </a:extLst>
            </p:cNvPr>
            <p:cNvSpPr txBox="1"/>
            <p:nvPr/>
          </p:nvSpPr>
          <p:spPr>
            <a:xfrm>
              <a:off x="606935" y="7081061"/>
              <a:ext cx="16988516" cy="447238"/>
            </a:xfrm>
            <a:prstGeom prst="rect">
              <a:avLst/>
            </a:prstGeom>
            <a:solidFill>
              <a:srgbClr val="DD5D00"/>
            </a:solidFill>
            <a:ln>
              <a:solidFill>
                <a:srgbClr val="DD5D00"/>
              </a:solidFill>
            </a:ln>
          </p:spPr>
          <p:txBody>
            <a:bodyPr wrap="square" lIns="0" tIns="0" rIns="0" bIns="0" rtlCol="0" anchor="t">
              <a:spAutoFit/>
            </a:bodyPr>
            <a:lstStyle/>
            <a:p>
              <a:pPr algn="ctr">
                <a:lnSpc>
                  <a:spcPts val="3845"/>
                </a:lnSpc>
                <a:spcBef>
                  <a:spcPct val="0"/>
                </a:spcBef>
              </a:pPr>
              <a:r>
                <a:rPr lang="en-US" sz="2800" b="1" i="1" dirty="0">
                  <a:solidFill>
                    <a:schemeClr val="bg1"/>
                  </a:solidFill>
                  <a:latin typeface="Arial" panose="020B0604020202020204" pitchFamily="34" charset="0"/>
                  <a:cs typeface="Arial" panose="020B0604020202020204" pitchFamily="34" charset="0"/>
                </a:rPr>
                <a:t>Enhancements</a:t>
              </a:r>
              <a:endParaRPr lang="en-US" sz="2800" dirty="0">
                <a:solidFill>
                  <a:schemeClr val="bg1"/>
                </a:solidFill>
                <a:latin typeface="Arial" panose="020B060402020202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id="{EF399833-0727-43F7-986F-461165490193}"/>
                </a:ext>
              </a:extLst>
            </p:cNvPr>
            <p:cNvSpPr/>
            <p:nvPr/>
          </p:nvSpPr>
          <p:spPr>
            <a:xfrm>
              <a:off x="813756" y="7738034"/>
              <a:ext cx="16574870" cy="786972"/>
            </a:xfrm>
            <a:prstGeom prst="rect">
              <a:avLst/>
            </a:prstGeom>
            <a:solidFill>
              <a:srgbClr val="F3AE7B"/>
            </a:solidFill>
            <a:ln>
              <a:solidFill>
                <a:srgbClr val="F3AE7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3845"/>
                </a:lnSpc>
                <a:spcBef>
                  <a:spcPct val="0"/>
                </a:spcBef>
              </a:pPr>
              <a:r>
                <a:rPr lang="en-US" sz="2500" spc="55" dirty="0">
                  <a:solidFill>
                    <a:schemeClr val="bg1"/>
                  </a:solidFill>
                  <a:latin typeface="Arial" panose="020B0604020202020204" pitchFamily="34" charset="0"/>
                  <a:cs typeface="Arial" panose="020B0604020202020204" pitchFamily="34" charset="0"/>
                </a:rPr>
                <a:t>Approaches used in conjunction with HIPs to maximize the impact of HIP implementation or increase the reach. 4 briefs</a:t>
              </a:r>
              <a:endParaRPr lang="en-US" sz="2500" dirty="0">
                <a:solidFill>
                  <a:schemeClr val="bg1"/>
                </a:solidFill>
                <a:latin typeface="Arial" panose="020B0604020202020204" pitchFamily="34" charset="0"/>
                <a:cs typeface="Arial" panose="020B0604020202020204" pitchFamily="34" charset="0"/>
              </a:endParaRPr>
            </a:p>
          </p:txBody>
        </p:sp>
      </p:grpSp>
      <p:sp>
        <p:nvSpPr>
          <p:cNvPr id="10" name="TextBox 10"/>
          <p:cNvSpPr txBox="1"/>
          <p:nvPr/>
        </p:nvSpPr>
        <p:spPr>
          <a:xfrm>
            <a:off x="608803" y="429270"/>
            <a:ext cx="9678198" cy="1667123"/>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HIPs address the full spectrum of FP programming</a:t>
            </a:r>
          </a:p>
        </p:txBody>
      </p:sp>
      <p:sp>
        <p:nvSpPr>
          <p:cNvPr id="46" name="TextBox 23">
            <a:extLst>
              <a:ext uri="{FF2B5EF4-FFF2-40B4-BE49-F238E27FC236}">
                <a16:creationId xmlns:a16="http://schemas.microsoft.com/office/drawing/2014/main" id="{6516EAE7-933C-4B98-93B2-5C040AB7DF47}"/>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Family Planning Vouchers</a:t>
            </a:r>
          </a:p>
        </p:txBody>
      </p:sp>
    </p:spTree>
    <p:extLst>
      <p:ext uri="{BB962C8B-B14F-4D97-AF65-F5344CB8AC3E}">
        <p14:creationId xmlns:p14="http://schemas.microsoft.com/office/powerpoint/2010/main" val="2291483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Isosceles Triangle 31">
            <a:extLst>
              <a:ext uri="{FF2B5EF4-FFF2-40B4-BE49-F238E27FC236}">
                <a16:creationId xmlns:a16="http://schemas.microsoft.com/office/drawing/2014/main" id="{CCF56B8D-1E73-4D59-9B4E-45BD73274BC7}"/>
              </a:ext>
            </a:extLst>
          </p:cNvPr>
          <p:cNvSpPr/>
          <p:nvPr/>
        </p:nvSpPr>
        <p:spPr>
          <a:xfrm flipV="1">
            <a:off x="-11461" y="-1"/>
            <a:ext cx="18257632" cy="314173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DD5D00"/>
          </a:solidFill>
          <a:ln>
            <a:solidFill>
              <a:srgbClr val="DD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05</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TextBox 29">
            <a:extLst>
              <a:ext uri="{FF2B5EF4-FFF2-40B4-BE49-F238E27FC236}">
                <a16:creationId xmlns:a16="http://schemas.microsoft.com/office/drawing/2014/main" id="{B5E3833E-61A4-4057-9DCD-FAF471F68CFC}"/>
              </a:ext>
            </a:extLst>
          </p:cNvPr>
          <p:cNvSpPr txBox="1"/>
          <p:nvPr/>
        </p:nvSpPr>
        <p:spPr>
          <a:xfrm>
            <a:off x="612796" y="3899758"/>
            <a:ext cx="15465404" cy="4524315"/>
          </a:xfrm>
          <a:prstGeom prst="rect">
            <a:avLst/>
          </a:prstGeom>
          <a:noFill/>
        </p:spPr>
        <p:txBody>
          <a:bodyPr wrap="square">
            <a:spAutoFit/>
          </a:bodyPr>
          <a:lstStyle/>
          <a:p>
            <a:pPr marL="228600" indent="-50800">
              <a:lnSpc>
                <a:spcPct val="90000"/>
              </a:lnSpc>
              <a:buClr>
                <a:schemeClr val="dk1"/>
              </a:buClr>
              <a:buSzPts val="2800"/>
            </a:pPr>
            <a:r>
              <a:rPr lang="en-US" sz="4000" dirty="0">
                <a:highlight>
                  <a:srgbClr val="FFFFFF"/>
                </a:highlight>
                <a:latin typeface="Arial" panose="020B0604020202020204" pitchFamily="34" charset="0"/>
                <a:cs typeface="Arial" panose="020B0604020202020204" pitchFamily="34" charset="0"/>
              </a:rPr>
              <a:t>The </a:t>
            </a:r>
            <a:r>
              <a:rPr lang="en-US" sz="4000" b="1" dirty="0">
                <a:solidFill>
                  <a:srgbClr val="DD5D00"/>
                </a:solidFill>
                <a:highlight>
                  <a:srgbClr val="FFFFFF"/>
                </a:highlight>
                <a:latin typeface="Arial" panose="020B0604020202020204" pitchFamily="34" charset="0"/>
                <a:cs typeface="Arial" panose="020B0604020202020204" pitchFamily="34" charset="0"/>
              </a:rPr>
              <a:t>Technical Advisory Group (TAG) </a:t>
            </a:r>
            <a:r>
              <a:rPr lang="en-US" sz="4000" dirty="0">
                <a:highlight>
                  <a:srgbClr val="FFFFFF"/>
                </a:highlight>
                <a:latin typeface="Arial" panose="020B0604020202020204" pitchFamily="34" charset="0"/>
                <a:cs typeface="Arial" panose="020B0604020202020204" pitchFamily="34" charset="0"/>
              </a:rPr>
              <a:t>is made up of 25 experts in family planning, including representatives from the co-sponsors.</a:t>
            </a:r>
            <a:endParaRPr lang="en-US" sz="4000" dirty="0">
              <a:latin typeface="Arial" panose="020B0604020202020204" pitchFamily="34" charset="0"/>
              <a:cs typeface="Arial" panose="020B0604020202020204" pitchFamily="34" charset="0"/>
            </a:endParaRPr>
          </a:p>
          <a:p>
            <a:pPr marL="228600" lvl="0" indent="-50800" algn="l" rtl="0">
              <a:lnSpc>
                <a:spcPct val="90000"/>
              </a:lnSpc>
              <a:spcBef>
                <a:spcPts val="0"/>
              </a:spcBef>
              <a:spcAft>
                <a:spcPts val="0"/>
              </a:spcAft>
              <a:buClr>
                <a:schemeClr val="dk1"/>
              </a:buClr>
              <a:buSzPts val="2800"/>
              <a:buNone/>
            </a:pPr>
            <a:endParaRPr lang="en-US" sz="4000" spc="-80" dirty="0">
              <a:highlight>
                <a:srgbClr val="FFFFFF"/>
              </a:highlight>
              <a:latin typeface="Arial" panose="020B0604020202020204" pitchFamily="34" charset="0"/>
              <a:cs typeface="Arial" panose="020B0604020202020204" pitchFamily="34" charset="0"/>
            </a:endParaRPr>
          </a:p>
          <a:p>
            <a:pPr marL="228600" lvl="0" indent="-50800" algn="l" rtl="0">
              <a:lnSpc>
                <a:spcPct val="90000"/>
              </a:lnSpc>
              <a:spcBef>
                <a:spcPts val="0"/>
              </a:spcBef>
              <a:spcAft>
                <a:spcPts val="0"/>
              </a:spcAft>
              <a:buClr>
                <a:schemeClr val="dk1"/>
              </a:buClr>
              <a:buSzPts val="2800"/>
              <a:buNone/>
            </a:pPr>
            <a:endParaRPr lang="en-US" sz="4000" spc="-80" dirty="0">
              <a:highlight>
                <a:srgbClr val="FFFFFF"/>
              </a:highlight>
              <a:latin typeface="Arial" panose="020B0604020202020204" pitchFamily="34" charset="0"/>
              <a:cs typeface="Arial" panose="020B0604020202020204" pitchFamily="34" charset="0"/>
            </a:endParaRPr>
          </a:p>
          <a:p>
            <a:pPr marL="228600" lvl="0" indent="-50800" algn="l" rtl="0">
              <a:lnSpc>
                <a:spcPct val="90000"/>
              </a:lnSpc>
              <a:spcBef>
                <a:spcPts val="0"/>
              </a:spcBef>
              <a:spcAft>
                <a:spcPts val="0"/>
              </a:spcAft>
              <a:buClr>
                <a:schemeClr val="dk1"/>
              </a:buClr>
              <a:buSzPts val="2800"/>
              <a:buNone/>
            </a:pPr>
            <a:r>
              <a:rPr lang="en-US" sz="4000" spc="-80" dirty="0">
                <a:highlight>
                  <a:srgbClr val="FFFFFF"/>
                </a:highlight>
                <a:latin typeface="Arial" panose="020B0604020202020204" pitchFamily="34" charset="0"/>
                <a:cs typeface="Arial" panose="020B0604020202020204" pitchFamily="34" charset="0"/>
              </a:rPr>
              <a:t>The </a:t>
            </a:r>
            <a:r>
              <a:rPr lang="en-US" sz="4000" b="1" spc="-80" dirty="0">
                <a:solidFill>
                  <a:srgbClr val="DD5D00"/>
                </a:solidFill>
                <a:highlight>
                  <a:srgbClr val="FFFFFF"/>
                </a:highlight>
                <a:latin typeface="Arial" panose="020B0604020202020204" pitchFamily="34" charset="0"/>
                <a:cs typeface="Arial" panose="020B0604020202020204" pitchFamily="34" charset="0"/>
              </a:rPr>
              <a:t>Co-sponsors </a:t>
            </a:r>
            <a:r>
              <a:rPr lang="en-US" sz="4000" spc="-80" dirty="0">
                <a:highlight>
                  <a:srgbClr val="FFFFFF"/>
                </a:highlight>
                <a:latin typeface="Arial" panose="020B0604020202020204" pitchFamily="34" charset="0"/>
                <a:cs typeface="Arial" panose="020B0604020202020204" pitchFamily="34" charset="0"/>
              </a:rPr>
              <a:t>include the following organizations:</a:t>
            </a:r>
          </a:p>
          <a:p>
            <a:pPr marL="228600" lvl="0" indent="-50800" algn="l" rtl="0">
              <a:lnSpc>
                <a:spcPct val="90000"/>
              </a:lnSpc>
              <a:spcBef>
                <a:spcPts val="0"/>
              </a:spcBef>
              <a:spcAft>
                <a:spcPts val="0"/>
              </a:spcAft>
              <a:buClr>
                <a:schemeClr val="dk1"/>
              </a:buClr>
              <a:buSzPts val="2800"/>
              <a:buNone/>
            </a:pPr>
            <a:endParaRPr lang="en-US" sz="4000" spc="-80" dirty="0">
              <a:highlight>
                <a:srgbClr val="FFFFFF"/>
              </a:highlight>
              <a:latin typeface="Arial" panose="020B0604020202020204" pitchFamily="34" charset="0"/>
              <a:cs typeface="Arial" panose="020B0604020202020204" pitchFamily="34" charset="0"/>
            </a:endParaRPr>
          </a:p>
          <a:p>
            <a:pPr marL="228600" lvl="0" indent="-50800" algn="l" rtl="0">
              <a:lnSpc>
                <a:spcPct val="90000"/>
              </a:lnSpc>
              <a:spcBef>
                <a:spcPts val="0"/>
              </a:spcBef>
              <a:spcAft>
                <a:spcPts val="0"/>
              </a:spcAft>
              <a:buClr>
                <a:schemeClr val="dk1"/>
              </a:buClr>
              <a:buSzPts val="2800"/>
              <a:buNone/>
            </a:pPr>
            <a:endParaRPr lang="en-US" sz="4000" dirty="0">
              <a:highlight>
                <a:srgbClr val="FFFFFF"/>
              </a:highlight>
              <a:latin typeface="Arial" panose="020B0604020202020204" pitchFamily="34" charset="0"/>
              <a:cs typeface="Arial" panose="020B0604020202020204" pitchFamily="34" charset="0"/>
            </a:endParaRPr>
          </a:p>
          <a:p>
            <a:pPr marL="228600" lvl="0" indent="-50800" algn="l" rtl="0">
              <a:lnSpc>
                <a:spcPct val="90000"/>
              </a:lnSpc>
              <a:spcBef>
                <a:spcPts val="0"/>
              </a:spcBef>
              <a:spcAft>
                <a:spcPts val="0"/>
              </a:spcAft>
              <a:buClr>
                <a:schemeClr val="dk1"/>
              </a:buClr>
              <a:buSzPts val="2800"/>
              <a:buNone/>
            </a:pPr>
            <a:endParaRPr lang="en-US" sz="4000" dirty="0">
              <a:highlight>
                <a:srgbClr val="FFFFFF"/>
              </a:highlight>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A0F11812-ACC6-4527-BFE4-B5F86917BDD5}"/>
              </a:ext>
            </a:extLst>
          </p:cNvPr>
          <p:cNvGrpSpPr/>
          <p:nvPr/>
        </p:nvGrpSpPr>
        <p:grpSpPr>
          <a:xfrm>
            <a:off x="711554" y="6942228"/>
            <a:ext cx="15366646" cy="1217297"/>
            <a:chOff x="542382" y="7729405"/>
            <a:chExt cx="17342388" cy="1323452"/>
          </a:xfrm>
        </p:grpSpPr>
        <p:pic>
          <p:nvPicPr>
            <p:cNvPr id="1026" name="Picture 2" descr="USAID-Logo | U.S. Mission to International Organizations in Geneva">
              <a:extLst>
                <a:ext uri="{FF2B5EF4-FFF2-40B4-BE49-F238E27FC236}">
                  <a16:creationId xmlns:a16="http://schemas.microsoft.com/office/drawing/2014/main" id="{B7709853-F12A-426A-A125-D86167096166}"/>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115" t="22406" r="7637" b="28189"/>
            <a:stretch/>
          </p:blipFill>
          <p:spPr bwMode="auto">
            <a:xfrm>
              <a:off x="10405443" y="7800859"/>
              <a:ext cx="3652023" cy="11388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FPA - United Nations Population Fund">
              <a:extLst>
                <a:ext uri="{FF2B5EF4-FFF2-40B4-BE49-F238E27FC236}">
                  <a16:creationId xmlns:a16="http://schemas.microsoft.com/office/drawing/2014/main" id="{3CF28787-D15E-49D3-9750-F136D236EE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75067" y="7892856"/>
              <a:ext cx="2616212" cy="99892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B9FAE58C-ECAE-40EA-8AC4-88A9365726F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271630" y="7892855"/>
              <a:ext cx="3613140" cy="99892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PPF">
              <a:extLst>
                <a:ext uri="{FF2B5EF4-FFF2-40B4-BE49-F238E27FC236}">
                  <a16:creationId xmlns:a16="http://schemas.microsoft.com/office/drawing/2014/main" id="{56E6376F-3D27-426A-8F73-EDAC4C0AB3D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69294" y="7892855"/>
              <a:ext cx="4812928" cy="99892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uilding FP2030 | Family Planning 2020">
              <a:extLst>
                <a:ext uri="{FF2B5EF4-FFF2-40B4-BE49-F238E27FC236}">
                  <a16:creationId xmlns:a16="http://schemas.microsoft.com/office/drawing/2014/main" id="{18B698FD-9D0A-41A2-80CA-E42C828A0C7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2382" y="7729405"/>
              <a:ext cx="2011647" cy="1323452"/>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extBox 10"/>
          <p:cNvSpPr txBox="1"/>
          <p:nvPr/>
        </p:nvSpPr>
        <p:spPr>
          <a:xfrm>
            <a:off x="711554" y="688118"/>
            <a:ext cx="12722203" cy="771109"/>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HIP Partnership</a:t>
            </a:r>
          </a:p>
        </p:txBody>
      </p:sp>
      <p:sp>
        <p:nvSpPr>
          <p:cNvPr id="16" name="TextBox 23">
            <a:extLst>
              <a:ext uri="{FF2B5EF4-FFF2-40B4-BE49-F238E27FC236}">
                <a16:creationId xmlns:a16="http://schemas.microsoft.com/office/drawing/2014/main" id="{CCCE7326-8540-4B4D-989F-35A639D7E888}"/>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Family Planning Vouchers</a:t>
            </a:r>
          </a:p>
        </p:txBody>
      </p:sp>
    </p:spTree>
    <p:extLst>
      <p:ext uri="{BB962C8B-B14F-4D97-AF65-F5344CB8AC3E}">
        <p14:creationId xmlns:p14="http://schemas.microsoft.com/office/powerpoint/2010/main" val="9288077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4"/>
          <p:cNvGrpSpPr/>
          <p:nvPr/>
        </p:nvGrpSpPr>
        <p:grpSpPr>
          <a:xfrm>
            <a:off x="1758462" y="4434398"/>
            <a:ext cx="13176738" cy="3187189"/>
            <a:chOff x="-1192946" y="454440"/>
            <a:chExt cx="14009365" cy="4249586"/>
          </a:xfrm>
        </p:grpSpPr>
        <p:sp>
          <p:nvSpPr>
            <p:cNvPr id="5" name="TextBox 5"/>
            <p:cNvSpPr txBox="1"/>
            <p:nvPr/>
          </p:nvSpPr>
          <p:spPr>
            <a:xfrm>
              <a:off x="-1161686" y="2139220"/>
              <a:ext cx="10251413" cy="2564806"/>
            </a:xfrm>
            <a:prstGeom prst="rect">
              <a:avLst/>
            </a:prstGeom>
          </p:spPr>
          <p:txBody>
            <a:bodyPr wrap="square" lIns="0" tIns="0" rIns="0" bIns="0" rtlCol="0" anchor="t">
              <a:spAutoFit/>
            </a:bodyPr>
            <a:lstStyle/>
            <a:p>
              <a:pPr>
                <a:lnSpc>
                  <a:spcPts val="5040"/>
                </a:lnSpc>
                <a:spcBef>
                  <a:spcPct val="0"/>
                </a:spcBef>
              </a:pPr>
              <a:r>
                <a:rPr lang="en-US" sz="4400" dirty="0">
                  <a:solidFill>
                    <a:srgbClr val="000000"/>
                  </a:solidFill>
                  <a:latin typeface="Arial" panose="020B0604020202020204" pitchFamily="34" charset="0"/>
                  <a:cs typeface="Arial" panose="020B0604020202020204" pitchFamily="34" charset="0"/>
                </a:rPr>
                <a:t>Provide vouchers to clients to facilitate equitable access to and choice of voluntary contraceptive services.</a:t>
              </a:r>
            </a:p>
          </p:txBody>
        </p:sp>
        <p:sp>
          <p:nvSpPr>
            <p:cNvPr id="6" name="TextBox 6"/>
            <p:cNvSpPr txBox="1"/>
            <p:nvPr/>
          </p:nvSpPr>
          <p:spPr>
            <a:xfrm>
              <a:off x="-1192946" y="454440"/>
              <a:ext cx="14009365" cy="1436291"/>
            </a:xfrm>
            <a:prstGeom prst="rect">
              <a:avLst/>
            </a:prstGeom>
          </p:spPr>
          <p:txBody>
            <a:bodyPr wrap="square" lIns="0" tIns="0" rIns="0" bIns="0" rtlCol="0" anchor="t">
              <a:spAutoFit/>
            </a:bodyPr>
            <a:lstStyle/>
            <a:p>
              <a:pPr>
                <a:lnSpc>
                  <a:spcPts val="8400"/>
                </a:lnSpc>
              </a:pPr>
              <a:r>
                <a:rPr lang="en-US" sz="8000" b="1" dirty="0">
                  <a:solidFill>
                    <a:srgbClr val="000000"/>
                  </a:solidFill>
                  <a:latin typeface="Arial" panose="020B0604020202020204" pitchFamily="34" charset="0"/>
                  <a:cs typeface="Arial" panose="020B0604020202020204" pitchFamily="34" charset="0"/>
                </a:rPr>
                <a:t>High Impact Practice</a:t>
              </a:r>
            </a:p>
          </p:txBody>
        </p:sp>
      </p:grpSp>
      <p:grpSp>
        <p:nvGrpSpPr>
          <p:cNvPr id="7" name="Group 6">
            <a:extLst>
              <a:ext uri="{FF2B5EF4-FFF2-40B4-BE49-F238E27FC236}">
                <a16:creationId xmlns:a16="http://schemas.microsoft.com/office/drawing/2014/main" id="{B7F15E4F-745B-4351-B980-FF037E4EF728}"/>
              </a:ext>
            </a:extLst>
          </p:cNvPr>
          <p:cNvGrpSpPr/>
          <p:nvPr/>
        </p:nvGrpSpPr>
        <p:grpSpPr>
          <a:xfrm flipH="1">
            <a:off x="10515600" y="0"/>
            <a:ext cx="7772400" cy="10287000"/>
            <a:chOff x="0" y="-14289"/>
            <a:chExt cx="8982646" cy="8997039"/>
          </a:xfrm>
        </p:grpSpPr>
        <p:grpSp>
          <p:nvGrpSpPr>
            <p:cNvPr id="2" name="Group 2"/>
            <p:cNvGrpSpPr/>
            <p:nvPr/>
          </p:nvGrpSpPr>
          <p:grpSpPr>
            <a:xfrm rot="5400000">
              <a:off x="-7196" y="-7091"/>
              <a:ext cx="8997039" cy="8982644"/>
              <a:chOff x="0" y="0"/>
              <a:chExt cx="6350000" cy="6339840"/>
            </a:xfrm>
          </p:grpSpPr>
          <p:sp>
            <p:nvSpPr>
              <p:cNvPr id="3" name="Freeform 3"/>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DD5D00"/>
              </a:solidFill>
              <a:ln>
                <a:solidFill>
                  <a:srgbClr val="DD5D00"/>
                </a:solidFill>
              </a:ln>
            </p:spPr>
          </p:sp>
        </p:grpSp>
        <p:sp>
          <p:nvSpPr>
            <p:cNvPr id="13" name="Right Triangle 12">
              <a:extLst>
                <a:ext uri="{FF2B5EF4-FFF2-40B4-BE49-F238E27FC236}">
                  <a16:creationId xmlns:a16="http://schemas.microsoft.com/office/drawing/2014/main" id="{D335F4FF-5790-4859-87A6-AF0734772D9B}"/>
                </a:ext>
              </a:extLst>
            </p:cNvPr>
            <p:cNvSpPr/>
            <p:nvPr/>
          </p:nvSpPr>
          <p:spPr>
            <a:xfrm>
              <a:off x="0" y="-1"/>
              <a:ext cx="4343400" cy="4483725"/>
            </a:xfrm>
            <a:prstGeom prst="r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EE04395C-A2C2-4451-AAA5-0F9648C6FFFD}"/>
              </a:ext>
            </a:extLst>
          </p:cNvPr>
          <p:cNvGrpSpPr/>
          <p:nvPr/>
        </p:nvGrpSpPr>
        <p:grpSpPr>
          <a:xfrm>
            <a:off x="1752600" y="9182100"/>
            <a:ext cx="14325600" cy="833948"/>
            <a:chOff x="1752600" y="9182100"/>
            <a:chExt cx="14325600" cy="833948"/>
          </a:xfrm>
        </p:grpSpPr>
        <p:pic>
          <p:nvPicPr>
            <p:cNvPr id="15" name="Picture 22">
              <a:extLst>
                <a:ext uri="{FF2B5EF4-FFF2-40B4-BE49-F238E27FC236}">
                  <a16:creationId xmlns:a16="http://schemas.microsoft.com/office/drawing/2014/main" id="{DA20DB96-E6E7-4E76-84A3-0BBF28FA26F9}"/>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17" name="TextBox 27">
              <a:extLst>
                <a:ext uri="{FF2B5EF4-FFF2-40B4-BE49-F238E27FC236}">
                  <a16:creationId xmlns:a16="http://schemas.microsoft.com/office/drawing/2014/main" id="{D222905A-0B6C-4078-A5AF-D56573029A1F}"/>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06</a:t>
              </a:r>
            </a:p>
          </p:txBody>
        </p:sp>
        <p:cxnSp>
          <p:nvCxnSpPr>
            <p:cNvPr id="18" name="Straight Connector 17">
              <a:extLst>
                <a:ext uri="{FF2B5EF4-FFF2-40B4-BE49-F238E27FC236}">
                  <a16:creationId xmlns:a16="http://schemas.microsoft.com/office/drawing/2014/main" id="{B403503F-987F-4A74-9BA9-D2D61FDAEBE4}"/>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TextBox 23">
            <a:extLst>
              <a:ext uri="{FF2B5EF4-FFF2-40B4-BE49-F238E27FC236}">
                <a16:creationId xmlns:a16="http://schemas.microsoft.com/office/drawing/2014/main" id="{4D8C305C-6294-48B2-8081-0AAB5F515754}"/>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Family Planning Vouchers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Isosceles Triangle 31">
            <a:extLst>
              <a:ext uri="{FF2B5EF4-FFF2-40B4-BE49-F238E27FC236}">
                <a16:creationId xmlns:a16="http://schemas.microsoft.com/office/drawing/2014/main" id="{9EA26E04-C729-4DEF-B745-E4B75FA94EBC}"/>
              </a:ext>
            </a:extLst>
          </p:cNvPr>
          <p:cNvSpPr/>
          <p:nvPr/>
        </p:nvSpPr>
        <p:spPr>
          <a:xfrm flipV="1">
            <a:off x="-11461" y="-3"/>
            <a:ext cx="18257632" cy="3238502"/>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DD5D00"/>
          </a:solidFill>
          <a:ln>
            <a:solidFill>
              <a:srgbClr val="DD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07</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 name="TextBox 10"/>
          <p:cNvSpPr txBox="1"/>
          <p:nvPr/>
        </p:nvSpPr>
        <p:spPr>
          <a:xfrm>
            <a:off x="1421486" y="3226128"/>
            <a:ext cx="14656714" cy="5740033"/>
          </a:xfrm>
          <a:prstGeom prst="rect">
            <a:avLst/>
          </a:prstGeom>
        </p:spPr>
        <p:txBody>
          <a:bodyPr wrap="square" lIns="0" tIns="0" rIns="0" bIns="0" rtlCol="0" anchor="t">
            <a:spAutoFit/>
          </a:bodyPr>
          <a:lstStyle/>
          <a:p>
            <a:pPr>
              <a:spcAft>
                <a:spcPts val="1800"/>
              </a:spcAft>
            </a:pPr>
            <a:r>
              <a:rPr lang="en-US" sz="4000" b="0" i="0" u="none" strike="noStrike" baseline="0" dirty="0">
                <a:solidFill>
                  <a:srgbClr val="221E1F"/>
                </a:solidFill>
                <a:latin typeface="Arial" panose="020B0604020202020204" pitchFamily="34" charset="0"/>
                <a:cs typeface="Arial" panose="020B0604020202020204" pitchFamily="34" charset="0"/>
              </a:rPr>
              <a:t>Vouchers for family planning can be:</a:t>
            </a:r>
          </a:p>
          <a:p>
            <a:pPr marL="571500" indent="-571500">
              <a:spcAft>
                <a:spcPts val="1800"/>
              </a:spcAft>
              <a:buFont typeface="Arial" panose="020B0604020202020204" pitchFamily="34" charset="0"/>
              <a:buChar char="•"/>
            </a:pPr>
            <a:r>
              <a:rPr lang="en-US" sz="3600" b="0" i="0" u="none" strike="noStrike" baseline="0" dirty="0">
                <a:solidFill>
                  <a:srgbClr val="221E1F"/>
                </a:solidFill>
                <a:latin typeface="Arial" panose="020B0604020202020204" pitchFamily="34" charset="0"/>
                <a:cs typeface="Arial" panose="020B0604020202020204" pitchFamily="34" charset="0"/>
              </a:rPr>
              <a:t>Used to </a:t>
            </a:r>
            <a:r>
              <a:rPr lang="en-US" sz="3600" b="1" i="0" u="none" strike="noStrike" baseline="0" dirty="0">
                <a:solidFill>
                  <a:srgbClr val="DD5D00"/>
                </a:solidFill>
                <a:latin typeface="Arial" panose="020B0604020202020204" pitchFamily="34" charset="0"/>
                <a:cs typeface="Arial" panose="020B0604020202020204" pitchFamily="34" charset="0"/>
              </a:rPr>
              <a:t>improve equitable access </a:t>
            </a:r>
            <a:r>
              <a:rPr lang="en-US" sz="3600" b="0" i="0" u="none" strike="noStrike" baseline="0" dirty="0">
                <a:solidFill>
                  <a:srgbClr val="221E1F"/>
                </a:solidFill>
                <a:latin typeface="Arial" panose="020B0604020202020204" pitchFamily="34" charset="0"/>
                <a:cs typeface="Arial" panose="020B0604020202020204" pitchFamily="34" charset="0"/>
              </a:rPr>
              <a:t>and increase the use of key health products and services. </a:t>
            </a:r>
            <a:endParaRPr lang="en-US" sz="3600" dirty="0">
              <a:solidFill>
                <a:srgbClr val="221E1F"/>
              </a:solidFill>
              <a:latin typeface="Arial" panose="020B0604020202020204" pitchFamily="34" charset="0"/>
              <a:cs typeface="Arial" panose="020B0604020202020204" pitchFamily="34" charset="0"/>
            </a:endParaRPr>
          </a:p>
          <a:p>
            <a:pPr marL="571500" indent="-571500">
              <a:spcAft>
                <a:spcPts val="1800"/>
              </a:spcAft>
              <a:buFont typeface="Arial" panose="020B0604020202020204" pitchFamily="34" charset="0"/>
              <a:buChar char="•"/>
            </a:pPr>
            <a:r>
              <a:rPr lang="en-US" sz="3600" b="0" i="0" u="none" strike="noStrike" baseline="0" dirty="0">
                <a:solidFill>
                  <a:srgbClr val="221E1F"/>
                </a:solidFill>
                <a:latin typeface="Arial" panose="020B0604020202020204" pitchFamily="34" charset="0"/>
                <a:cs typeface="Arial" panose="020B0604020202020204" pitchFamily="34" charset="0"/>
              </a:rPr>
              <a:t>Designed to </a:t>
            </a:r>
            <a:r>
              <a:rPr lang="en-US" sz="3600" b="1" i="0" u="none" strike="noStrike" baseline="0" dirty="0">
                <a:solidFill>
                  <a:srgbClr val="DD5D00"/>
                </a:solidFill>
                <a:latin typeface="Arial" panose="020B0604020202020204" pitchFamily="34" charset="0"/>
                <a:cs typeface="Arial" panose="020B0604020202020204" pitchFamily="34" charset="0"/>
              </a:rPr>
              <a:t>improve client knowledge </a:t>
            </a:r>
            <a:r>
              <a:rPr lang="en-US" sz="3600" b="0" i="0" u="none" strike="noStrike" baseline="0" dirty="0">
                <a:solidFill>
                  <a:srgbClr val="221E1F"/>
                </a:solidFill>
                <a:latin typeface="Arial" panose="020B0604020202020204" pitchFamily="34" charset="0"/>
                <a:cs typeface="Arial" panose="020B0604020202020204" pitchFamily="34" charset="0"/>
              </a:rPr>
              <a:t>of contraceptive method options and inform potential clients where and when they can access services. </a:t>
            </a:r>
            <a:endParaRPr lang="en-US" sz="3600" dirty="0">
              <a:solidFill>
                <a:srgbClr val="221E1F"/>
              </a:solidFill>
              <a:latin typeface="Arial" panose="020B0604020202020204" pitchFamily="34" charset="0"/>
              <a:cs typeface="Arial" panose="020B0604020202020204" pitchFamily="34" charset="0"/>
            </a:endParaRPr>
          </a:p>
          <a:p>
            <a:pPr marL="571500" indent="-571500">
              <a:spcAft>
                <a:spcPts val="1800"/>
              </a:spcAft>
              <a:buFont typeface="Arial" panose="020B0604020202020204" pitchFamily="34" charset="0"/>
              <a:buChar char="•"/>
            </a:pPr>
            <a:r>
              <a:rPr lang="en-US" sz="3600" dirty="0">
                <a:solidFill>
                  <a:srgbClr val="221E1F"/>
                </a:solidFill>
                <a:latin typeface="Arial" panose="020B0604020202020204" pitchFamily="34" charset="0"/>
                <a:cs typeface="Arial" panose="020B0604020202020204" pitchFamily="34" charset="0"/>
              </a:rPr>
              <a:t>Used to s</a:t>
            </a:r>
            <a:r>
              <a:rPr lang="en-US" sz="3600" b="0" i="0" u="none" strike="noStrike" baseline="0" dirty="0">
                <a:solidFill>
                  <a:srgbClr val="221E1F"/>
                </a:solidFill>
                <a:latin typeface="Arial" panose="020B0604020202020204" pitchFamily="34" charset="0"/>
                <a:cs typeface="Arial" panose="020B0604020202020204" pitchFamily="34" charset="0"/>
              </a:rPr>
              <a:t>upport providers to </a:t>
            </a:r>
            <a:r>
              <a:rPr lang="en-US" sz="3600" b="1" i="0" u="none" strike="noStrike" baseline="0" dirty="0">
                <a:solidFill>
                  <a:srgbClr val="DD5D00"/>
                </a:solidFill>
                <a:latin typeface="Arial" panose="020B0604020202020204" pitchFamily="34" charset="0"/>
                <a:cs typeface="Arial" panose="020B0604020202020204" pitchFamily="34" charset="0"/>
              </a:rPr>
              <a:t>improve the quality of their services </a:t>
            </a:r>
            <a:r>
              <a:rPr lang="en-US" sz="3600" b="0" i="0" u="none" strike="noStrike" baseline="0" dirty="0">
                <a:solidFill>
                  <a:srgbClr val="221E1F"/>
                </a:solidFill>
                <a:latin typeface="Arial" panose="020B0604020202020204" pitchFamily="34" charset="0"/>
                <a:cs typeface="Arial" panose="020B0604020202020204" pitchFamily="34" charset="0"/>
              </a:rPr>
              <a:t>through accreditation and to expand the range of contraceptive methods available. </a:t>
            </a:r>
            <a:endParaRPr lang="en-US" sz="3600" dirty="0">
              <a:latin typeface="Arial" panose="020B0604020202020204" pitchFamily="34" charset="0"/>
              <a:cs typeface="Arial" panose="020B0604020202020204" pitchFamily="34" charset="0"/>
            </a:endParaRPr>
          </a:p>
        </p:txBody>
      </p:sp>
      <p:sp>
        <p:nvSpPr>
          <p:cNvPr id="12" name="TextBox 9">
            <a:extLst>
              <a:ext uri="{FF2B5EF4-FFF2-40B4-BE49-F238E27FC236}">
                <a16:creationId xmlns:a16="http://schemas.microsoft.com/office/drawing/2014/main" id="{FEAB1666-0B01-4BC5-ACC4-2AF958F978DF}"/>
              </a:ext>
            </a:extLst>
          </p:cNvPr>
          <p:cNvSpPr txBox="1"/>
          <p:nvPr/>
        </p:nvSpPr>
        <p:spPr>
          <a:xfrm>
            <a:off x="685800" y="606901"/>
            <a:ext cx="4096793" cy="771109"/>
          </a:xfrm>
          <a:prstGeom prst="rect">
            <a:avLst/>
          </a:prstGeom>
        </p:spPr>
        <p:txBody>
          <a:bodyPr wrap="square" lIns="0" tIns="0" rIns="0" bIns="0" rtlCol="0" anchor="t">
            <a:spAutoFit/>
          </a:bodyPr>
          <a:lstStyle/>
          <a:p>
            <a:pPr>
              <a:lnSpc>
                <a:spcPts val="6500"/>
              </a:lnSpc>
              <a:spcBef>
                <a:spcPct val="0"/>
              </a:spcBef>
            </a:pPr>
            <a:r>
              <a:rPr lang="en-US" sz="5000" b="1" dirty="0">
                <a:solidFill>
                  <a:schemeClr val="bg1"/>
                </a:solidFill>
                <a:latin typeface="Arial" panose="020B0604020202020204" pitchFamily="34" charset="0"/>
                <a:cs typeface="Arial" panose="020B0604020202020204" pitchFamily="34" charset="0"/>
              </a:rPr>
              <a:t>Background</a:t>
            </a:r>
          </a:p>
        </p:txBody>
      </p:sp>
      <p:sp>
        <p:nvSpPr>
          <p:cNvPr id="13" name="TextBox 23">
            <a:extLst>
              <a:ext uri="{FF2B5EF4-FFF2-40B4-BE49-F238E27FC236}">
                <a16:creationId xmlns:a16="http://schemas.microsoft.com/office/drawing/2014/main" id="{59E2C08B-4467-4FC9-92B3-E39E63E9820A}"/>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Family Planning Vouchers</a:t>
            </a:r>
          </a:p>
        </p:txBody>
      </p:sp>
    </p:spTree>
    <p:extLst>
      <p:ext uri="{BB962C8B-B14F-4D97-AF65-F5344CB8AC3E}">
        <p14:creationId xmlns:p14="http://schemas.microsoft.com/office/powerpoint/2010/main" val="2911422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Isosceles Triangle 31">
            <a:extLst>
              <a:ext uri="{FF2B5EF4-FFF2-40B4-BE49-F238E27FC236}">
                <a16:creationId xmlns:a16="http://schemas.microsoft.com/office/drawing/2014/main" id="{92CFB458-1418-4E0A-9A1E-7D2B323ECD99}"/>
              </a:ext>
            </a:extLst>
          </p:cNvPr>
          <p:cNvSpPr/>
          <p:nvPr/>
        </p:nvSpPr>
        <p:spPr>
          <a:xfrm flipV="1">
            <a:off x="-11461" y="-3"/>
            <a:ext cx="18257632" cy="3238502"/>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DD5D00"/>
          </a:solidFill>
          <a:ln>
            <a:solidFill>
              <a:srgbClr val="DD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37" name="Group 36">
            <a:extLst>
              <a:ext uri="{FF2B5EF4-FFF2-40B4-BE49-F238E27FC236}">
                <a16:creationId xmlns:a16="http://schemas.microsoft.com/office/drawing/2014/main" id="{20A76E11-413C-40B3-9109-F3068EE1F7CB}"/>
              </a:ext>
            </a:extLst>
          </p:cNvPr>
          <p:cNvGrpSpPr/>
          <p:nvPr/>
        </p:nvGrpSpPr>
        <p:grpSpPr>
          <a:xfrm>
            <a:off x="1752600" y="9182100"/>
            <a:ext cx="14325600" cy="833948"/>
            <a:chOff x="1752600" y="9182100"/>
            <a:chExt cx="14325600" cy="833948"/>
          </a:xfrm>
        </p:grpSpPr>
        <p:pic>
          <p:nvPicPr>
            <p:cNvPr id="40" name="Picture 22">
              <a:extLst>
                <a:ext uri="{FF2B5EF4-FFF2-40B4-BE49-F238E27FC236}">
                  <a16:creationId xmlns:a16="http://schemas.microsoft.com/office/drawing/2014/main" id="{6C2CE9A8-5834-44C3-A012-344719F1249F}"/>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2" name="TextBox 27">
              <a:extLst>
                <a:ext uri="{FF2B5EF4-FFF2-40B4-BE49-F238E27FC236}">
                  <a16:creationId xmlns:a16="http://schemas.microsoft.com/office/drawing/2014/main" id="{38AC9C49-5232-4B1E-A620-18774AF17DC6}"/>
                </a:ext>
              </a:extLst>
            </p:cNvPr>
            <p:cNvSpPr txBox="1"/>
            <p:nvPr/>
          </p:nvSpPr>
          <p:spPr>
            <a:xfrm>
              <a:off x="15199624" y="9497862"/>
              <a:ext cx="343436" cy="357790"/>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08</a:t>
              </a:r>
            </a:p>
          </p:txBody>
        </p:sp>
        <p:cxnSp>
          <p:nvCxnSpPr>
            <p:cNvPr id="43" name="Straight Connector 42">
              <a:extLst>
                <a:ext uri="{FF2B5EF4-FFF2-40B4-BE49-F238E27FC236}">
                  <a16:creationId xmlns:a16="http://schemas.microsoft.com/office/drawing/2014/main" id="{641F78EB-A320-4B11-94DC-890FE0D36740}"/>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2" name="TextBox 9">
            <a:extLst>
              <a:ext uri="{FF2B5EF4-FFF2-40B4-BE49-F238E27FC236}">
                <a16:creationId xmlns:a16="http://schemas.microsoft.com/office/drawing/2014/main" id="{FEAB1666-0B01-4BC5-ACC4-2AF958F978DF}"/>
              </a:ext>
            </a:extLst>
          </p:cNvPr>
          <p:cNvSpPr txBox="1"/>
          <p:nvPr/>
        </p:nvSpPr>
        <p:spPr>
          <a:xfrm>
            <a:off x="685800" y="606901"/>
            <a:ext cx="6553200" cy="1604670"/>
          </a:xfrm>
          <a:prstGeom prst="rect">
            <a:avLst/>
          </a:prstGeom>
        </p:spPr>
        <p:txBody>
          <a:bodyPr wrap="square" lIns="0" tIns="0" rIns="0" bIns="0" rtlCol="0" anchor="t">
            <a:spAutoFit/>
          </a:bodyPr>
          <a:lstStyle/>
          <a:p>
            <a:pPr>
              <a:lnSpc>
                <a:spcPts val="6500"/>
              </a:lnSpc>
              <a:spcBef>
                <a:spcPct val="0"/>
              </a:spcBef>
            </a:pPr>
            <a:r>
              <a:rPr lang="en-US" sz="5000" b="1" dirty="0">
                <a:solidFill>
                  <a:schemeClr val="bg1"/>
                </a:solidFill>
                <a:latin typeface="Arial" panose="020B0604020202020204" pitchFamily="34" charset="0"/>
                <a:cs typeface="Arial" panose="020B0604020202020204" pitchFamily="34" charset="0"/>
              </a:rPr>
              <a:t>How voucher programs work</a:t>
            </a:r>
          </a:p>
        </p:txBody>
      </p:sp>
      <p:sp>
        <p:nvSpPr>
          <p:cNvPr id="9" name="TextBox 23">
            <a:extLst>
              <a:ext uri="{FF2B5EF4-FFF2-40B4-BE49-F238E27FC236}">
                <a16:creationId xmlns:a16="http://schemas.microsoft.com/office/drawing/2014/main" id="{6619B712-FD17-487B-BC68-77987738F4FD}"/>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Family Planning Vouchers</a:t>
            </a:r>
          </a:p>
        </p:txBody>
      </p:sp>
      <p:pic>
        <p:nvPicPr>
          <p:cNvPr id="10" name="Picture 9">
            <a:extLst>
              <a:ext uri="{FF2B5EF4-FFF2-40B4-BE49-F238E27FC236}">
                <a16:creationId xmlns:a16="http://schemas.microsoft.com/office/drawing/2014/main" id="{C0042183-1265-4147-AEDA-E91732093658}"/>
              </a:ext>
            </a:extLst>
          </p:cNvPr>
          <p:cNvPicPr>
            <a:picLocks noChangeAspect="1"/>
          </p:cNvPicPr>
          <p:nvPr/>
        </p:nvPicPr>
        <p:blipFill rotWithShape="1">
          <a:blip r:embed="rId4"/>
          <a:srcRect t="8247" b="7743"/>
          <a:stretch/>
        </p:blipFill>
        <p:spPr>
          <a:xfrm>
            <a:off x="6388902" y="3021923"/>
            <a:ext cx="9808170" cy="5601624"/>
          </a:xfrm>
          <a:prstGeom prst="rect">
            <a:avLst/>
          </a:prstGeom>
          <a:ln>
            <a:solidFill>
              <a:schemeClr val="tx1"/>
            </a:solidFill>
          </a:ln>
        </p:spPr>
      </p:pic>
      <p:pic>
        <p:nvPicPr>
          <p:cNvPr id="3" name="Picture 2" descr="Text&#10;&#10;Description automatically generated with medium confidence">
            <a:extLst>
              <a:ext uri="{FF2B5EF4-FFF2-40B4-BE49-F238E27FC236}">
                <a16:creationId xmlns:a16="http://schemas.microsoft.com/office/drawing/2014/main" id="{941E42C0-8B90-4C85-9221-A49684EBCC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58000" y="2211571"/>
            <a:ext cx="1549571" cy="643713"/>
          </a:xfrm>
          <a:prstGeom prst="rect">
            <a:avLst/>
          </a:prstGeom>
        </p:spPr>
      </p:pic>
      <p:sp>
        <p:nvSpPr>
          <p:cNvPr id="14" name="TextBox 8">
            <a:extLst>
              <a:ext uri="{FF2B5EF4-FFF2-40B4-BE49-F238E27FC236}">
                <a16:creationId xmlns:a16="http://schemas.microsoft.com/office/drawing/2014/main" id="{CAA001DC-A486-4A63-AD51-DDCD983D4EBE}"/>
              </a:ext>
            </a:extLst>
          </p:cNvPr>
          <p:cNvSpPr txBox="1"/>
          <p:nvPr/>
        </p:nvSpPr>
        <p:spPr>
          <a:xfrm>
            <a:off x="8625087" y="2302594"/>
            <a:ext cx="6553201" cy="461665"/>
          </a:xfrm>
          <a:prstGeom prst="rect">
            <a:avLst/>
          </a:prstGeom>
        </p:spPr>
        <p:txBody>
          <a:bodyPr wrap="square" lIns="0" tIns="0" rIns="0" bIns="0" rtlCol="0" anchor="t">
            <a:spAutoFit/>
          </a:bodyPr>
          <a:lstStyle/>
          <a:p>
            <a:pPr>
              <a:spcAft>
                <a:spcPts val="2400"/>
              </a:spcAft>
            </a:pPr>
            <a:r>
              <a:rPr lang="en-US" sz="3000" b="1" dirty="0">
                <a:latin typeface="Arial" panose="020B0604020202020204" pitchFamily="34" charset="0"/>
                <a:cs typeface="Arial" panose="020B0604020202020204" pitchFamily="34" charset="0"/>
              </a:rPr>
              <a:t>How Voucher Programs Work</a:t>
            </a:r>
          </a:p>
        </p:txBody>
      </p:sp>
    </p:spTree>
    <p:extLst>
      <p:ext uri="{BB962C8B-B14F-4D97-AF65-F5344CB8AC3E}">
        <p14:creationId xmlns:p14="http://schemas.microsoft.com/office/powerpoint/2010/main" val="4043221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Isosceles Triangle 31">
            <a:extLst>
              <a:ext uri="{FF2B5EF4-FFF2-40B4-BE49-F238E27FC236}">
                <a16:creationId xmlns:a16="http://schemas.microsoft.com/office/drawing/2014/main" id="{E15604FD-4A69-4648-A290-E254EB41F148}"/>
              </a:ext>
            </a:extLst>
          </p:cNvPr>
          <p:cNvSpPr/>
          <p:nvPr/>
        </p:nvSpPr>
        <p:spPr>
          <a:xfrm flipV="1">
            <a:off x="-11461" y="-1"/>
            <a:ext cx="18257632" cy="3141733"/>
          </a:xfrm>
          <a:custGeom>
            <a:avLst/>
            <a:gdLst>
              <a:gd name="connsiteX0" fmla="*/ 0 w 10398468"/>
              <a:gd name="connsiteY0" fmla="*/ 6527604 h 6527604"/>
              <a:gd name="connsiteX1" fmla="*/ 4192662 w 10398468"/>
              <a:gd name="connsiteY1" fmla="*/ 0 h 6527604"/>
              <a:gd name="connsiteX2" fmla="*/ 10398468 w 10398468"/>
              <a:gd name="connsiteY2" fmla="*/ 6527604 h 6527604"/>
              <a:gd name="connsiteX3" fmla="*/ 0 w 10398468"/>
              <a:gd name="connsiteY3" fmla="*/ 6527604 h 6527604"/>
              <a:gd name="connsiteX0" fmla="*/ 19120 w 10417588"/>
              <a:gd name="connsiteY0" fmla="*/ 10309895 h 10309895"/>
              <a:gd name="connsiteX1" fmla="*/ 0 w 10417588"/>
              <a:gd name="connsiteY1" fmla="*/ 0 h 10309895"/>
              <a:gd name="connsiteX2" fmla="*/ 10417588 w 10417588"/>
              <a:gd name="connsiteY2" fmla="*/ 10309895 h 10309895"/>
              <a:gd name="connsiteX3" fmla="*/ 19120 w 10417588"/>
              <a:gd name="connsiteY3" fmla="*/ 10309895 h 10309895"/>
              <a:gd name="connsiteX0" fmla="*/ 1821 w 10400289"/>
              <a:gd name="connsiteY0" fmla="*/ 10309895 h 10309895"/>
              <a:gd name="connsiteX1" fmla="*/ 1993 w 10400289"/>
              <a:gd name="connsiteY1" fmla="*/ 0 h 10309895"/>
              <a:gd name="connsiteX2" fmla="*/ 10400289 w 10400289"/>
              <a:gd name="connsiteY2" fmla="*/ 10309895 h 10309895"/>
              <a:gd name="connsiteX3" fmla="*/ 1821 w 10400289"/>
              <a:gd name="connsiteY3" fmla="*/ 10309895 h 10309895"/>
            </a:gdLst>
            <a:ahLst/>
            <a:cxnLst>
              <a:cxn ang="0">
                <a:pos x="connsiteX0" y="connsiteY0"/>
              </a:cxn>
              <a:cxn ang="0">
                <a:pos x="connsiteX1" y="connsiteY1"/>
              </a:cxn>
              <a:cxn ang="0">
                <a:pos x="connsiteX2" y="connsiteY2"/>
              </a:cxn>
              <a:cxn ang="0">
                <a:pos x="connsiteX3" y="connsiteY3"/>
              </a:cxn>
            </a:cxnLst>
            <a:rect l="l" t="t" r="r" b="b"/>
            <a:pathLst>
              <a:path w="10400289" h="10309895">
                <a:moveTo>
                  <a:pt x="1821" y="10309895"/>
                </a:moveTo>
                <a:cubicBezTo>
                  <a:pt x="-4552" y="6873263"/>
                  <a:pt x="8366" y="3436632"/>
                  <a:pt x="1993" y="0"/>
                </a:cubicBezTo>
                <a:lnTo>
                  <a:pt x="10400289" y="10309895"/>
                </a:lnTo>
                <a:lnTo>
                  <a:pt x="1821" y="10309895"/>
                </a:lnTo>
                <a:close/>
              </a:path>
            </a:pathLst>
          </a:custGeom>
          <a:solidFill>
            <a:srgbClr val="DD5D00"/>
          </a:solidFill>
          <a:ln>
            <a:solidFill>
              <a:srgbClr val="DD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4" name="TextBox 24"/>
          <p:cNvSpPr txBox="1"/>
          <p:nvPr/>
        </p:nvSpPr>
        <p:spPr>
          <a:xfrm>
            <a:off x="784921" y="9358938"/>
            <a:ext cx="487558" cy="327718"/>
          </a:xfrm>
          <a:prstGeom prst="rect">
            <a:avLst/>
          </a:prstGeom>
        </p:spPr>
        <p:txBody>
          <a:bodyPr lIns="0" tIns="0" rIns="0" bIns="0" rtlCol="0" anchor="t">
            <a:spAutoFit/>
          </a:bodyPr>
          <a:lstStyle/>
          <a:p>
            <a:pPr marL="0" lvl="0" indent="0" algn="l">
              <a:lnSpc>
                <a:spcPts val="2800"/>
              </a:lnSpc>
              <a:spcBef>
                <a:spcPct val="0"/>
              </a:spcBef>
            </a:pPr>
            <a:r>
              <a:rPr lang="en-US" sz="2000" b="1" spc="40" dirty="0">
                <a:solidFill>
                  <a:srgbClr val="FFFFFF"/>
                </a:solidFill>
                <a:latin typeface="Arial" panose="020B0604020202020204" pitchFamily="34" charset="0"/>
                <a:cs typeface="Arial" panose="020B0604020202020204" pitchFamily="34" charset="0"/>
              </a:rPr>
              <a:t>05</a:t>
            </a:r>
          </a:p>
        </p:txBody>
      </p:sp>
      <p:grpSp>
        <p:nvGrpSpPr>
          <p:cNvPr id="45" name="Group 44">
            <a:extLst>
              <a:ext uri="{FF2B5EF4-FFF2-40B4-BE49-F238E27FC236}">
                <a16:creationId xmlns:a16="http://schemas.microsoft.com/office/drawing/2014/main" id="{93DDC5C8-4833-44E5-AFBD-AAEE732FCF02}"/>
              </a:ext>
            </a:extLst>
          </p:cNvPr>
          <p:cNvGrpSpPr/>
          <p:nvPr/>
        </p:nvGrpSpPr>
        <p:grpSpPr>
          <a:xfrm>
            <a:off x="1752600" y="9182100"/>
            <a:ext cx="14325600" cy="833948"/>
            <a:chOff x="1752600" y="9182100"/>
            <a:chExt cx="14325600" cy="833948"/>
          </a:xfrm>
        </p:grpSpPr>
        <p:pic>
          <p:nvPicPr>
            <p:cNvPr id="46" name="Picture 22">
              <a:extLst>
                <a:ext uri="{FF2B5EF4-FFF2-40B4-BE49-F238E27FC236}">
                  <a16:creationId xmlns:a16="http://schemas.microsoft.com/office/drawing/2014/main" id="{F7499B89-D856-4142-A894-88C5F7323072}"/>
                </a:ext>
              </a:extLst>
            </p:cNvPr>
            <p:cNvPicPr>
              <a:picLocks noChangeAspect="1"/>
            </p:cNvPicPr>
            <p:nvPr/>
          </p:nvPicPr>
          <p:blipFill>
            <a:blip r:embed="rId3"/>
            <a:srcRect/>
            <a:stretch>
              <a:fillRect/>
            </a:stretch>
          </p:blipFill>
          <p:spPr>
            <a:xfrm>
              <a:off x="2469294" y="9396516"/>
              <a:ext cx="2478129" cy="619532"/>
            </a:xfrm>
            <a:prstGeom prst="rect">
              <a:avLst/>
            </a:prstGeom>
          </p:spPr>
        </p:pic>
        <p:sp>
          <p:nvSpPr>
            <p:cNvPr id="48" name="TextBox 27">
              <a:extLst>
                <a:ext uri="{FF2B5EF4-FFF2-40B4-BE49-F238E27FC236}">
                  <a16:creationId xmlns:a16="http://schemas.microsoft.com/office/drawing/2014/main" id="{D4C841E2-AFA4-48CF-A6A6-5A891A150143}"/>
                </a:ext>
              </a:extLst>
            </p:cNvPr>
            <p:cNvSpPr txBox="1"/>
            <p:nvPr/>
          </p:nvSpPr>
          <p:spPr>
            <a:xfrm>
              <a:off x="15199624" y="9497862"/>
              <a:ext cx="343436" cy="350737"/>
            </a:xfrm>
            <a:prstGeom prst="rect">
              <a:avLst/>
            </a:prstGeom>
          </p:spPr>
          <p:txBody>
            <a:bodyPr wrap="square" lIns="0" tIns="0" rIns="0" bIns="0" rtlCol="0" anchor="t">
              <a:spAutoFit/>
            </a:bodyPr>
            <a:lstStyle/>
            <a:p>
              <a:pPr marL="0" lvl="0" indent="0" algn="r">
                <a:lnSpc>
                  <a:spcPts val="3079"/>
                </a:lnSpc>
                <a:spcBef>
                  <a:spcPct val="0"/>
                </a:spcBef>
              </a:pPr>
              <a:r>
                <a:rPr lang="en-US" b="1" spc="43" dirty="0">
                  <a:latin typeface="Arial" panose="020B0604020202020204" pitchFamily="34" charset="0"/>
                  <a:cs typeface="Arial" panose="020B0604020202020204" pitchFamily="34" charset="0"/>
                </a:rPr>
                <a:t>09</a:t>
              </a:r>
            </a:p>
          </p:txBody>
        </p:sp>
        <p:cxnSp>
          <p:nvCxnSpPr>
            <p:cNvPr id="49" name="Straight Connector 48">
              <a:extLst>
                <a:ext uri="{FF2B5EF4-FFF2-40B4-BE49-F238E27FC236}">
                  <a16:creationId xmlns:a16="http://schemas.microsoft.com/office/drawing/2014/main" id="{5466EFBA-DD37-4132-84FE-93D41F50C963}"/>
                </a:ext>
              </a:extLst>
            </p:cNvPr>
            <p:cNvCxnSpPr/>
            <p:nvPr/>
          </p:nvCxnSpPr>
          <p:spPr>
            <a:xfrm>
              <a:off x="1752600" y="9182100"/>
              <a:ext cx="14325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9" name="TextBox 10">
            <a:extLst>
              <a:ext uri="{FF2B5EF4-FFF2-40B4-BE49-F238E27FC236}">
                <a16:creationId xmlns:a16="http://schemas.microsoft.com/office/drawing/2014/main" id="{485C1431-6EF1-4EA0-89F1-C60656C74D46}"/>
              </a:ext>
            </a:extLst>
          </p:cNvPr>
          <p:cNvSpPr txBox="1"/>
          <p:nvPr/>
        </p:nvSpPr>
        <p:spPr>
          <a:xfrm>
            <a:off x="507700" y="427746"/>
            <a:ext cx="4941802" cy="1604670"/>
          </a:xfrm>
          <a:prstGeom prst="rect">
            <a:avLst/>
          </a:prstGeom>
        </p:spPr>
        <p:txBody>
          <a:bodyPr wrap="square" lIns="0" tIns="0" rIns="0" bIns="0" rtlCol="0" anchor="t">
            <a:spAutoFit/>
          </a:bodyPr>
          <a:lstStyle/>
          <a:p>
            <a:pPr>
              <a:lnSpc>
                <a:spcPts val="6500"/>
              </a:lnSpc>
            </a:pPr>
            <a:r>
              <a:rPr lang="en-US" sz="5000" b="1" dirty="0">
                <a:solidFill>
                  <a:schemeClr val="bg1"/>
                </a:solidFill>
                <a:latin typeface="Arial" panose="020B0604020202020204" pitchFamily="34" charset="0"/>
                <a:cs typeface="Arial" panose="020B0604020202020204" pitchFamily="34" charset="0"/>
              </a:rPr>
              <a:t>Theory of Change</a:t>
            </a:r>
          </a:p>
        </p:txBody>
      </p:sp>
      <p:sp>
        <p:nvSpPr>
          <p:cNvPr id="10" name="TextBox 23">
            <a:extLst>
              <a:ext uri="{FF2B5EF4-FFF2-40B4-BE49-F238E27FC236}">
                <a16:creationId xmlns:a16="http://schemas.microsoft.com/office/drawing/2014/main" id="{C6A46318-5814-43E4-92F5-2EC447E8692E}"/>
              </a:ext>
            </a:extLst>
          </p:cNvPr>
          <p:cNvSpPr txBox="1"/>
          <p:nvPr/>
        </p:nvSpPr>
        <p:spPr>
          <a:xfrm>
            <a:off x="5412512" y="9554835"/>
            <a:ext cx="9787112" cy="302895"/>
          </a:xfrm>
          <a:prstGeom prst="rect">
            <a:avLst/>
          </a:prstGeom>
        </p:spPr>
        <p:txBody>
          <a:bodyPr lIns="0" tIns="0" rIns="0" bIns="0" rtlCol="0" anchor="t">
            <a:spAutoFit/>
          </a:bodyPr>
          <a:lstStyle/>
          <a:p>
            <a:pPr marL="0" lvl="0" indent="0">
              <a:lnSpc>
                <a:spcPts val="2520"/>
              </a:lnSpc>
              <a:spcBef>
                <a:spcPct val="0"/>
              </a:spcBef>
            </a:pPr>
            <a:r>
              <a:rPr lang="en-US" sz="1800" b="1" spc="36" dirty="0">
                <a:latin typeface="Arial" panose="020B0604020202020204" pitchFamily="34" charset="0"/>
                <a:cs typeface="Arial" panose="020B0604020202020204" pitchFamily="34" charset="0"/>
              </a:rPr>
              <a:t>Family Planning Vouchers</a:t>
            </a:r>
          </a:p>
        </p:txBody>
      </p:sp>
      <p:pic>
        <p:nvPicPr>
          <p:cNvPr id="1026" name="Picture 2">
            <a:extLst>
              <a:ext uri="{FF2B5EF4-FFF2-40B4-BE49-F238E27FC236}">
                <a16:creationId xmlns:a16="http://schemas.microsoft.com/office/drawing/2014/main" id="{C937794C-6423-4B94-9490-E88E34E6FC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68067" y="2630419"/>
            <a:ext cx="11876001" cy="617894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6676069"/>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DD5D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9469</TotalTime>
  <Words>5923</Words>
  <Application>Microsoft Office PowerPoint</Application>
  <PresentationFormat>Custom</PresentationFormat>
  <Paragraphs>423</Paragraphs>
  <Slides>26</Slides>
  <Notes>26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Proxima Nova</vt:lpstr>
      <vt:lpstr>Aileron Heavy Bold</vt:lpstr>
      <vt:lpstr>Calibri</vt:lpstr>
      <vt:lpstr>Aileron Heavy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Option</dc:title>
  <cp:lastModifiedBy>Bassin, Emma D</cp:lastModifiedBy>
  <cp:revision>412</cp:revision>
  <dcterms:created xsi:type="dcterms:W3CDTF">2006-08-16T00:00:00Z</dcterms:created>
  <dcterms:modified xsi:type="dcterms:W3CDTF">2021-05-04T21:22:32Z</dcterms:modified>
  <dc:identifier>DAEXLFOVi-U</dc:identifier>
</cp:coreProperties>
</file>